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8" r:id="rId3"/>
    <p:sldId id="259" r:id="rId4"/>
    <p:sldId id="260" r:id="rId5"/>
    <p:sldId id="257" r:id="rId6"/>
    <p:sldId id="261" r:id="rId7"/>
    <p:sldId id="264" r:id="rId8"/>
    <p:sldId id="265" r:id="rId9"/>
    <p:sldId id="266" r:id="rId10"/>
    <p:sldId id="267" r:id="rId11"/>
    <p:sldId id="269" r:id="rId12"/>
    <p:sldId id="271" r:id="rId13"/>
    <p:sldId id="273" r:id="rId14"/>
    <p:sldId id="275" r:id="rId15"/>
    <p:sldId id="277" r:id="rId16"/>
    <p:sldId id="279" r:id="rId17"/>
    <p:sldId id="281" r:id="rId18"/>
    <p:sldId id="283" r:id="rId19"/>
    <p:sldId id="285" r:id="rId20"/>
    <p:sldId id="287" r:id="rId21"/>
    <p:sldId id="289" r:id="rId22"/>
    <p:sldId id="291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8" autoAdjust="0"/>
    <p:restoredTop sz="94680" autoAdjust="0"/>
  </p:normalViewPr>
  <p:slideViewPr>
    <p:cSldViewPr>
      <p:cViewPr>
        <p:scale>
          <a:sx n="90" d="100"/>
          <a:sy n="90" d="100"/>
        </p:scale>
        <p:origin x="-816" y="3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01.09.2021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7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1124744"/>
            <a:ext cx="5933256" cy="213360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000" b="1" dirty="0" smtClean="0"/>
              <a:t>Початкові відомості про будову речовини. Молекули. Атоми.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215181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980728"/>
            <a:ext cx="6965245" cy="1202485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Мегасвіт</a:t>
            </a:r>
            <a:r>
              <a:rPr lang="uk-UA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uk-UA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космічні об’єкти </a:t>
            </a:r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204864"/>
            <a:ext cx="2896039" cy="28960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501008"/>
            <a:ext cx="4134725" cy="25626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302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Button Color - Normal"/>
          <p:cNvSpPr/>
          <p:nvPr/>
        </p:nvSpPr>
        <p:spPr>
          <a:xfrm>
            <a:off x="65646" y="5415165"/>
            <a:ext cx="2090287" cy="837113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accent4"/>
            </a:solidFill>
          </a:ln>
          <a:effectLst>
            <a:outerShdw blurRad="101600" dist="12700" dir="4800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32" tIns="32516" rIns="65032" bIns="32516" rtlCol="0" anchor="ctr"/>
          <a:lstStyle/>
          <a:p>
            <a:pPr algn="ctr"/>
            <a:r>
              <a:rPr lang="uk-UA" sz="3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нейтрони</a:t>
            </a:r>
            <a:endParaRPr lang="nl-NL" dirty="0">
              <a:solidFill>
                <a:schemeClr val="bg1"/>
              </a:solidFill>
              <a:latin typeface="Roboto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696" y="2871636"/>
            <a:ext cx="2970837" cy="3797636"/>
          </a:xfrm>
          <a:prstGeom prst="rect">
            <a:avLst/>
          </a:prstGeom>
        </p:spPr>
      </p:pic>
      <p:sp>
        <p:nvSpPr>
          <p:cNvPr id="16" name="Button Color - Down"/>
          <p:cNvSpPr/>
          <p:nvPr/>
        </p:nvSpPr>
        <p:spPr>
          <a:xfrm>
            <a:off x="76348" y="912391"/>
            <a:ext cx="8992696" cy="1856129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32" tIns="32516" rIns="65032" bIns="32516" rtlCol="0" anchor="ctr"/>
          <a:lstStyle/>
          <a:p>
            <a:pPr algn="ctr"/>
            <a:r>
              <a:rPr lang="ru-RU" sz="31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Атом</a:t>
            </a:r>
            <a:r>
              <a:rPr lang="ru-RU" sz="3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</a:t>
            </a:r>
            <a:r>
              <a:rPr lang="ru-RU" sz="31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найменша</a:t>
            </a:r>
            <a:r>
              <a:rPr lang="ru-RU" sz="3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1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частинка</a:t>
            </a:r>
            <a:r>
              <a:rPr lang="ru-RU" sz="3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1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речовини</a:t>
            </a:r>
            <a:r>
              <a:rPr lang="ru-RU" sz="3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яка </a:t>
            </a:r>
            <a:r>
              <a:rPr lang="ru-RU" sz="31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складається</a:t>
            </a:r>
            <a:r>
              <a:rPr lang="ru-RU" sz="3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 ядра, </a:t>
            </a:r>
            <a:r>
              <a:rPr lang="ru-RU" sz="31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навколо</a:t>
            </a:r>
            <a:r>
              <a:rPr lang="ru-RU" sz="3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1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якого</a:t>
            </a:r>
            <a:r>
              <a:rPr lang="ru-RU" sz="3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1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обертаються</a:t>
            </a:r>
            <a:r>
              <a:rPr lang="ru-RU" sz="3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1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електрони</a:t>
            </a:r>
            <a:r>
              <a:rPr lang="ru-RU" sz="3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nl-NL" sz="3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01611" y="-32175"/>
            <a:ext cx="9348229" cy="83046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65032" tIns="32516" rIns="65032" bIns="32516" rtlCol="0" anchor="ctr"/>
          <a:lstStyle/>
          <a:p>
            <a:pPr algn="ctr" defTabSz="767902">
              <a:defRPr/>
            </a:pPr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45" y="81930"/>
            <a:ext cx="400809" cy="534458"/>
          </a:xfrm>
          <a:prstGeom prst="rect">
            <a:avLst/>
          </a:prstGeom>
        </p:spPr>
      </p:pic>
      <p:grpSp>
        <p:nvGrpSpPr>
          <p:cNvPr id="20" name="Групувати 19"/>
          <p:cNvGrpSpPr/>
          <p:nvPr/>
        </p:nvGrpSpPr>
        <p:grpSpPr>
          <a:xfrm>
            <a:off x="13949" y="6034261"/>
            <a:ext cx="612200" cy="816337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3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2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grpSp>
        <p:nvGrpSpPr>
          <p:cNvPr id="25" name="Групувати 24"/>
          <p:cNvGrpSpPr/>
          <p:nvPr/>
        </p:nvGrpSpPr>
        <p:grpSpPr>
          <a:xfrm>
            <a:off x="8543608" y="6049489"/>
            <a:ext cx="589359" cy="785879"/>
            <a:chOff x="6448951" y="6769763"/>
            <a:chExt cx="1101146" cy="1101146"/>
          </a:xfrm>
        </p:grpSpPr>
        <p:grpSp>
          <p:nvGrpSpPr>
            <p:cNvPr id="26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8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9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7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741711" y="-32175"/>
            <a:ext cx="8105061" cy="650443"/>
          </a:xfrm>
          <a:prstGeom prst="rect">
            <a:avLst/>
          </a:prstGeom>
          <a:noFill/>
        </p:spPr>
        <p:txBody>
          <a:bodyPr wrap="square" lIns="65032" tIns="32516" rIns="65032" bIns="32516" rtlCol="0">
            <a:spAutoFit/>
          </a:bodyPr>
          <a:lstStyle/>
          <a:p>
            <a:r>
              <a:rPr lang="uk-UA" sz="3800" b="1" dirty="0">
                <a:solidFill>
                  <a:schemeClr val="bg1"/>
                </a:solidFill>
              </a:rPr>
              <a:t>Атом</a:t>
            </a:r>
          </a:p>
        </p:txBody>
      </p:sp>
      <p:sp>
        <p:nvSpPr>
          <p:cNvPr id="30" name="Button Color - Normal"/>
          <p:cNvSpPr/>
          <p:nvPr/>
        </p:nvSpPr>
        <p:spPr>
          <a:xfrm>
            <a:off x="1585801" y="2883827"/>
            <a:ext cx="3001594" cy="83711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accent1">
                <a:lumMod val="75000"/>
              </a:schemeClr>
            </a:solidFill>
          </a:ln>
          <a:effectLst>
            <a:outerShdw blurRad="101600" dist="12700" dir="4800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32" tIns="32516" rIns="65032" bIns="32516" rtlCol="0" anchor="ctr"/>
          <a:lstStyle/>
          <a:p>
            <a:pPr algn="ctr"/>
            <a:r>
              <a:rPr lang="uk-UA" sz="3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Атом</a:t>
            </a:r>
            <a:endParaRPr lang="nl-NL" dirty="0">
              <a:solidFill>
                <a:schemeClr val="bg1"/>
              </a:solidFill>
              <a:latin typeface="Roboto"/>
            </a:endParaRPr>
          </a:p>
        </p:txBody>
      </p:sp>
      <p:sp>
        <p:nvSpPr>
          <p:cNvPr id="31" name="Button Color - Normal"/>
          <p:cNvSpPr/>
          <p:nvPr/>
        </p:nvSpPr>
        <p:spPr>
          <a:xfrm>
            <a:off x="1115955" y="4143905"/>
            <a:ext cx="1970643" cy="837113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8100">
            <a:solidFill>
              <a:schemeClr val="accent3">
                <a:lumMod val="75000"/>
              </a:schemeClr>
            </a:solidFill>
          </a:ln>
          <a:effectLst>
            <a:outerShdw blurRad="101600" dist="12700" dir="4800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32" tIns="32516" rIns="65032" bIns="32516" rtlCol="0" anchor="ctr"/>
          <a:lstStyle/>
          <a:p>
            <a:pPr algn="ctr"/>
            <a:r>
              <a:rPr lang="uk-UA" sz="3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Ядро</a:t>
            </a:r>
            <a:endParaRPr lang="nl-NL" dirty="0">
              <a:solidFill>
                <a:schemeClr val="bg1"/>
              </a:solidFill>
              <a:latin typeface="Roboto"/>
            </a:endParaRPr>
          </a:p>
        </p:txBody>
      </p:sp>
      <p:sp>
        <p:nvSpPr>
          <p:cNvPr id="32" name="Button Color - Normal"/>
          <p:cNvSpPr/>
          <p:nvPr/>
        </p:nvSpPr>
        <p:spPr>
          <a:xfrm>
            <a:off x="3293157" y="4148894"/>
            <a:ext cx="2337247" cy="837113"/>
          </a:xfrm>
          <a:prstGeom prst="rect">
            <a:avLst/>
          </a:prstGeom>
          <a:solidFill>
            <a:schemeClr val="accent5"/>
          </a:solidFill>
          <a:ln w="38100">
            <a:solidFill>
              <a:schemeClr val="accent5"/>
            </a:solidFill>
          </a:ln>
          <a:effectLst>
            <a:outerShdw blurRad="101600" dist="12700" dir="4800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32" tIns="32516" rIns="65032" bIns="32516" rtlCol="0" anchor="ctr"/>
          <a:lstStyle/>
          <a:p>
            <a:pPr algn="ctr"/>
            <a:r>
              <a:rPr lang="uk-UA" sz="3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Електрони</a:t>
            </a:r>
            <a:endParaRPr lang="nl-NL" dirty="0">
              <a:solidFill>
                <a:schemeClr val="bg1"/>
              </a:solidFill>
              <a:latin typeface="Roboto"/>
            </a:endParaRPr>
          </a:p>
        </p:txBody>
      </p:sp>
      <p:sp>
        <p:nvSpPr>
          <p:cNvPr id="34" name="Button Color - Normal"/>
          <p:cNvSpPr/>
          <p:nvPr/>
        </p:nvSpPr>
        <p:spPr>
          <a:xfrm>
            <a:off x="2597902" y="5415165"/>
            <a:ext cx="2090287" cy="837113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accent6">
                <a:lumMod val="75000"/>
              </a:schemeClr>
            </a:solidFill>
          </a:ln>
          <a:effectLst>
            <a:outerShdw blurRad="101600" dist="12700" dir="4800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32" tIns="32516" rIns="65032" bIns="32516" rtlCol="0" anchor="ctr"/>
          <a:lstStyle/>
          <a:p>
            <a:pPr algn="ctr"/>
            <a:r>
              <a:rPr lang="uk-UA" sz="3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протони</a:t>
            </a:r>
            <a:endParaRPr lang="nl-NL" dirty="0">
              <a:solidFill>
                <a:schemeClr val="bg1"/>
              </a:solidFill>
              <a:latin typeface="Roboto"/>
            </a:endParaRPr>
          </a:p>
        </p:txBody>
      </p:sp>
      <p:sp>
        <p:nvSpPr>
          <p:cNvPr id="35" name="Стрілка вниз 34"/>
          <p:cNvSpPr/>
          <p:nvPr/>
        </p:nvSpPr>
        <p:spPr>
          <a:xfrm>
            <a:off x="1958756" y="3810555"/>
            <a:ext cx="285039" cy="243736"/>
          </a:xfrm>
          <a:prstGeom prst="downArrow">
            <a:avLst/>
          </a:prstGeom>
          <a:solidFill>
            <a:srgbClr val="0B72C4"/>
          </a:solidFill>
          <a:ln>
            <a:solidFill>
              <a:srgbClr val="0B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32" tIns="32516" rIns="65032" bIns="32516" rtlCol="0" anchor="ctr"/>
          <a:lstStyle/>
          <a:p>
            <a:pPr algn="ctr"/>
            <a:endParaRPr lang="uk-UA"/>
          </a:p>
        </p:txBody>
      </p:sp>
      <p:sp>
        <p:nvSpPr>
          <p:cNvPr id="36" name="Стрілка вниз 35"/>
          <p:cNvSpPr/>
          <p:nvPr/>
        </p:nvSpPr>
        <p:spPr>
          <a:xfrm>
            <a:off x="3815206" y="3809953"/>
            <a:ext cx="285039" cy="243736"/>
          </a:xfrm>
          <a:prstGeom prst="downArrow">
            <a:avLst/>
          </a:prstGeom>
          <a:solidFill>
            <a:srgbClr val="0B72C4"/>
          </a:solidFill>
          <a:ln>
            <a:solidFill>
              <a:srgbClr val="0B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32" tIns="32516" rIns="65032" bIns="32516" rtlCol="0" anchor="ctr"/>
          <a:lstStyle/>
          <a:p>
            <a:pPr algn="ctr"/>
            <a:endParaRPr lang="uk-UA"/>
          </a:p>
        </p:txBody>
      </p:sp>
      <p:sp>
        <p:nvSpPr>
          <p:cNvPr id="37" name="Стрілка вниз 36"/>
          <p:cNvSpPr/>
          <p:nvPr/>
        </p:nvSpPr>
        <p:spPr>
          <a:xfrm>
            <a:off x="1193820" y="5047648"/>
            <a:ext cx="285039" cy="243736"/>
          </a:xfrm>
          <a:prstGeom prst="downArrow">
            <a:avLst/>
          </a:prstGeom>
          <a:solidFill>
            <a:srgbClr val="0B72C4"/>
          </a:solidFill>
          <a:ln>
            <a:solidFill>
              <a:srgbClr val="0B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32" tIns="32516" rIns="65032" bIns="32516" rtlCol="0" anchor="ctr"/>
          <a:lstStyle/>
          <a:p>
            <a:pPr algn="ctr"/>
            <a:endParaRPr lang="uk-UA"/>
          </a:p>
        </p:txBody>
      </p:sp>
      <p:sp>
        <p:nvSpPr>
          <p:cNvPr id="38" name="Стрілка вниз 37"/>
          <p:cNvSpPr/>
          <p:nvPr/>
        </p:nvSpPr>
        <p:spPr>
          <a:xfrm>
            <a:off x="2723079" y="5062314"/>
            <a:ext cx="285039" cy="243736"/>
          </a:xfrm>
          <a:prstGeom prst="downArrow">
            <a:avLst/>
          </a:prstGeom>
          <a:solidFill>
            <a:srgbClr val="0B72C4"/>
          </a:solidFill>
          <a:ln>
            <a:solidFill>
              <a:srgbClr val="0B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32" tIns="32516" rIns="65032" bIns="32516"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7956312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16" grpId="0" animBg="1"/>
      <p:bldP spid="17" grpId="0"/>
      <p:bldP spid="30" grpId="0" animBg="1"/>
      <p:bldP spid="31" grpId="0" animBg="1"/>
      <p:bldP spid="32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utton Color - Down"/>
          <p:cNvSpPr/>
          <p:nvPr/>
        </p:nvSpPr>
        <p:spPr>
          <a:xfrm>
            <a:off x="320048" y="4445555"/>
            <a:ext cx="8526723" cy="2029966"/>
          </a:xfrm>
          <a:prstGeom prst="rect">
            <a:avLst/>
          </a:prstGeom>
          <a:solidFill>
            <a:srgbClr val="227447"/>
          </a:solidFill>
          <a:ln w="38100">
            <a:solidFill>
              <a:srgbClr val="22744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32" tIns="32516" rIns="65032" bIns="32516" rtlCol="0" anchor="ctr"/>
          <a:lstStyle/>
          <a:p>
            <a:pPr indent="179290" algn="ctr" defTabSz="650321">
              <a:lnSpc>
                <a:spcPct val="115000"/>
              </a:lnSpc>
              <a:defRPr/>
            </a:pPr>
            <a:r>
              <a:rPr lang="ru-RU" sz="31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Атоми</a:t>
            </a:r>
            <a:r>
              <a:rPr lang="ru-RU" sz="31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одного виду </a:t>
            </a:r>
            <a:r>
              <a:rPr lang="ru-RU" sz="31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утворюють</a:t>
            </a:r>
            <a:r>
              <a:rPr lang="ru-RU" sz="31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1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хімічні</a:t>
            </a:r>
            <a:r>
              <a:rPr lang="ru-RU" sz="31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1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елементи</a:t>
            </a:r>
            <a:r>
              <a:rPr lang="ru-RU" sz="31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ru-RU" sz="31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1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Кожен</a:t>
            </a:r>
            <a:r>
              <a:rPr lang="ru-RU" sz="31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1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хімічний</a:t>
            </a:r>
            <a:r>
              <a:rPr lang="ru-RU" sz="31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1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елемент</a:t>
            </a:r>
            <a:r>
              <a:rPr lang="ru-RU" sz="31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1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має</a:t>
            </a:r>
            <a:r>
              <a:rPr lang="ru-RU" sz="31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1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назву</a:t>
            </a:r>
            <a:r>
              <a:rPr lang="ru-RU" sz="31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 </a:t>
            </a:r>
            <a:r>
              <a:rPr lang="ru-RU" sz="31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умовне</a:t>
            </a:r>
            <a:r>
              <a:rPr lang="ru-RU" sz="31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1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позначення</a:t>
            </a:r>
            <a:endParaRPr lang="ru-RU" sz="3100" b="1" kern="0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01611" y="-32175"/>
            <a:ext cx="9348229" cy="83046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65032" tIns="32516" rIns="65032" bIns="32516" rtlCol="0" anchor="ctr"/>
          <a:lstStyle/>
          <a:p>
            <a:pPr algn="ctr" defTabSz="767902">
              <a:defRPr/>
            </a:pPr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45" y="81930"/>
            <a:ext cx="400809" cy="5344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1711" y="-32175"/>
            <a:ext cx="8105061" cy="650443"/>
          </a:xfrm>
          <a:prstGeom prst="rect">
            <a:avLst/>
          </a:prstGeom>
          <a:noFill/>
        </p:spPr>
        <p:txBody>
          <a:bodyPr wrap="square" lIns="65032" tIns="32516" rIns="65032" bIns="32516" rtlCol="0">
            <a:spAutoFit/>
          </a:bodyPr>
          <a:lstStyle/>
          <a:p>
            <a:pPr defTabSz="650321">
              <a:defRPr/>
            </a:pPr>
            <a:r>
              <a:rPr lang="uk-UA" sz="3800" b="1" kern="0" dirty="0">
                <a:solidFill>
                  <a:prstClr val="white"/>
                </a:solidFill>
              </a:rPr>
              <a:t>Атом</a:t>
            </a:r>
          </a:p>
        </p:txBody>
      </p:sp>
      <p:grpSp>
        <p:nvGrpSpPr>
          <p:cNvPr id="4" name="Групувати 3"/>
          <p:cNvGrpSpPr/>
          <p:nvPr/>
        </p:nvGrpSpPr>
        <p:grpSpPr>
          <a:xfrm>
            <a:off x="8543608" y="6049489"/>
            <a:ext cx="589359" cy="785879"/>
            <a:chOff x="6448951" y="6769763"/>
            <a:chExt cx="1101146" cy="1101146"/>
          </a:xfrm>
        </p:grpSpPr>
        <p:grpSp>
          <p:nvGrpSpPr>
            <p:cNvPr id="25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6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50321">
                  <a:defRPr/>
                </a:pPr>
                <a:endParaRPr lang="nl-NL" sz="13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50321">
                  <a:defRPr/>
                </a:pPr>
                <a:endParaRPr lang="nl-NL" kern="0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15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sp>
        <p:nvSpPr>
          <p:cNvPr id="23" name="Button Color - Down"/>
          <p:cNvSpPr/>
          <p:nvPr/>
        </p:nvSpPr>
        <p:spPr>
          <a:xfrm>
            <a:off x="320048" y="1024680"/>
            <a:ext cx="8531569" cy="688048"/>
          </a:xfrm>
          <a:prstGeom prst="rect">
            <a:avLst/>
          </a:prstGeom>
          <a:solidFill>
            <a:schemeClr val="accent4">
              <a:lumMod val="5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32" tIns="32516" rIns="65032" bIns="32516" rtlCol="0" anchor="ctr"/>
          <a:lstStyle/>
          <a:p>
            <a:pPr algn="ctr" defTabSz="650321">
              <a:defRPr/>
            </a:pPr>
            <a:r>
              <a:rPr lang="ru-RU" sz="31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Відомо</a:t>
            </a:r>
            <a:r>
              <a:rPr lang="ru-RU" sz="31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118 </a:t>
            </a:r>
            <a:r>
              <a:rPr lang="ru-RU" sz="31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видів</a:t>
            </a:r>
            <a:r>
              <a:rPr lang="ru-RU" sz="31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1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атомів</a:t>
            </a:r>
            <a:endParaRPr lang="ru-RU" sz="3100" b="1" kern="0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" name="Групувати 1"/>
          <p:cNvGrpSpPr/>
          <p:nvPr/>
        </p:nvGrpSpPr>
        <p:grpSpPr>
          <a:xfrm>
            <a:off x="13949" y="6034261"/>
            <a:ext cx="612200" cy="816337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2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50321">
                  <a:defRPr/>
                </a:pPr>
                <a:endParaRPr lang="nl-NL" sz="13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50321">
                  <a:defRPr/>
                </a:pPr>
                <a:endParaRPr lang="nl-NL" kern="0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8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29031" y="1939123"/>
            <a:ext cx="1752782" cy="21072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66225" y="1939123"/>
            <a:ext cx="1618039" cy="21072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35676" y="1939123"/>
            <a:ext cx="1580275" cy="21072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768495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0" grpId="0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01611" y="-32175"/>
            <a:ext cx="9348229" cy="83046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65032" tIns="32516" rIns="65032" bIns="32516" rtlCol="0" anchor="ctr"/>
          <a:lstStyle/>
          <a:p>
            <a:pPr algn="ctr" defTabSz="767902">
              <a:defRPr/>
            </a:pPr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45" y="81930"/>
            <a:ext cx="400809" cy="5344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1711" y="-32175"/>
            <a:ext cx="8105061" cy="650443"/>
          </a:xfrm>
          <a:prstGeom prst="rect">
            <a:avLst/>
          </a:prstGeom>
          <a:noFill/>
        </p:spPr>
        <p:txBody>
          <a:bodyPr wrap="square" lIns="65032" tIns="32516" rIns="65032" bIns="32516" rtlCol="0">
            <a:spAutoFit/>
          </a:bodyPr>
          <a:lstStyle/>
          <a:p>
            <a:pPr defTabSz="650321">
              <a:defRPr/>
            </a:pPr>
            <a:r>
              <a:rPr lang="uk-UA" sz="3800" b="1" kern="0" dirty="0">
                <a:solidFill>
                  <a:prstClr val="white"/>
                </a:solidFill>
              </a:rPr>
              <a:t>Атом</a:t>
            </a:r>
          </a:p>
        </p:txBody>
      </p:sp>
      <p:grpSp>
        <p:nvGrpSpPr>
          <p:cNvPr id="4" name="Групувати 3"/>
          <p:cNvGrpSpPr/>
          <p:nvPr/>
        </p:nvGrpSpPr>
        <p:grpSpPr>
          <a:xfrm>
            <a:off x="8543608" y="6049489"/>
            <a:ext cx="589359" cy="785879"/>
            <a:chOff x="6448951" y="6769763"/>
            <a:chExt cx="1101146" cy="1101146"/>
          </a:xfrm>
        </p:grpSpPr>
        <p:grpSp>
          <p:nvGrpSpPr>
            <p:cNvPr id="25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6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50321">
                  <a:defRPr/>
                </a:pPr>
                <a:endParaRPr lang="nl-NL" sz="13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50321">
                  <a:defRPr/>
                </a:pPr>
                <a:endParaRPr lang="nl-NL" kern="0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15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sp>
        <p:nvSpPr>
          <p:cNvPr id="23" name="Button Color - Down"/>
          <p:cNvSpPr/>
          <p:nvPr/>
        </p:nvSpPr>
        <p:spPr>
          <a:xfrm>
            <a:off x="315203" y="912391"/>
            <a:ext cx="8531569" cy="1691895"/>
          </a:xfrm>
          <a:prstGeom prst="rect">
            <a:avLst/>
          </a:prstGeom>
          <a:solidFill>
            <a:schemeClr val="accent4">
              <a:lumMod val="5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32" tIns="32516" rIns="65032" bIns="32516" rtlCol="0" anchor="ctr"/>
          <a:lstStyle/>
          <a:p>
            <a:pPr algn="ctr" defTabSz="650321">
              <a:defRPr/>
            </a:pPr>
            <a:r>
              <a:rPr lang="ru-RU" sz="31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Атоми</a:t>
            </a:r>
            <a:r>
              <a:rPr lang="ru-RU" sz="31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1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виявилися</a:t>
            </a:r>
            <a:r>
              <a:rPr lang="ru-RU" sz="31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 defTabSz="650321">
              <a:defRPr/>
            </a:pPr>
            <a:r>
              <a:rPr lang="ru-RU" sz="31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дуже</a:t>
            </a:r>
            <a:r>
              <a:rPr lang="ru-RU" sz="31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маленькими </a:t>
            </a:r>
            <a:r>
              <a:rPr lang="ru-RU" sz="31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частинками</a:t>
            </a:r>
            <a:r>
              <a:rPr lang="ru-RU" sz="31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</a:p>
          <a:p>
            <a:pPr algn="ctr" defTabSz="650321">
              <a:defRPr/>
            </a:pPr>
            <a:r>
              <a:rPr lang="ru-RU" sz="31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розміром</a:t>
            </a:r>
            <a:r>
              <a:rPr lang="ru-RU" sz="31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1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близько</a:t>
            </a:r>
            <a:r>
              <a:rPr lang="ru-RU" sz="31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1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0,0000000001 м</a:t>
            </a:r>
          </a:p>
        </p:txBody>
      </p:sp>
      <p:grpSp>
        <p:nvGrpSpPr>
          <p:cNvPr id="2" name="Групувати 1"/>
          <p:cNvGrpSpPr/>
          <p:nvPr/>
        </p:nvGrpSpPr>
        <p:grpSpPr>
          <a:xfrm>
            <a:off x="13949" y="6034261"/>
            <a:ext cx="612200" cy="816337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2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50321">
                  <a:defRPr/>
                </a:pPr>
                <a:endParaRPr lang="nl-NL" sz="13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50321">
                  <a:defRPr/>
                </a:pPr>
                <a:endParaRPr lang="nl-NL" kern="0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8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861" y="4252551"/>
            <a:ext cx="991312" cy="149610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09" y="3876847"/>
            <a:ext cx="1448387" cy="207968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417" y="2709125"/>
            <a:ext cx="2997214" cy="39966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354276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2"/>
          <a:srcRect l="3691" t="57868" r="19046" b="5423"/>
          <a:stretch/>
        </p:blipFill>
        <p:spPr>
          <a:xfrm>
            <a:off x="402784" y="4663145"/>
            <a:ext cx="3910005" cy="18580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1" name="Button Color - Down"/>
          <p:cNvSpPr/>
          <p:nvPr/>
        </p:nvSpPr>
        <p:spPr>
          <a:xfrm>
            <a:off x="4479186" y="4402633"/>
            <a:ext cx="4589858" cy="2379030"/>
          </a:xfrm>
          <a:prstGeom prst="rect">
            <a:avLst/>
          </a:prstGeom>
          <a:solidFill>
            <a:srgbClr val="227447"/>
          </a:solidFill>
          <a:ln w="38100">
            <a:solidFill>
              <a:srgbClr val="22744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32" tIns="32516" rIns="65032" bIns="32516" rtlCol="0" anchor="ctr"/>
          <a:lstStyle/>
          <a:p>
            <a:pPr algn="ctr"/>
            <a:r>
              <a:rPr lang="ru-RU" sz="31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Різні</a:t>
            </a:r>
            <a:r>
              <a:rPr lang="ru-RU" sz="3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1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хімічні</a:t>
            </a:r>
            <a:r>
              <a:rPr lang="ru-RU" sz="3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1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елементи</a:t>
            </a:r>
            <a:r>
              <a:rPr lang="ru-RU" sz="3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1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утворюють</a:t>
            </a:r>
            <a:r>
              <a:rPr lang="ru-RU" sz="3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1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молекули</a:t>
            </a:r>
            <a:r>
              <a:rPr lang="ru-RU" sz="3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/>
            <a:r>
              <a:rPr lang="ru-RU" sz="31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складних</a:t>
            </a:r>
            <a:r>
              <a:rPr lang="ru-RU" sz="31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1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речовин</a:t>
            </a:r>
            <a:r>
              <a:rPr lang="ru-RU" sz="31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2"/>
          <a:srcRect l="3420" t="5036" r="19317" b="41568"/>
          <a:stretch/>
        </p:blipFill>
        <p:spPr>
          <a:xfrm>
            <a:off x="402784" y="1819475"/>
            <a:ext cx="3910005" cy="27025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-101611" y="-32175"/>
            <a:ext cx="9348229" cy="83046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65032" tIns="32516" rIns="65032" bIns="32516" rtlCol="0" anchor="ctr"/>
          <a:lstStyle/>
          <a:p>
            <a:pPr algn="ctr" defTabSz="767902">
              <a:defRPr/>
            </a:pPr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45" y="81930"/>
            <a:ext cx="400809" cy="5344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1711" y="-32175"/>
            <a:ext cx="8105061" cy="650443"/>
          </a:xfrm>
          <a:prstGeom prst="rect">
            <a:avLst/>
          </a:prstGeom>
          <a:noFill/>
        </p:spPr>
        <p:txBody>
          <a:bodyPr wrap="square" lIns="65032" tIns="32516" rIns="65032" bIns="32516" rtlCol="0">
            <a:spAutoFit/>
          </a:bodyPr>
          <a:lstStyle/>
          <a:p>
            <a:pPr defTabSz="650321">
              <a:defRPr/>
            </a:pPr>
            <a:r>
              <a:rPr lang="uk-UA" sz="3800" b="1" kern="0" dirty="0">
                <a:solidFill>
                  <a:prstClr val="white"/>
                </a:solidFill>
              </a:rPr>
              <a:t>Молекула</a:t>
            </a:r>
          </a:p>
        </p:txBody>
      </p:sp>
      <p:grpSp>
        <p:nvGrpSpPr>
          <p:cNvPr id="4" name="Групувати 3"/>
          <p:cNvGrpSpPr/>
          <p:nvPr/>
        </p:nvGrpSpPr>
        <p:grpSpPr>
          <a:xfrm>
            <a:off x="8543608" y="6049489"/>
            <a:ext cx="589359" cy="785879"/>
            <a:chOff x="6448951" y="6769763"/>
            <a:chExt cx="1101146" cy="1101146"/>
          </a:xfrm>
        </p:grpSpPr>
        <p:grpSp>
          <p:nvGrpSpPr>
            <p:cNvPr id="25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6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50321">
                  <a:defRPr/>
                </a:pPr>
                <a:endParaRPr lang="nl-NL" sz="13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50321">
                  <a:defRPr/>
                </a:pPr>
                <a:endParaRPr lang="nl-NL" kern="0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15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sp>
        <p:nvSpPr>
          <p:cNvPr id="23" name="Button Color - Down"/>
          <p:cNvSpPr/>
          <p:nvPr/>
        </p:nvSpPr>
        <p:spPr>
          <a:xfrm>
            <a:off x="119645" y="1024680"/>
            <a:ext cx="8949400" cy="568403"/>
          </a:xfrm>
          <a:prstGeom prst="rect">
            <a:avLst/>
          </a:prstGeom>
          <a:solidFill>
            <a:schemeClr val="accent4">
              <a:lumMod val="5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32" tIns="32516" rIns="65032" bIns="32516" rtlCol="0" anchor="ctr"/>
          <a:lstStyle/>
          <a:p>
            <a:pPr algn="ctr" defTabSz="650321">
              <a:defRPr/>
            </a:pPr>
            <a:r>
              <a:rPr lang="ru-RU" sz="31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Атоми</a:t>
            </a:r>
            <a:r>
              <a:rPr lang="ru-RU" sz="31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1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можуть</a:t>
            </a:r>
            <a:r>
              <a:rPr lang="ru-RU" sz="31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1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об’єднуватись</a:t>
            </a:r>
            <a:r>
              <a:rPr lang="ru-RU" sz="31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 </a:t>
            </a:r>
            <a:r>
              <a:rPr lang="ru-RU" sz="31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молекули</a:t>
            </a:r>
            <a:r>
              <a:rPr lang="ru-RU" sz="31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grpSp>
        <p:nvGrpSpPr>
          <p:cNvPr id="2" name="Групувати 1"/>
          <p:cNvGrpSpPr/>
          <p:nvPr/>
        </p:nvGrpSpPr>
        <p:grpSpPr>
          <a:xfrm>
            <a:off x="13949" y="6034261"/>
            <a:ext cx="612200" cy="816337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2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50321">
                  <a:defRPr/>
                </a:pPr>
                <a:endParaRPr lang="nl-NL" sz="13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50321">
                  <a:defRPr/>
                </a:pPr>
                <a:endParaRPr lang="nl-NL" kern="0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8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sp>
        <p:nvSpPr>
          <p:cNvPr id="18" name="Button Color - Down"/>
          <p:cNvSpPr/>
          <p:nvPr/>
        </p:nvSpPr>
        <p:spPr>
          <a:xfrm>
            <a:off x="4479188" y="1819476"/>
            <a:ext cx="4589857" cy="2356765"/>
          </a:xfrm>
          <a:prstGeom prst="rect">
            <a:avLst/>
          </a:prstGeom>
          <a:solidFill>
            <a:srgbClr val="227447"/>
          </a:solidFill>
          <a:ln w="38100">
            <a:solidFill>
              <a:srgbClr val="22744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32" tIns="32516" rIns="65032" bIns="32516" rtlCol="0" anchor="ctr"/>
          <a:lstStyle/>
          <a:p>
            <a:pPr algn="ctr"/>
            <a:r>
              <a:rPr lang="ru-RU" sz="31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Атоми</a:t>
            </a:r>
            <a:r>
              <a:rPr lang="ru-RU" sz="3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одного </a:t>
            </a:r>
            <a:r>
              <a:rPr lang="ru-RU" sz="31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хімічного</a:t>
            </a:r>
            <a:r>
              <a:rPr lang="ru-RU" sz="3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1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елемента</a:t>
            </a:r>
            <a:r>
              <a:rPr lang="ru-RU" sz="3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1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створюють</a:t>
            </a:r>
            <a:r>
              <a:rPr lang="ru-RU" sz="3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/>
            <a:r>
              <a:rPr lang="ru-RU" sz="31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прості</a:t>
            </a:r>
            <a:r>
              <a:rPr lang="ru-RU" sz="31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1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речовини</a:t>
            </a:r>
            <a:endParaRPr lang="nl-NL" dirty="0">
              <a:solidFill>
                <a:srgbClr val="FFFF00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25604280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0" grpId="0"/>
      <p:bldP spid="23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utton Color - Down"/>
          <p:cNvSpPr/>
          <p:nvPr/>
        </p:nvSpPr>
        <p:spPr>
          <a:xfrm>
            <a:off x="267263" y="1081317"/>
            <a:ext cx="8579509" cy="228313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32" tIns="32516" rIns="65032" bIns="32516" rtlCol="0" anchor="ctr"/>
          <a:lstStyle/>
          <a:p>
            <a:pPr algn="ctr"/>
            <a:r>
              <a:rPr lang="ru-RU" sz="31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Молекула </a:t>
            </a:r>
            <a:r>
              <a:rPr lang="ru-RU" sz="3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—</a:t>
            </a:r>
            <a:r>
              <a:rPr lang="ru-RU" sz="31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1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частинка</a:t>
            </a:r>
            <a:r>
              <a:rPr lang="ru-RU" sz="3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1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речовини</a:t>
            </a:r>
            <a:r>
              <a:rPr lang="ru-RU" sz="3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яка </a:t>
            </a:r>
            <a:r>
              <a:rPr lang="ru-RU" sz="31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складається</a:t>
            </a:r>
            <a:r>
              <a:rPr lang="ru-RU" sz="3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 </a:t>
            </a:r>
            <a:r>
              <a:rPr lang="ru-RU" sz="31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однакових</a:t>
            </a:r>
            <a:r>
              <a:rPr lang="ru-RU" sz="3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1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чи</a:t>
            </a:r>
            <a:r>
              <a:rPr lang="ru-RU" sz="3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1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різних</a:t>
            </a:r>
            <a:r>
              <a:rPr lang="ru-RU" sz="3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1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атомів</a:t>
            </a:r>
            <a:r>
              <a:rPr lang="ru-RU" sz="3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1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3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1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об’єднані</a:t>
            </a:r>
            <a:r>
              <a:rPr lang="ru-RU" sz="3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1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хімічними</a:t>
            </a:r>
            <a:r>
              <a:rPr lang="ru-RU" sz="3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1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зв’язками</a:t>
            </a:r>
            <a:r>
              <a:rPr lang="ru-RU" sz="3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nl-NL" sz="3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01611" y="-32175"/>
            <a:ext cx="9348229" cy="83046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65032" tIns="32516" rIns="65032" bIns="32516" rtlCol="0" anchor="ctr"/>
          <a:lstStyle/>
          <a:p>
            <a:pPr algn="ctr" defTabSz="767902">
              <a:defRPr/>
            </a:pPr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45" y="81930"/>
            <a:ext cx="400809" cy="534458"/>
          </a:xfrm>
          <a:prstGeom prst="rect">
            <a:avLst/>
          </a:prstGeom>
        </p:spPr>
      </p:pic>
      <p:grpSp>
        <p:nvGrpSpPr>
          <p:cNvPr id="20" name="Групувати 19"/>
          <p:cNvGrpSpPr/>
          <p:nvPr/>
        </p:nvGrpSpPr>
        <p:grpSpPr>
          <a:xfrm>
            <a:off x="13949" y="6034261"/>
            <a:ext cx="612200" cy="816337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3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2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grpSp>
        <p:nvGrpSpPr>
          <p:cNvPr id="25" name="Групувати 24"/>
          <p:cNvGrpSpPr/>
          <p:nvPr/>
        </p:nvGrpSpPr>
        <p:grpSpPr>
          <a:xfrm>
            <a:off x="8543608" y="6049489"/>
            <a:ext cx="589359" cy="785879"/>
            <a:chOff x="6448951" y="6769763"/>
            <a:chExt cx="1101146" cy="1101146"/>
          </a:xfrm>
        </p:grpSpPr>
        <p:grpSp>
          <p:nvGrpSpPr>
            <p:cNvPr id="26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8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9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7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741711" y="-32175"/>
            <a:ext cx="8105061" cy="650443"/>
          </a:xfrm>
          <a:prstGeom prst="rect">
            <a:avLst/>
          </a:prstGeom>
          <a:noFill/>
        </p:spPr>
        <p:txBody>
          <a:bodyPr wrap="square" lIns="65032" tIns="32516" rIns="65032" bIns="32516" rtlCol="0">
            <a:spAutoFit/>
          </a:bodyPr>
          <a:lstStyle/>
          <a:p>
            <a:r>
              <a:rPr lang="uk-UA" sz="3800" b="1" dirty="0">
                <a:solidFill>
                  <a:schemeClr val="bg1"/>
                </a:solidFill>
              </a:rPr>
              <a:t>Молекула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773" y="3959248"/>
            <a:ext cx="2749220" cy="26883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94" y="3959248"/>
            <a:ext cx="2016095" cy="26883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408" y="3971647"/>
            <a:ext cx="2675730" cy="26759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298900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2" y="-129209"/>
            <a:ext cx="9143216" cy="41446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65032" tIns="32516" rIns="65032" bIns="32516" rtlCol="0" anchor="ctr"/>
          <a:lstStyle/>
          <a:p>
            <a:pPr algn="ctr" defTabSz="767902">
              <a:defRPr/>
            </a:pPr>
            <a:endParaRPr lang="nl-NL">
              <a:solidFill>
                <a:schemeClr val="accent4">
                  <a:lumMod val="75000"/>
                </a:schemeClr>
              </a:solidFill>
              <a:latin typeface="Calibri" panose="020F050202020403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8980" y="0"/>
            <a:ext cx="8397871" cy="58297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32" tIns="32516" rIns="65032" bIns="32516" rtlCol="0" anchor="ctr"/>
          <a:lstStyle/>
          <a:p>
            <a:pPr algn="ctr" defTabSz="767902">
              <a:defRPr/>
            </a:pPr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Button White - Hover"/>
          <p:cNvSpPr/>
          <p:nvPr/>
        </p:nvSpPr>
        <p:spPr>
          <a:xfrm>
            <a:off x="1157871" y="6034260"/>
            <a:ext cx="6828258" cy="662977"/>
          </a:xfrm>
          <a:prstGeom prst="roundRect">
            <a:avLst>
              <a:gd name="adj" fmla="val 3571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95000"/>
              </a:schemeClr>
            </a:solidFill>
          </a:ln>
          <a:effectLst>
            <a:outerShdw blurRad="101600" dist="12700" dir="4800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32" tIns="32516" rIns="65032" bIns="32516" rtlCol="0" anchor="ctr"/>
          <a:lstStyle/>
          <a:p>
            <a:pPr algn="ctr"/>
            <a:r>
              <a:rPr lang="uk-UA" sz="31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Моделі молекул</a:t>
            </a:r>
            <a:endParaRPr lang="nl-NL" sz="31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6" name="Групувати 5"/>
          <p:cNvGrpSpPr/>
          <p:nvPr/>
        </p:nvGrpSpPr>
        <p:grpSpPr>
          <a:xfrm>
            <a:off x="13949" y="6034261"/>
            <a:ext cx="612200" cy="816337"/>
            <a:chOff x="2781125" y="6672160"/>
            <a:chExt cx="1101146" cy="1101146"/>
          </a:xfrm>
        </p:grpSpPr>
        <p:grpSp>
          <p:nvGrpSpPr>
            <p:cNvPr id="7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10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8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grpSp>
        <p:nvGrpSpPr>
          <p:cNvPr id="12" name="Групувати 11"/>
          <p:cNvGrpSpPr/>
          <p:nvPr/>
        </p:nvGrpSpPr>
        <p:grpSpPr>
          <a:xfrm>
            <a:off x="8543608" y="6049489"/>
            <a:ext cx="589359" cy="785879"/>
            <a:chOff x="6448951" y="6769763"/>
            <a:chExt cx="1101146" cy="1101146"/>
          </a:xfrm>
        </p:grpSpPr>
        <p:grpSp>
          <p:nvGrpSpPr>
            <p:cNvPr id="13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15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6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14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pic>
        <p:nvPicPr>
          <p:cNvPr id="2" name="02. Моделі молекул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717" y="88602"/>
            <a:ext cx="7780396" cy="583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83322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2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1.bp.blogspot.com/-My-Sigi5zNE/U1A7p3SOxII/AAAAAAAAAE8/bnel7PQRtck/s1600/copper-sulfate-crystals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4" r="34344"/>
          <a:stretch/>
        </p:blipFill>
        <p:spPr bwMode="auto">
          <a:xfrm>
            <a:off x="5479087" y="899749"/>
            <a:ext cx="3244646" cy="55535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Button Color - Down"/>
          <p:cNvSpPr/>
          <p:nvPr/>
        </p:nvSpPr>
        <p:spPr>
          <a:xfrm>
            <a:off x="306393" y="896218"/>
            <a:ext cx="4778807" cy="513804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32" tIns="32516" rIns="65032" bIns="32516" rtlCol="0" anchor="ctr"/>
          <a:lstStyle/>
          <a:p>
            <a:pPr algn="ctr"/>
            <a:r>
              <a:rPr lang="uk-UA" sz="31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Дифузія</a:t>
            </a:r>
            <a:r>
              <a:rPr lang="uk-UA" sz="3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— процес взаємного проникнення молекул (атомів, </a:t>
            </a:r>
            <a:r>
              <a:rPr lang="uk-UA" sz="31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йонів</a:t>
            </a:r>
            <a:r>
              <a:rPr lang="uk-UA" sz="3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однієї речовини в проміжки між молекулами (атомами, </a:t>
            </a:r>
            <a:r>
              <a:rPr lang="uk-UA" sz="31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йонами</a:t>
            </a:r>
            <a:r>
              <a:rPr lang="uk-UA" sz="3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іншої речовини</a:t>
            </a:r>
            <a:endParaRPr lang="nl-NL" sz="3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01611" y="-32175"/>
            <a:ext cx="9348229" cy="83046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65032" tIns="32516" rIns="65032" bIns="32516" rtlCol="0" anchor="ctr"/>
          <a:lstStyle/>
          <a:p>
            <a:pPr algn="ctr" defTabSz="767902">
              <a:defRPr/>
            </a:pPr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45" y="81930"/>
            <a:ext cx="400809" cy="534458"/>
          </a:xfrm>
          <a:prstGeom prst="rect">
            <a:avLst/>
          </a:prstGeom>
        </p:spPr>
      </p:pic>
      <p:grpSp>
        <p:nvGrpSpPr>
          <p:cNvPr id="20" name="Групувати 19"/>
          <p:cNvGrpSpPr/>
          <p:nvPr/>
        </p:nvGrpSpPr>
        <p:grpSpPr>
          <a:xfrm>
            <a:off x="13949" y="6034261"/>
            <a:ext cx="612200" cy="816337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3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2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grpSp>
        <p:nvGrpSpPr>
          <p:cNvPr id="25" name="Групувати 24"/>
          <p:cNvGrpSpPr/>
          <p:nvPr/>
        </p:nvGrpSpPr>
        <p:grpSpPr>
          <a:xfrm>
            <a:off x="8543608" y="6049489"/>
            <a:ext cx="589359" cy="785879"/>
            <a:chOff x="6448951" y="6769763"/>
            <a:chExt cx="1101146" cy="1101146"/>
          </a:xfrm>
        </p:grpSpPr>
        <p:grpSp>
          <p:nvGrpSpPr>
            <p:cNvPr id="26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8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9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7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741711" y="-32175"/>
            <a:ext cx="8105061" cy="650443"/>
          </a:xfrm>
          <a:prstGeom prst="rect">
            <a:avLst/>
          </a:prstGeom>
          <a:noFill/>
        </p:spPr>
        <p:txBody>
          <a:bodyPr wrap="square" lIns="65032" tIns="32516" rIns="65032" bIns="32516" rtlCol="0">
            <a:spAutoFit/>
          </a:bodyPr>
          <a:lstStyle/>
          <a:p>
            <a:r>
              <a:rPr lang="uk-UA" sz="3800" b="1" dirty="0">
                <a:solidFill>
                  <a:schemeClr val="bg1"/>
                </a:solidFill>
              </a:rPr>
              <a:t>Дифузія</a:t>
            </a:r>
          </a:p>
        </p:txBody>
      </p:sp>
    </p:spTree>
    <p:extLst>
      <p:ext uri="{BB962C8B-B14F-4D97-AF65-F5344CB8AC3E}">
        <p14:creationId xmlns:p14="http://schemas.microsoft.com/office/powerpoint/2010/main" val="160246762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01611" y="-32175"/>
            <a:ext cx="9348229" cy="83046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65032" tIns="32516" rIns="65032" bIns="32516" rtlCol="0" anchor="ctr"/>
          <a:lstStyle/>
          <a:p>
            <a:pPr algn="ctr" defTabSz="767902">
              <a:defRPr/>
            </a:pPr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45" y="81930"/>
            <a:ext cx="400809" cy="534458"/>
          </a:xfrm>
          <a:prstGeom prst="rect">
            <a:avLst/>
          </a:prstGeom>
        </p:spPr>
      </p:pic>
      <p:grpSp>
        <p:nvGrpSpPr>
          <p:cNvPr id="20" name="Групувати 19"/>
          <p:cNvGrpSpPr/>
          <p:nvPr/>
        </p:nvGrpSpPr>
        <p:grpSpPr>
          <a:xfrm>
            <a:off x="13949" y="6034261"/>
            <a:ext cx="612200" cy="816337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3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2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grpSp>
        <p:nvGrpSpPr>
          <p:cNvPr id="25" name="Групувати 24"/>
          <p:cNvGrpSpPr/>
          <p:nvPr/>
        </p:nvGrpSpPr>
        <p:grpSpPr>
          <a:xfrm>
            <a:off x="8543608" y="6049489"/>
            <a:ext cx="589359" cy="785879"/>
            <a:chOff x="6448951" y="6769763"/>
            <a:chExt cx="1101146" cy="1101146"/>
          </a:xfrm>
        </p:grpSpPr>
        <p:grpSp>
          <p:nvGrpSpPr>
            <p:cNvPr id="26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8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9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7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741711" y="-32175"/>
            <a:ext cx="8105061" cy="650443"/>
          </a:xfrm>
          <a:prstGeom prst="rect">
            <a:avLst/>
          </a:prstGeom>
          <a:noFill/>
        </p:spPr>
        <p:txBody>
          <a:bodyPr wrap="square" lIns="65032" tIns="32516" rIns="65032" bIns="32516" rtlCol="0">
            <a:spAutoFit/>
          </a:bodyPr>
          <a:lstStyle/>
          <a:p>
            <a:r>
              <a:rPr lang="uk-UA" sz="3800" b="1" dirty="0">
                <a:solidFill>
                  <a:schemeClr val="bg1"/>
                </a:solidFill>
              </a:rPr>
              <a:t>Дифузія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48" y="1340768"/>
            <a:ext cx="8949400" cy="50037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928588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2" y="-129209"/>
            <a:ext cx="9143216" cy="41446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65032" tIns="32516" rIns="65032" bIns="32516" rtlCol="0" anchor="ctr"/>
          <a:lstStyle/>
          <a:p>
            <a:pPr algn="ctr" defTabSz="767902">
              <a:defRPr/>
            </a:pPr>
            <a:endParaRPr lang="nl-NL">
              <a:solidFill>
                <a:schemeClr val="accent4">
                  <a:lumMod val="75000"/>
                </a:schemeClr>
              </a:solidFill>
              <a:latin typeface="Calibri" panose="020F050202020403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8980" y="0"/>
            <a:ext cx="8397871" cy="58297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32" tIns="32516" rIns="65032" bIns="32516" rtlCol="0" anchor="ctr"/>
          <a:lstStyle/>
          <a:p>
            <a:pPr algn="ctr" defTabSz="767902">
              <a:defRPr/>
            </a:pPr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Button White - Hover"/>
          <p:cNvSpPr/>
          <p:nvPr/>
        </p:nvSpPr>
        <p:spPr>
          <a:xfrm>
            <a:off x="1157871" y="6034260"/>
            <a:ext cx="6828258" cy="662977"/>
          </a:xfrm>
          <a:prstGeom prst="roundRect">
            <a:avLst>
              <a:gd name="adj" fmla="val 3571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95000"/>
              </a:schemeClr>
            </a:solidFill>
          </a:ln>
          <a:effectLst>
            <a:outerShdw blurRad="101600" dist="12700" dir="4800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32" tIns="32516" rIns="65032" bIns="32516" rtlCol="0" anchor="ctr"/>
          <a:lstStyle/>
          <a:p>
            <a:pPr algn="ctr"/>
            <a:r>
              <a:rPr lang="uk-UA" sz="31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Дифузія</a:t>
            </a:r>
            <a:endParaRPr lang="nl-NL" sz="31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6" name="Групувати 5"/>
          <p:cNvGrpSpPr/>
          <p:nvPr/>
        </p:nvGrpSpPr>
        <p:grpSpPr>
          <a:xfrm>
            <a:off x="13949" y="6034261"/>
            <a:ext cx="612200" cy="816337"/>
            <a:chOff x="2781125" y="6672160"/>
            <a:chExt cx="1101146" cy="1101146"/>
          </a:xfrm>
        </p:grpSpPr>
        <p:grpSp>
          <p:nvGrpSpPr>
            <p:cNvPr id="7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10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8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grpSp>
        <p:nvGrpSpPr>
          <p:cNvPr id="12" name="Групувати 11"/>
          <p:cNvGrpSpPr/>
          <p:nvPr/>
        </p:nvGrpSpPr>
        <p:grpSpPr>
          <a:xfrm>
            <a:off x="8543608" y="6049489"/>
            <a:ext cx="589359" cy="785879"/>
            <a:chOff x="6448951" y="6769763"/>
            <a:chExt cx="1101146" cy="1101146"/>
          </a:xfrm>
        </p:grpSpPr>
        <p:grpSp>
          <p:nvGrpSpPr>
            <p:cNvPr id="13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15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6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14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pic>
        <p:nvPicPr>
          <p:cNvPr id="2" name="03. Дифузія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7725" y="0"/>
            <a:ext cx="7720380" cy="579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65446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65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8485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Самостійна робота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1.Наведіть три приклади речовин, із яких можна виготовити фізичне тіло – вазу.</a:t>
            </a:r>
          </a:p>
          <a:p>
            <a:pPr marL="0" indent="0">
              <a:buNone/>
            </a:pPr>
            <a:endParaRPr lang="uk-UA" dirty="0" smtClean="0"/>
          </a:p>
          <a:p>
            <a:r>
              <a:rPr lang="uk-UA" dirty="0" smtClean="0"/>
              <a:t>2. Наведіть три приклади фізичних тіл, які можуть бути виготовлені з речовини – алюмінію.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822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Button Color - Down"/>
          <p:cNvSpPr/>
          <p:nvPr/>
        </p:nvSpPr>
        <p:spPr>
          <a:xfrm>
            <a:off x="126722" y="4921137"/>
            <a:ext cx="8949400" cy="1324436"/>
          </a:xfrm>
          <a:prstGeom prst="rect">
            <a:avLst/>
          </a:prstGeom>
          <a:solidFill>
            <a:srgbClr val="227447"/>
          </a:solidFill>
          <a:ln w="38100">
            <a:solidFill>
              <a:srgbClr val="22744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32" tIns="32516" rIns="65032" bIns="32516" rtlCol="0" anchor="ctr"/>
          <a:lstStyle/>
          <a:p>
            <a:pPr algn="ctr"/>
            <a:r>
              <a:rPr lang="ru-RU" sz="31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Зі</a:t>
            </a:r>
            <a:r>
              <a:rPr lang="ru-RU" sz="3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1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збільшенням</a:t>
            </a:r>
            <a:r>
              <a:rPr lang="ru-RU" sz="3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1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температури</a:t>
            </a:r>
            <a:r>
              <a:rPr lang="ru-RU" sz="31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1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збільшується</a:t>
            </a:r>
            <a:r>
              <a:rPr lang="ru-RU" sz="3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1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швидкість</a:t>
            </a:r>
            <a:r>
              <a:rPr lang="ru-RU" sz="31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молекул.</a:t>
            </a:r>
          </a:p>
        </p:txBody>
      </p:sp>
      <p:sp>
        <p:nvSpPr>
          <p:cNvPr id="5" name="Rectangle 4"/>
          <p:cNvSpPr/>
          <p:nvPr/>
        </p:nvSpPr>
        <p:spPr>
          <a:xfrm>
            <a:off x="-101611" y="-32175"/>
            <a:ext cx="9348229" cy="83046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65032" tIns="32516" rIns="65032" bIns="32516" rtlCol="0" anchor="ctr"/>
          <a:lstStyle/>
          <a:p>
            <a:pPr algn="ctr" defTabSz="767902">
              <a:defRPr/>
            </a:pPr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45" y="81930"/>
            <a:ext cx="400809" cy="5344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1711" y="-32175"/>
            <a:ext cx="8105061" cy="650443"/>
          </a:xfrm>
          <a:prstGeom prst="rect">
            <a:avLst/>
          </a:prstGeom>
          <a:noFill/>
        </p:spPr>
        <p:txBody>
          <a:bodyPr wrap="square" lIns="65032" tIns="32516" rIns="65032" bIns="32516" rtlCol="0">
            <a:spAutoFit/>
          </a:bodyPr>
          <a:lstStyle/>
          <a:p>
            <a:pPr defTabSz="650321">
              <a:defRPr/>
            </a:pPr>
            <a:r>
              <a:rPr lang="uk-UA" sz="3800" b="1" kern="0" dirty="0">
                <a:solidFill>
                  <a:prstClr val="white"/>
                </a:solidFill>
              </a:rPr>
              <a:t>Дифузія</a:t>
            </a:r>
          </a:p>
        </p:txBody>
      </p:sp>
      <p:grpSp>
        <p:nvGrpSpPr>
          <p:cNvPr id="4" name="Групувати 3"/>
          <p:cNvGrpSpPr/>
          <p:nvPr/>
        </p:nvGrpSpPr>
        <p:grpSpPr>
          <a:xfrm>
            <a:off x="8543608" y="6049489"/>
            <a:ext cx="589359" cy="785879"/>
            <a:chOff x="6448951" y="6769763"/>
            <a:chExt cx="1101146" cy="1101146"/>
          </a:xfrm>
        </p:grpSpPr>
        <p:grpSp>
          <p:nvGrpSpPr>
            <p:cNvPr id="25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6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50321">
                  <a:defRPr/>
                </a:pPr>
                <a:endParaRPr lang="nl-NL" sz="13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50321">
                  <a:defRPr/>
                </a:pPr>
                <a:endParaRPr lang="nl-NL" kern="0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15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sp>
        <p:nvSpPr>
          <p:cNvPr id="23" name="Button Color - Down"/>
          <p:cNvSpPr/>
          <p:nvPr/>
        </p:nvSpPr>
        <p:spPr>
          <a:xfrm>
            <a:off x="119645" y="1024680"/>
            <a:ext cx="8949400" cy="568403"/>
          </a:xfrm>
          <a:prstGeom prst="rect">
            <a:avLst/>
          </a:prstGeom>
          <a:solidFill>
            <a:schemeClr val="accent4">
              <a:lumMod val="5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32" tIns="32516" rIns="65032" bIns="32516" rtlCol="0" anchor="ctr"/>
          <a:lstStyle/>
          <a:p>
            <a:pPr algn="ctr"/>
            <a:r>
              <a:rPr lang="uk-UA" sz="3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Чому можливе явище </a:t>
            </a:r>
            <a:r>
              <a:rPr lang="uk-UA" sz="31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дифузії?</a:t>
            </a:r>
            <a:endParaRPr lang="nl-NL" sz="3100" b="1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" name="Групувати 1"/>
          <p:cNvGrpSpPr/>
          <p:nvPr/>
        </p:nvGrpSpPr>
        <p:grpSpPr>
          <a:xfrm>
            <a:off x="13949" y="6034261"/>
            <a:ext cx="612200" cy="816337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2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50321">
                  <a:defRPr/>
                </a:pPr>
                <a:endParaRPr lang="nl-NL" sz="13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50321">
                  <a:defRPr/>
                </a:pPr>
                <a:endParaRPr lang="nl-NL" kern="0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8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sp>
        <p:nvSpPr>
          <p:cNvPr id="18" name="Button Color - Down"/>
          <p:cNvSpPr/>
          <p:nvPr/>
        </p:nvSpPr>
        <p:spPr>
          <a:xfrm>
            <a:off x="119645" y="1819476"/>
            <a:ext cx="8949400" cy="1324436"/>
          </a:xfrm>
          <a:prstGeom prst="rect">
            <a:avLst/>
          </a:prstGeom>
          <a:solidFill>
            <a:srgbClr val="227447"/>
          </a:solidFill>
          <a:ln w="38100">
            <a:solidFill>
              <a:srgbClr val="22744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32" tIns="32516" rIns="65032" bIns="32516" rtlCol="0" anchor="ctr"/>
          <a:lstStyle/>
          <a:p>
            <a:pPr algn="ctr"/>
            <a:r>
              <a:rPr lang="uk-UA" sz="3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Між молекулами є </a:t>
            </a:r>
            <a:r>
              <a:rPr lang="uk-UA" sz="31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проміжки.</a:t>
            </a:r>
          </a:p>
        </p:txBody>
      </p:sp>
      <p:sp>
        <p:nvSpPr>
          <p:cNvPr id="19" name="Button Color - Down"/>
          <p:cNvSpPr/>
          <p:nvPr/>
        </p:nvSpPr>
        <p:spPr>
          <a:xfrm>
            <a:off x="119644" y="3370307"/>
            <a:ext cx="8949400" cy="1324436"/>
          </a:xfrm>
          <a:prstGeom prst="rect">
            <a:avLst/>
          </a:prstGeom>
          <a:solidFill>
            <a:srgbClr val="227447"/>
          </a:solidFill>
          <a:ln w="38100">
            <a:solidFill>
              <a:srgbClr val="22744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32" tIns="32516" rIns="65032" bIns="32516" rtlCol="0" anchor="ctr"/>
          <a:lstStyle/>
          <a:p>
            <a:pPr algn="ctr"/>
            <a:r>
              <a:rPr lang="uk-UA" sz="3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Молекули рухаються </a:t>
            </a:r>
            <a:r>
              <a:rPr lang="uk-UA" sz="31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хаотично.</a:t>
            </a:r>
          </a:p>
        </p:txBody>
      </p:sp>
    </p:spTree>
    <p:extLst>
      <p:ext uri="{BB962C8B-B14F-4D97-AF65-F5344CB8AC3E}">
        <p14:creationId xmlns:p14="http://schemas.microsoft.com/office/powerpoint/2010/main" val="356333155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0" grpId="0"/>
      <p:bldP spid="23" grpId="0" animBg="1"/>
      <p:bldP spid="18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01611" y="-32175"/>
            <a:ext cx="9348229" cy="83046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65032" tIns="32516" rIns="65032" bIns="32516" rtlCol="0" anchor="ctr"/>
          <a:lstStyle/>
          <a:p>
            <a:pPr algn="ctr" defTabSz="767902">
              <a:defRPr/>
            </a:pPr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45" y="81930"/>
            <a:ext cx="400809" cy="5344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1711" y="-32175"/>
            <a:ext cx="8105061" cy="650443"/>
          </a:xfrm>
          <a:prstGeom prst="rect">
            <a:avLst/>
          </a:prstGeom>
          <a:noFill/>
        </p:spPr>
        <p:txBody>
          <a:bodyPr wrap="square" lIns="65032" tIns="32516" rIns="65032" bIns="32516" rtlCol="0">
            <a:spAutoFit/>
          </a:bodyPr>
          <a:lstStyle/>
          <a:p>
            <a:pPr defTabSz="650321">
              <a:defRPr/>
            </a:pPr>
            <a:r>
              <a:rPr lang="uk-UA" sz="3800" b="1" kern="0" dirty="0">
                <a:solidFill>
                  <a:prstClr val="white"/>
                </a:solidFill>
              </a:rPr>
              <a:t>Дифузія</a:t>
            </a:r>
          </a:p>
        </p:txBody>
      </p:sp>
      <p:grpSp>
        <p:nvGrpSpPr>
          <p:cNvPr id="4" name="Групувати 3"/>
          <p:cNvGrpSpPr/>
          <p:nvPr/>
        </p:nvGrpSpPr>
        <p:grpSpPr>
          <a:xfrm>
            <a:off x="8543608" y="6049489"/>
            <a:ext cx="589359" cy="785879"/>
            <a:chOff x="6448951" y="6769763"/>
            <a:chExt cx="1101146" cy="1101146"/>
          </a:xfrm>
        </p:grpSpPr>
        <p:grpSp>
          <p:nvGrpSpPr>
            <p:cNvPr id="25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6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50321">
                  <a:defRPr/>
                </a:pPr>
                <a:endParaRPr lang="nl-NL" sz="13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50321">
                  <a:defRPr/>
                </a:pPr>
                <a:endParaRPr lang="nl-NL" kern="0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15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sp>
        <p:nvSpPr>
          <p:cNvPr id="23" name="Button Color - Down"/>
          <p:cNvSpPr/>
          <p:nvPr/>
        </p:nvSpPr>
        <p:spPr>
          <a:xfrm>
            <a:off x="119645" y="1024680"/>
            <a:ext cx="8949400" cy="568403"/>
          </a:xfrm>
          <a:prstGeom prst="rect">
            <a:avLst/>
          </a:prstGeom>
          <a:solidFill>
            <a:schemeClr val="accent4">
              <a:lumMod val="5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32" tIns="32516" rIns="65032" bIns="32516" rtlCol="0" anchor="ctr"/>
          <a:lstStyle/>
          <a:p>
            <a:pPr algn="ctr"/>
            <a:r>
              <a:rPr lang="uk-UA" sz="3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Чому можливе явище </a:t>
            </a:r>
            <a:r>
              <a:rPr lang="uk-UA" sz="31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дифузії?</a:t>
            </a:r>
            <a:endParaRPr lang="nl-NL" sz="3100" b="1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" name="Групувати 1"/>
          <p:cNvGrpSpPr/>
          <p:nvPr/>
        </p:nvGrpSpPr>
        <p:grpSpPr>
          <a:xfrm>
            <a:off x="13949" y="6034261"/>
            <a:ext cx="612200" cy="816337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2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50321">
                  <a:defRPr/>
                </a:pPr>
                <a:endParaRPr lang="nl-NL" sz="13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50321">
                  <a:defRPr/>
                </a:pPr>
                <a:endParaRPr lang="nl-NL" kern="0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8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sp>
        <p:nvSpPr>
          <p:cNvPr id="18" name="Button Color - Down"/>
          <p:cNvSpPr/>
          <p:nvPr/>
        </p:nvSpPr>
        <p:spPr>
          <a:xfrm>
            <a:off x="119645" y="1819476"/>
            <a:ext cx="8949400" cy="1324436"/>
          </a:xfrm>
          <a:prstGeom prst="rect">
            <a:avLst/>
          </a:prstGeom>
          <a:solidFill>
            <a:srgbClr val="227447"/>
          </a:solidFill>
          <a:ln w="38100">
            <a:solidFill>
              <a:srgbClr val="22744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32" tIns="32516" rIns="65032" bIns="32516" rtlCol="0" anchor="ctr"/>
          <a:lstStyle/>
          <a:p>
            <a:pPr algn="ctr"/>
            <a:r>
              <a:rPr lang="ru-RU" sz="31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Явище</a:t>
            </a:r>
            <a:r>
              <a:rPr lang="ru-RU" sz="3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1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дифузії</a:t>
            </a:r>
            <a:r>
              <a:rPr lang="ru-RU" sz="3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1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існує</a:t>
            </a:r>
            <a:r>
              <a:rPr lang="ru-RU" sz="3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</a:t>
            </a:r>
          </a:p>
          <a:p>
            <a:pPr algn="ctr"/>
            <a:r>
              <a:rPr lang="ru-RU" sz="31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усіх</a:t>
            </a:r>
            <a:r>
              <a:rPr lang="ru-RU" sz="31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1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агрегатних</a:t>
            </a:r>
            <a:r>
              <a:rPr lang="ru-RU" sz="31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станах.</a:t>
            </a:r>
          </a:p>
        </p:txBody>
      </p:sp>
      <p:sp>
        <p:nvSpPr>
          <p:cNvPr id="19" name="Button Color - Down"/>
          <p:cNvSpPr/>
          <p:nvPr/>
        </p:nvSpPr>
        <p:spPr>
          <a:xfrm>
            <a:off x="119644" y="3370307"/>
            <a:ext cx="8949400" cy="1324436"/>
          </a:xfrm>
          <a:prstGeom prst="rect">
            <a:avLst/>
          </a:prstGeom>
          <a:solidFill>
            <a:srgbClr val="227447"/>
          </a:solidFill>
          <a:ln w="38100">
            <a:solidFill>
              <a:srgbClr val="22744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32" tIns="32516" rIns="65032" bIns="32516" rtlCol="0" anchor="ctr"/>
          <a:lstStyle/>
          <a:p>
            <a:pPr algn="ctr"/>
            <a:r>
              <a:rPr lang="ru-RU" sz="31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Швидкість</a:t>
            </a:r>
            <a:r>
              <a:rPr lang="ru-RU" sz="3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1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дифузії</a:t>
            </a:r>
            <a:r>
              <a:rPr lang="ru-RU" sz="3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1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залежить</a:t>
            </a:r>
            <a:r>
              <a:rPr lang="ru-RU" sz="3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1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3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1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температури</a:t>
            </a:r>
            <a:r>
              <a:rPr lang="ru-RU" sz="31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 стану </a:t>
            </a:r>
            <a:r>
              <a:rPr lang="ru-RU" sz="31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речовини</a:t>
            </a:r>
            <a:endParaRPr lang="ru-RU" sz="3100" b="1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21993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3" grpId="0" animBg="1"/>
      <p:bldP spid="18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Button Color - Down"/>
          <p:cNvSpPr/>
          <p:nvPr/>
        </p:nvSpPr>
        <p:spPr>
          <a:xfrm>
            <a:off x="126722" y="4312500"/>
            <a:ext cx="8949400" cy="1324436"/>
          </a:xfrm>
          <a:prstGeom prst="rect">
            <a:avLst/>
          </a:prstGeom>
          <a:solidFill>
            <a:srgbClr val="227447"/>
          </a:solidFill>
          <a:ln w="38100">
            <a:solidFill>
              <a:srgbClr val="22744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32" tIns="32516" rIns="65032" bIns="32516" rtlCol="0" anchor="ctr"/>
          <a:lstStyle/>
          <a:p>
            <a:pPr algn="ctr"/>
            <a:r>
              <a:rPr lang="ru-RU" sz="3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</a:t>
            </a:r>
            <a:r>
              <a:rPr lang="ru-RU" sz="31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Частинки</a:t>
            </a:r>
            <a:r>
              <a:rPr lang="ru-RU" sz="31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1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взаємодіють</a:t>
            </a:r>
            <a:r>
              <a:rPr lang="ru-RU" sz="3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одна з одною.</a:t>
            </a:r>
          </a:p>
        </p:txBody>
      </p:sp>
      <p:sp>
        <p:nvSpPr>
          <p:cNvPr id="5" name="Rectangle 4"/>
          <p:cNvSpPr/>
          <p:nvPr/>
        </p:nvSpPr>
        <p:spPr>
          <a:xfrm>
            <a:off x="-101611" y="-32175"/>
            <a:ext cx="9348229" cy="83046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65032" tIns="32516" rIns="65032" bIns="32516" rtlCol="0" anchor="ctr"/>
          <a:lstStyle/>
          <a:p>
            <a:pPr algn="ctr" defTabSz="767902">
              <a:defRPr/>
            </a:pPr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45" y="81930"/>
            <a:ext cx="400809" cy="5344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1711" y="-32175"/>
            <a:ext cx="8105061" cy="650443"/>
          </a:xfrm>
          <a:prstGeom prst="rect">
            <a:avLst/>
          </a:prstGeom>
          <a:noFill/>
        </p:spPr>
        <p:txBody>
          <a:bodyPr wrap="square" lIns="65032" tIns="32516" rIns="65032" bIns="32516" rtlCol="0">
            <a:spAutoFit/>
          </a:bodyPr>
          <a:lstStyle/>
          <a:p>
            <a:r>
              <a:rPr lang="uk-UA" sz="3800" b="1" dirty="0">
                <a:solidFill>
                  <a:schemeClr val="bg1"/>
                </a:solidFill>
              </a:rPr>
              <a:t>ОСНОВНІ ПОЛОЖЕННЯ МКТ</a:t>
            </a:r>
          </a:p>
        </p:txBody>
      </p:sp>
      <p:sp>
        <p:nvSpPr>
          <p:cNvPr id="18" name="Button Color - Down"/>
          <p:cNvSpPr/>
          <p:nvPr/>
        </p:nvSpPr>
        <p:spPr>
          <a:xfrm>
            <a:off x="119645" y="1210839"/>
            <a:ext cx="8949400" cy="1324436"/>
          </a:xfrm>
          <a:prstGeom prst="rect">
            <a:avLst/>
          </a:prstGeom>
          <a:solidFill>
            <a:srgbClr val="227447"/>
          </a:solidFill>
          <a:ln w="38100">
            <a:solidFill>
              <a:srgbClr val="22744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32" tIns="32516" rIns="65032" bIns="32516" rtlCol="0" anchor="ctr"/>
          <a:lstStyle/>
          <a:p>
            <a:pPr algn="ctr"/>
            <a:r>
              <a:rPr lang="ru-RU" sz="3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</a:t>
            </a:r>
            <a:r>
              <a:rPr lang="ru-RU" sz="31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Всі</a:t>
            </a:r>
            <a:r>
              <a:rPr lang="ru-RU" sz="3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1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тіла</a:t>
            </a:r>
            <a:r>
              <a:rPr lang="ru-RU" sz="3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1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складаються</a:t>
            </a:r>
            <a:r>
              <a:rPr lang="ru-RU" sz="3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 </a:t>
            </a:r>
            <a:r>
              <a:rPr lang="ru-RU" sz="31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частинок</a:t>
            </a:r>
            <a:r>
              <a:rPr lang="ru-RU" sz="31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(молекул, </a:t>
            </a:r>
            <a:r>
              <a:rPr lang="ru-RU" sz="31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атомів</a:t>
            </a:r>
            <a:r>
              <a:rPr lang="ru-RU" sz="31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1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йонів</a:t>
            </a:r>
            <a:r>
              <a:rPr lang="ru-RU" sz="31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  <p:sp>
        <p:nvSpPr>
          <p:cNvPr id="19" name="Button Color - Down"/>
          <p:cNvSpPr/>
          <p:nvPr/>
        </p:nvSpPr>
        <p:spPr>
          <a:xfrm>
            <a:off x="119644" y="2761670"/>
            <a:ext cx="8949400" cy="1324436"/>
          </a:xfrm>
          <a:prstGeom prst="rect">
            <a:avLst/>
          </a:prstGeom>
          <a:solidFill>
            <a:srgbClr val="227447"/>
          </a:solidFill>
          <a:ln w="38100">
            <a:solidFill>
              <a:srgbClr val="22744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32" tIns="32516" rIns="65032" bIns="32516" rtlCol="0" anchor="ctr"/>
          <a:lstStyle/>
          <a:p>
            <a:pPr algn="ctr"/>
            <a:r>
              <a:rPr lang="ru-RU" sz="3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</a:t>
            </a:r>
            <a:r>
              <a:rPr lang="ru-RU" sz="31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Ці</a:t>
            </a:r>
            <a:r>
              <a:rPr lang="ru-RU" sz="3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1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частинки</a:t>
            </a:r>
            <a:r>
              <a:rPr lang="ru-RU" sz="31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1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перебувають</a:t>
            </a:r>
            <a:r>
              <a:rPr lang="ru-RU" sz="3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 </a:t>
            </a:r>
            <a:r>
              <a:rPr lang="ru-RU" sz="31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безперервному</a:t>
            </a:r>
            <a:r>
              <a:rPr lang="ru-RU" sz="31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1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хаотичному </a:t>
            </a:r>
            <a:r>
              <a:rPr lang="ru-RU" sz="31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русі</a:t>
            </a:r>
            <a:r>
              <a:rPr lang="ru-RU" sz="31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497835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0" grpId="0"/>
      <p:bldP spid="18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980728"/>
            <a:ext cx="7632848" cy="4742341"/>
          </a:xfrm>
        </p:spPr>
        <p:txBody>
          <a:bodyPr>
            <a:normAutofit fontScale="77500" lnSpcReduction="20000"/>
          </a:bodyPr>
          <a:lstStyle/>
          <a:p>
            <a:r>
              <a:rPr lang="uk-UA" dirty="0" smtClean="0"/>
              <a:t>3. Користуючись схемою, наведіть по два приклади фізичних явищ.</a:t>
            </a:r>
          </a:p>
          <a:p>
            <a:pPr marL="0" indent="0" algn="ctr">
              <a:buNone/>
            </a:pPr>
            <a:endParaRPr lang="uk-UA" dirty="0" smtClean="0"/>
          </a:p>
          <a:p>
            <a:pPr marL="0" indent="0" algn="ctr">
              <a:buNone/>
            </a:pPr>
            <a:r>
              <a:rPr lang="uk-UA" dirty="0" smtClean="0"/>
              <a:t>Фізичне </a:t>
            </a:r>
            <a:r>
              <a:rPr lang="uk-UA" dirty="0" smtClean="0"/>
              <a:t>явище</a:t>
            </a:r>
          </a:p>
          <a:p>
            <a:pPr marL="0" indent="0" algn="ctr">
              <a:buNone/>
            </a:pPr>
            <a:endParaRPr lang="uk-UA" dirty="0"/>
          </a:p>
          <a:p>
            <a:pPr marL="0" indent="0" algn="ctr">
              <a:buNone/>
            </a:pPr>
            <a:endParaRPr lang="uk-UA" dirty="0" smtClean="0"/>
          </a:p>
          <a:p>
            <a:pPr marL="0" indent="0" algn="ctr">
              <a:buNone/>
            </a:pPr>
            <a:endParaRPr lang="uk-UA" dirty="0"/>
          </a:p>
          <a:p>
            <a:pPr marL="0" indent="0" algn="ctr">
              <a:buNone/>
            </a:pPr>
            <a:r>
              <a:rPr lang="uk-UA" dirty="0" smtClean="0"/>
              <a:t>Механічне  </a:t>
            </a:r>
            <a:r>
              <a:rPr lang="uk-UA" dirty="0" smtClean="0"/>
              <a:t>звукове  світлове  теплове  </a:t>
            </a:r>
            <a:r>
              <a:rPr lang="uk-UA" dirty="0" err="1" smtClean="0"/>
              <a:t>електро-</a:t>
            </a:r>
            <a:endParaRPr lang="uk-UA" dirty="0"/>
          </a:p>
          <a:p>
            <a:pPr marL="0" indent="0" algn="ctr">
              <a:buNone/>
            </a:pPr>
            <a:r>
              <a:rPr lang="uk-UA" dirty="0" smtClean="0"/>
              <a:t>                                                                    магнітне</a:t>
            </a:r>
          </a:p>
          <a:p>
            <a:pPr marL="0" indent="0" algn="ctr">
              <a:buNone/>
            </a:pPr>
            <a:r>
              <a:rPr lang="uk-UA" dirty="0" smtClean="0"/>
              <a:t>________  _______  ________  _______  _______</a:t>
            </a:r>
          </a:p>
          <a:p>
            <a:pPr marL="0" indent="0" algn="ctr">
              <a:buNone/>
            </a:pPr>
            <a:r>
              <a:rPr lang="uk-UA" dirty="0"/>
              <a:t>________  _______  ________  _______  _______</a:t>
            </a:r>
          </a:p>
          <a:p>
            <a:pPr marL="0" indent="0" algn="ctr">
              <a:buNone/>
            </a:pPr>
            <a:endParaRPr lang="uk-UA" dirty="0" smtClean="0"/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2123728" y="2513371"/>
            <a:ext cx="1368152" cy="57606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H="1">
            <a:off x="3275856" y="2634262"/>
            <a:ext cx="643880" cy="56768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5183661" y="2609085"/>
            <a:ext cx="576064" cy="61891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5724128" y="2492896"/>
            <a:ext cx="1296144" cy="70904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4644008" y="2708920"/>
            <a:ext cx="0" cy="51907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907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980728"/>
            <a:ext cx="6687845" cy="4670333"/>
          </a:xfrm>
        </p:spPr>
        <p:txBody>
          <a:bodyPr/>
          <a:lstStyle/>
          <a:p>
            <a:r>
              <a:rPr lang="uk-UA" dirty="0" smtClean="0"/>
              <a:t>4. Вставте слова, яких не вистачає за змістом</a:t>
            </a:r>
          </a:p>
          <a:p>
            <a:r>
              <a:rPr lang="uk-UA" dirty="0" smtClean="0"/>
              <a:t>1) Матерія – це все, що нас …</a:t>
            </a:r>
          </a:p>
          <a:p>
            <a:r>
              <a:rPr lang="uk-UA" dirty="0" smtClean="0"/>
              <a:t>2) Фізичне явище – це явище, яке можна описати за допомогою відповідних ….</a:t>
            </a:r>
          </a:p>
          <a:p>
            <a:r>
              <a:rPr lang="uk-UA" dirty="0" smtClean="0"/>
              <a:t>3)</a:t>
            </a:r>
            <a:r>
              <a:rPr lang="ru-RU" dirty="0" smtClean="0"/>
              <a:t> … -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певна</a:t>
            </a:r>
            <a:r>
              <a:rPr lang="ru-RU" dirty="0" smtClean="0"/>
              <a:t> </a:t>
            </a:r>
            <a:r>
              <a:rPr lang="ru-RU" dirty="0" err="1" smtClean="0"/>
              <a:t>частина</a:t>
            </a:r>
            <a:r>
              <a:rPr lang="ru-RU" dirty="0" smtClean="0"/>
              <a:t> простору </a:t>
            </a:r>
            <a:r>
              <a:rPr lang="ru-RU" dirty="0" err="1" smtClean="0"/>
              <a:t>зайнята</a:t>
            </a:r>
            <a:r>
              <a:rPr lang="ru-RU" dirty="0" smtClean="0"/>
              <a:t> </a:t>
            </a:r>
            <a:r>
              <a:rPr lang="ru-RU" dirty="0" err="1" smtClean="0"/>
              <a:t>речовиною</a:t>
            </a:r>
            <a:endParaRPr lang="uk-UA" dirty="0" smtClean="0"/>
          </a:p>
        </p:txBody>
      </p:sp>
    </p:spTree>
    <p:extLst>
      <p:ext uri="{BB962C8B-B14F-4D97-AF65-F5344CB8AC3E}">
        <p14:creationId xmlns:p14="http://schemas.microsoft.com/office/powerpoint/2010/main" val="362215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План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1. Чим розрізняються атом і молекула.</a:t>
            </a:r>
          </a:p>
          <a:p>
            <a:r>
              <a:rPr lang="uk-UA" dirty="0" smtClean="0"/>
              <a:t>2. розміри та будова атома.</a:t>
            </a:r>
          </a:p>
          <a:p>
            <a:r>
              <a:rPr lang="uk-UA" dirty="0" smtClean="0"/>
              <a:t>3. Молекули. Рух та взаємодія молекул.</a:t>
            </a:r>
          </a:p>
          <a:p>
            <a:r>
              <a:rPr lang="uk-UA" dirty="0" smtClean="0"/>
              <a:t>4. Основні положення молекулярно-кінетичної теорії (МКТ).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205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988841"/>
            <a:ext cx="7056784" cy="2952328"/>
          </a:xfrm>
        </p:spPr>
        <p:txBody>
          <a:bodyPr>
            <a:normAutofit/>
          </a:bodyPr>
          <a:lstStyle/>
          <a:p>
            <a:pPr algn="ctr"/>
            <a:r>
              <a:rPr lang="uk-UA" dirty="0"/>
              <a:t>П</a:t>
            </a:r>
            <a:r>
              <a:rPr lang="uk-UA" dirty="0" smtClean="0"/>
              <a:t>ерш, ніж почати вивчення</a:t>
            </a:r>
            <a:r>
              <a:rPr lang="ru-RU" dirty="0" smtClean="0"/>
              <a:t> </a:t>
            </a:r>
            <a:r>
              <a:rPr lang="uk-UA" dirty="0" smtClean="0"/>
              <a:t>будову</a:t>
            </a:r>
            <a:r>
              <a:rPr lang="ru-RU" dirty="0" smtClean="0"/>
              <a:t> </a:t>
            </a:r>
            <a:r>
              <a:rPr lang="ru-RU" dirty="0" err="1" smtClean="0"/>
              <a:t>молекули</a:t>
            </a:r>
            <a:r>
              <a:rPr lang="ru-RU" dirty="0" smtClean="0"/>
              <a:t>, </a:t>
            </a:r>
            <a:r>
              <a:rPr lang="ru-RU" dirty="0" err="1" smtClean="0"/>
              <a:t>згадаємо</a:t>
            </a:r>
            <a:r>
              <a:rPr lang="ru-RU" dirty="0" smtClean="0"/>
              <a:t> </a:t>
            </a:r>
            <a:r>
              <a:rPr lang="ru-RU" dirty="0" err="1" smtClean="0"/>
              <a:t>українську</a:t>
            </a:r>
            <a:r>
              <a:rPr lang="ru-RU" dirty="0" smtClean="0"/>
              <a:t> </a:t>
            </a:r>
            <a:r>
              <a:rPr lang="ru-RU" dirty="0" err="1" smtClean="0"/>
              <a:t>абетку</a:t>
            </a:r>
            <a:r>
              <a:rPr lang="ru-RU" dirty="0" smtClean="0"/>
              <a:t>.</a:t>
            </a:r>
          </a:p>
          <a:p>
            <a:pPr algn="ctr"/>
            <a:r>
              <a:rPr lang="uk-UA" dirty="0" smtClean="0"/>
              <a:t>Вона має лише 33 букви, проте кожен з вас може скласти з них тисячі слів.</a:t>
            </a:r>
          </a:p>
        </p:txBody>
      </p:sp>
    </p:spTree>
    <p:extLst>
      <p:ext uri="{BB962C8B-B14F-4D97-AF65-F5344CB8AC3E}">
        <p14:creationId xmlns:p14="http://schemas.microsoft.com/office/powerpoint/2010/main" val="233206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/>
              <a:t>Мікро-, </a:t>
            </a:r>
            <a:r>
              <a:rPr lang="uk-UA" b="1" dirty="0" err="1"/>
              <a:t>макро</a:t>
            </a:r>
            <a:r>
              <a:rPr lang="uk-UA" b="1" dirty="0"/>
              <a:t>- і </a:t>
            </a:r>
            <a:r>
              <a:rPr lang="uk-UA" b="1" dirty="0" err="1"/>
              <a:t>мегасвіти</a:t>
            </a:r>
            <a:r>
              <a:rPr lang="uk-UA" b="1" dirty="0"/>
              <a:t/>
            </a:r>
            <a:br>
              <a:rPr lang="uk-UA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ctr">
              <a:defRPr/>
            </a:pPr>
            <a:r>
              <a:rPr lang="uk-UA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Фізика вивчає </a:t>
            </a:r>
            <a:endParaRPr lang="en-US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lvl="0" indent="0" algn="ctr">
              <a:buNone/>
              <a:defRPr/>
            </a:pPr>
            <a:r>
              <a:rPr lang="uk-UA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об’єкти </a:t>
            </a:r>
            <a:r>
              <a:rPr lang="uk-UA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мікро-, </a:t>
            </a:r>
            <a:r>
              <a:rPr lang="uk-UA" b="1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макро</a:t>
            </a:r>
            <a:r>
              <a:rPr lang="uk-UA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</a:t>
            </a:r>
            <a:r>
              <a:rPr lang="uk-UA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</a:t>
            </a:r>
            <a:r>
              <a:rPr lang="uk-UA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мегасвіту </a:t>
            </a:r>
            <a:endParaRPr lang="en-US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lvl="0" indent="0" algn="ctr">
              <a:buNone/>
              <a:defRPr/>
            </a:pPr>
            <a:r>
              <a:rPr lang="uk-UA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 </a:t>
            </a:r>
            <a:r>
              <a:rPr lang="uk-UA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фізичні явища</a:t>
            </a:r>
            <a:r>
              <a:rPr lang="uk-UA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що з ними пов'язані</a:t>
            </a:r>
          </a:p>
          <a:p>
            <a:pPr algn="ctr"/>
            <a:endParaRPr lang="ru-RU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509120"/>
            <a:ext cx="2962615" cy="17281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5085184"/>
            <a:ext cx="2784640" cy="18448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504" y="4509120"/>
            <a:ext cx="2951418" cy="16581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420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1268760"/>
            <a:ext cx="6965245" cy="751307"/>
          </a:xfrm>
        </p:spPr>
        <p:txBody>
          <a:bodyPr>
            <a:normAutofit fontScale="90000"/>
          </a:bodyPr>
          <a:lstStyle/>
          <a:p>
            <a:r>
              <a:rPr lang="ru-RU" b="1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Макросвіт</a:t>
            </a:r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</a:t>
            </a:r>
            <a:r>
              <a:rPr lang="ru-RU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світ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у </a:t>
            </a:r>
            <a:r>
              <a:rPr lang="ru-RU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якому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ми </a:t>
            </a:r>
            <a:r>
              <a:rPr lang="ru-RU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живемо</a:t>
            </a:r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08920"/>
            <a:ext cx="3600400" cy="27217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974" y="2809010"/>
            <a:ext cx="3456146" cy="31402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305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1412776"/>
            <a:ext cx="6965245" cy="607291"/>
          </a:xfrm>
        </p:spPr>
        <p:txBody>
          <a:bodyPr>
            <a:normAutofit fontScale="90000"/>
          </a:bodyPr>
          <a:lstStyle/>
          <a:p>
            <a:r>
              <a:rPr lang="ru-RU" b="1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Мікросвіт</a:t>
            </a:r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</a:t>
            </a:r>
            <a:r>
              <a:rPr lang="ru-RU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світ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якого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ми не </a:t>
            </a:r>
            <a:r>
              <a:rPr lang="ru-RU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бачимо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неозброєним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оком</a:t>
            </a:r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789040"/>
            <a:ext cx="3654192" cy="24316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996952"/>
            <a:ext cx="3306791" cy="24892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834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99</TotalTime>
  <Words>426</Words>
  <Application>Microsoft Office PowerPoint</Application>
  <PresentationFormat>Экран (4:3)</PresentationFormat>
  <Paragraphs>74</Paragraphs>
  <Slides>22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Аспект</vt:lpstr>
      <vt:lpstr>Початкові відомості про будову речовини. Молекули. Атоми.</vt:lpstr>
      <vt:lpstr>Самостійна робота </vt:lpstr>
      <vt:lpstr>Презентация PowerPoint</vt:lpstr>
      <vt:lpstr>Презентация PowerPoint</vt:lpstr>
      <vt:lpstr>План</vt:lpstr>
      <vt:lpstr>Презентация PowerPoint</vt:lpstr>
      <vt:lpstr>Мікро-, макро- і мегасвіти </vt:lpstr>
      <vt:lpstr>Макросвіт - світ, у якому ми живемо </vt:lpstr>
      <vt:lpstr>Мікросвіт - світ, якого ми не бачимо неозброєним оком </vt:lpstr>
      <vt:lpstr>Мегасвіт - космічні об’єкти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Початкові відомості про будову речовини. Молекули. Атоми.</dc:title>
  <dc:creator>HP</dc:creator>
  <cp:lastModifiedBy>Natalya</cp:lastModifiedBy>
  <cp:revision>10</cp:revision>
  <dcterms:created xsi:type="dcterms:W3CDTF">2019-09-09T15:44:24Z</dcterms:created>
  <dcterms:modified xsi:type="dcterms:W3CDTF">2021-09-01T16:44:37Z</dcterms:modified>
</cp:coreProperties>
</file>