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9144000" cy="5143500" type="screen16x9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341" autoAdjust="0"/>
  </p:normalViewPr>
  <p:slideViewPr>
    <p:cSldViewPr>
      <p:cViewPr varScale="1">
        <p:scale>
          <a:sx n="90" d="100"/>
          <a:sy n="90" d="100"/>
        </p:scale>
        <p:origin x="-816" y="-10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 bwMode="ltGray">
          <a:xfrm>
            <a:off x="1" y="0"/>
            <a:ext cx="9143999" cy="385157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516886"/>
            <a:ext cx="8077200" cy="1255014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5800" y="1371600"/>
            <a:ext cx="8077200" cy="1124712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701FF-88B4-469C-9F0F-BC61CCF5B96D}" type="datetimeFigureOut">
              <a:rPr lang="uk-UA" smtClean="0"/>
              <a:t>24.11.2021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2FCF1-23B7-4029-9C0A-33B528D89021}" type="slidenum">
              <a:rPr lang="uk-UA" smtClean="0"/>
              <a:t>‹#›</a:t>
            </a:fld>
            <a:endParaRPr lang="uk-UA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0" y="3846251"/>
            <a:ext cx="9144000" cy="3429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701FF-88B4-469C-9F0F-BC61CCF5B96D}" type="datetimeFigureOut">
              <a:rPr lang="uk-UA" smtClean="0"/>
              <a:t>24.11.2021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2FCF1-23B7-4029-9C0A-33B528D89021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 bwMode="invGray">
          <a:xfrm>
            <a:off x="6598920" y="0"/>
            <a:ext cx="45720" cy="51435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 bwMode="ltGray">
          <a:xfrm>
            <a:off x="6647688" y="0"/>
            <a:ext cx="2514601" cy="51435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205980"/>
            <a:ext cx="1905000" cy="4388644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28600"/>
            <a:ext cx="6019800" cy="4388644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701FF-88B4-469C-9F0F-BC61CCF5B96D}" type="datetimeFigureOut">
              <a:rPr lang="uk-UA" smtClean="0"/>
              <a:t>24.11.2021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40597" y="4783095"/>
            <a:ext cx="3836404" cy="273844"/>
          </a:xfrm>
        </p:spPr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2FCF1-23B7-4029-9C0A-33B528D89021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586"/>
            <a:ext cx="8229600" cy="939546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701FF-88B4-469C-9F0F-BC61CCF5B96D}" type="datetimeFigureOut">
              <a:rPr lang="uk-UA" smtClean="0"/>
              <a:t>24.11.2021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2FCF1-23B7-4029-9C0A-33B528D89021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 bwMode="ltGray">
          <a:xfrm>
            <a:off x="0" y="1"/>
            <a:ext cx="9144000" cy="195189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invGray">
          <a:xfrm>
            <a:off x="0" y="1951890"/>
            <a:ext cx="9144000" cy="3429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9808" y="89154"/>
            <a:ext cx="8013192" cy="1227582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40664" y="1371600"/>
            <a:ext cx="8022336" cy="51435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701FF-88B4-469C-9F0F-BC61CCF5B96D}" type="datetimeFigureOut">
              <a:rPr lang="uk-UA" smtClean="0"/>
              <a:t>24.11.2021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2FCF1-23B7-4029-9C0A-33B528D89021}" type="slidenum">
              <a:rPr lang="uk-UA" smtClean="0"/>
              <a:t>‹#›</a:t>
            </a:fld>
            <a:endParaRPr lang="uk-UA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330452"/>
            <a:ext cx="4038600" cy="3467862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330452"/>
            <a:ext cx="4038600" cy="34678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701FF-88B4-469C-9F0F-BC61CCF5B96D}" type="datetimeFigureOut">
              <a:rPr lang="uk-UA" smtClean="0"/>
              <a:t>24.11.2021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2FCF1-23B7-4029-9C0A-33B528D89021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74241"/>
            <a:ext cx="4040188" cy="536516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837134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274241"/>
            <a:ext cx="4041775" cy="536516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837134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701FF-88B4-469C-9F0F-BC61CCF5B96D}" type="datetimeFigureOut">
              <a:rPr lang="uk-UA" smtClean="0"/>
              <a:t>24.11.2021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2FCF1-23B7-4029-9C0A-33B528D89021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701FF-88B4-469C-9F0F-BC61CCF5B96D}" type="datetimeFigureOut">
              <a:rPr lang="uk-UA" smtClean="0"/>
              <a:t>24.11.2021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2FCF1-23B7-4029-9C0A-33B528D89021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701FF-88B4-469C-9F0F-BC61CCF5B96D}" type="datetimeFigureOut">
              <a:rPr lang="uk-UA" smtClean="0"/>
              <a:t>24.11.2021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2FCF1-23B7-4029-9C0A-33B528D89021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838" y="114300"/>
            <a:ext cx="2523744" cy="733806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19378" y="1307350"/>
            <a:ext cx="5920641" cy="341916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7838" y="1297514"/>
            <a:ext cx="2468880" cy="3429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701FF-88B4-469C-9F0F-BC61CCF5B96D}" type="datetimeFigureOut">
              <a:rPr lang="uk-UA" smtClean="0"/>
              <a:t>24.11.2021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2FCF1-23B7-4029-9C0A-33B528D89021}" type="slidenum">
              <a:rPr lang="uk-UA" smtClean="0"/>
              <a:t>‹#›</a:t>
            </a:fld>
            <a:endParaRPr lang="uk-UA"/>
          </a:p>
        </p:txBody>
      </p:sp>
      <p:sp>
        <p:nvSpPr>
          <p:cNvPr id="12" name="Прямоугольник 11"/>
          <p:cNvSpPr/>
          <p:nvPr/>
        </p:nvSpPr>
        <p:spPr bwMode="invGray">
          <a:xfrm>
            <a:off x="2855737" y="0"/>
            <a:ext cx="45720" cy="1090422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 bwMode="invGray">
          <a:xfrm>
            <a:off x="2855737" y="0"/>
            <a:ext cx="45720" cy="1090422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592" y="116586"/>
            <a:ext cx="2525150" cy="733806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903806" y="1113606"/>
            <a:ext cx="6247397" cy="4029894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4592" y="1296162"/>
            <a:ext cx="2468880" cy="3429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164592" y="877824"/>
            <a:ext cx="2523744" cy="150876"/>
          </a:xfrm>
        </p:spPr>
        <p:txBody>
          <a:bodyPr/>
          <a:lstStyle/>
          <a:p>
            <a:fld id="{93C701FF-88B4-469C-9F0F-BC61CCF5B96D}" type="datetimeFigureOut">
              <a:rPr lang="uk-UA" smtClean="0"/>
              <a:t>24.11.2021</a:t>
            </a:fld>
            <a:endParaRPr lang="uk-UA"/>
          </a:p>
        </p:txBody>
      </p:sp>
      <p:sp>
        <p:nvSpPr>
          <p:cNvPr id="11" name="Прямоугольник 10"/>
          <p:cNvSpPr/>
          <p:nvPr/>
        </p:nvSpPr>
        <p:spPr>
          <a:xfrm>
            <a:off x="2855737" y="0"/>
            <a:ext cx="45720" cy="51435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 bwMode="invGray">
          <a:xfrm>
            <a:off x="2855737" y="0"/>
            <a:ext cx="45720" cy="51435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35808" y="877824"/>
            <a:ext cx="5193792" cy="150876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339328" y="877824"/>
            <a:ext cx="733864" cy="150876"/>
          </a:xfrm>
        </p:spPr>
        <p:txBody>
          <a:bodyPr/>
          <a:lstStyle/>
          <a:p>
            <a:fld id="{0622FCF1-23B7-4029-9C0A-33B528D89021}" type="slidenum">
              <a:rPr lang="uk-UA" smtClean="0"/>
              <a:t>‹#›</a:t>
            </a:fld>
            <a:endParaRPr lang="uk-UA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 bwMode="invGray">
          <a:xfrm>
            <a:off x="0" y="1076921"/>
            <a:ext cx="9144000" cy="3429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7" name="Прямоугольник 6"/>
          <p:cNvSpPr/>
          <p:nvPr/>
        </p:nvSpPr>
        <p:spPr bwMode="ltGray">
          <a:xfrm>
            <a:off x="1" y="0"/>
            <a:ext cx="9143999" cy="10753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"/>
            <a:ext cx="8229600" cy="938297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31394"/>
            <a:ext cx="8229600" cy="3469207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857749"/>
            <a:ext cx="2133600" cy="20574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93C701FF-88B4-469C-9F0F-BC61CCF5B96D}" type="datetimeFigureOut">
              <a:rPr lang="uk-UA" smtClean="0"/>
              <a:t>24.11.2021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640597" y="4857749"/>
            <a:ext cx="5507719" cy="20574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204396" y="4857749"/>
            <a:ext cx="733864" cy="20574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0622FCF1-23B7-4029-9C0A-33B528D89021}" type="slidenum">
              <a:rPr lang="uk-UA" smtClean="0"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7" Type="http://schemas.openxmlformats.org/officeDocument/2006/relationships/image" Target="../media/image10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gif"/><Relationship Id="rId5" Type="http://schemas.openxmlformats.org/officeDocument/2006/relationships/image" Target="../media/image8.gif"/><Relationship Id="rId4" Type="http://schemas.openxmlformats.org/officeDocument/2006/relationships/image" Target="../media/image7.gi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987574"/>
            <a:ext cx="8077200" cy="2592288"/>
          </a:xfrm>
        </p:spPr>
        <p:txBody>
          <a:bodyPr>
            <a:normAutofit/>
          </a:bodyPr>
          <a:lstStyle/>
          <a:p>
            <a:r>
              <a:rPr lang="uk-UA" dirty="0" smtClean="0"/>
              <a:t>Рівномірний рух матеріальної точки по колу. Період обертання.</a:t>
            </a:r>
            <a:endParaRPr lang="uk-UA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11560" y="3579862"/>
            <a:ext cx="8077200" cy="1124712"/>
          </a:xfrm>
        </p:spPr>
        <p:txBody>
          <a:bodyPr/>
          <a:lstStyle/>
          <a:p>
            <a:r>
              <a:rPr lang="uk-UA" dirty="0" smtClean="0">
                <a:latin typeface="Arial" pitchFamily="34" charset="0"/>
                <a:cs typeface="Arial" pitchFamily="34" charset="0"/>
              </a:rPr>
              <a:t>Фізика 7 клас</a:t>
            </a:r>
          </a:p>
          <a:p>
            <a:r>
              <a:rPr lang="uk-UA" dirty="0" smtClean="0">
                <a:latin typeface="Arial" pitchFamily="34" charset="0"/>
                <a:cs typeface="Arial" pitchFamily="34" charset="0"/>
              </a:rPr>
              <a:t>Урок 15</a:t>
            </a:r>
            <a:endParaRPr lang="uk-UA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1"/>
          <p:cNvPicPr>
            <a:picLocks noChangeAspect="1" noChangeArrowheads="1"/>
          </p:cNvPicPr>
          <p:nvPr/>
        </p:nvPicPr>
        <p:blipFill>
          <a:blip r:embed="rId2" cstate="print"/>
          <a:srcRect l="12642" t="23826" r="18884" b="18021"/>
          <a:stretch>
            <a:fillRect/>
          </a:stretch>
        </p:blipFill>
        <p:spPr bwMode="auto">
          <a:xfrm>
            <a:off x="4361118" y="2859782"/>
            <a:ext cx="4782882" cy="2283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1347614"/>
            <a:ext cx="5112568" cy="3600400"/>
          </a:xfrm>
        </p:spPr>
        <p:txBody>
          <a:bodyPr>
            <a:normAutofit fontScale="70000" lnSpcReduction="20000"/>
          </a:bodyPr>
          <a:lstStyle/>
          <a:p>
            <a:r>
              <a:rPr lang="uk-UA" i="1" dirty="0" smtClean="0">
                <a:latin typeface="Arial" pitchFamily="34" charset="0"/>
                <a:cs typeface="Arial" pitchFamily="34" charset="0"/>
              </a:rPr>
              <a:t>В стародавньому Вавилоні спостерігаючи за нічним небом,  жерці  помітили, що «молодий»  Місяць з’являється на небосхилі приблизно кожні </a:t>
            </a:r>
            <a:r>
              <a:rPr lang="uk-UA" i="1" u="sng" dirty="0" smtClean="0">
                <a:latin typeface="Arial" pitchFamily="34" charset="0"/>
                <a:cs typeface="Arial" pitchFamily="34" charset="0"/>
              </a:rPr>
              <a:t>28 діб </a:t>
            </a:r>
            <a:r>
              <a:rPr lang="uk-UA" i="1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uk-UA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МІСЯЦЬ</a:t>
            </a:r>
          </a:p>
          <a:p>
            <a:endParaRPr lang="uk-UA" i="1" dirty="0" smtClean="0">
              <a:latin typeface="Arial" pitchFamily="34" charset="0"/>
              <a:cs typeface="Arial" pitchFamily="34" charset="0"/>
            </a:endParaRPr>
          </a:p>
          <a:p>
            <a:r>
              <a:rPr lang="uk-UA" i="1" dirty="0" smtClean="0">
                <a:latin typeface="Arial" pitchFamily="34" charset="0"/>
                <a:cs typeface="Arial" pitchFamily="34" charset="0"/>
              </a:rPr>
              <a:t>Жерці розділили місячний місяць на чотири (за кількістю місячних фаз) й отримали </a:t>
            </a:r>
            <a:r>
              <a:rPr lang="uk-UA" i="1" u="sng" dirty="0" smtClean="0">
                <a:latin typeface="Arial" pitchFamily="34" charset="0"/>
                <a:cs typeface="Arial" pitchFamily="34" charset="0"/>
              </a:rPr>
              <a:t>сім днів </a:t>
            </a:r>
            <a:r>
              <a:rPr lang="uk-UA" i="1" dirty="0" smtClean="0">
                <a:latin typeface="Arial" pitchFamily="34" charset="0"/>
                <a:cs typeface="Arial" pitchFamily="34" charset="0"/>
              </a:rPr>
              <a:t>— одиницю часу, яку називають </a:t>
            </a:r>
            <a:r>
              <a:rPr lang="uk-UA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ТИЖДЕНЬ.</a:t>
            </a:r>
            <a:endParaRPr lang="uk-UA" b="1" i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539552" y="120036"/>
            <a:ext cx="8229600" cy="939546"/>
          </a:xfrm>
          <a:prstGeom prst="rect">
            <a:avLst/>
          </a:prstGeom>
        </p:spPr>
        <p:txBody>
          <a:bodyPr vert="horz" lIns="91440" rIns="45720" rtlCol="0" anchor="ctr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satMod val="1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Як виникли одиниці часу</a:t>
            </a:r>
            <a:endParaRPr kumimoji="0" lang="uk-UA" sz="40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satMod val="15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2771" name="Picture 3" descr="Вращается ли Луна вокруг своей оси?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2200" y="123477"/>
            <a:ext cx="2771801" cy="27718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1131590"/>
            <a:ext cx="3960440" cy="2376264"/>
          </a:xfrm>
        </p:spPr>
        <p:txBody>
          <a:bodyPr>
            <a:normAutofit/>
          </a:bodyPr>
          <a:lstStyle/>
          <a:p>
            <a:r>
              <a:rPr lang="uk-UA" sz="2800" i="1" dirty="0" smtClean="0">
                <a:latin typeface="Arial" pitchFamily="34" charset="0"/>
                <a:cs typeface="Arial" pitchFamily="34" charset="0"/>
              </a:rPr>
              <a:t>Повний оберт навколо Сонця Земля здійснює приблизно за </a:t>
            </a:r>
          </a:p>
          <a:p>
            <a:pPr>
              <a:buNone/>
            </a:pPr>
            <a:r>
              <a:rPr lang="uk-UA" sz="2800" i="1" dirty="0" smtClean="0">
                <a:latin typeface="Arial" pitchFamily="34" charset="0"/>
                <a:cs typeface="Arial" pitchFamily="34" charset="0"/>
              </a:rPr>
              <a:t>   </a:t>
            </a:r>
            <a:r>
              <a:rPr lang="uk-UA" sz="2800" i="1" u="sng" dirty="0" smtClean="0">
                <a:latin typeface="Arial" pitchFamily="34" charset="0"/>
                <a:cs typeface="Arial" pitchFamily="34" charset="0"/>
              </a:rPr>
              <a:t>365 діб </a:t>
            </a:r>
            <a:r>
              <a:rPr lang="uk-UA" sz="2800" i="1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uk-UA" sz="28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РІК</a:t>
            </a:r>
            <a:endParaRPr lang="uk-UA" sz="2800" b="1" i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 descr="Добовий і річний рух Землі. Навчальне відео. Природознавство четвертий  клас. - YouTube"/>
          <p:cNvPicPr>
            <a:picLocks noChangeAspect="1" noChangeArrowheads="1"/>
          </p:cNvPicPr>
          <p:nvPr/>
        </p:nvPicPr>
        <p:blipFill>
          <a:blip r:embed="rId2" cstate="print"/>
          <a:srcRect t="13612" b="12450"/>
          <a:stretch>
            <a:fillRect/>
          </a:stretch>
        </p:blipFill>
        <p:spPr bwMode="auto">
          <a:xfrm>
            <a:off x="0" y="3446723"/>
            <a:ext cx="3563888" cy="1696777"/>
          </a:xfrm>
          <a:prstGeom prst="rect">
            <a:avLst/>
          </a:prstGeom>
          <a:noFill/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457200" y="116586"/>
            <a:ext cx="8229600" cy="939546"/>
          </a:xfrm>
        </p:spPr>
        <p:txBody>
          <a:bodyPr>
            <a:noAutofit/>
          </a:bodyPr>
          <a:lstStyle/>
          <a:p>
            <a:r>
              <a:rPr lang="uk-UA" sz="4000" dirty="0" smtClean="0"/>
              <a:t>Як виникли одиниці часу</a:t>
            </a:r>
            <a:endParaRPr lang="uk-UA" sz="4000" dirty="0"/>
          </a:p>
        </p:txBody>
      </p:sp>
      <p:pic>
        <p:nvPicPr>
          <p:cNvPr id="35842" name="Picture 2" descr="Фізика навколо нас: Цікава астрономія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887946"/>
            <a:ext cx="5148065" cy="42555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Цікавий факт:</a:t>
            </a:r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2008" y="1419622"/>
            <a:ext cx="8964488" cy="3469207"/>
          </a:xfrm>
        </p:spPr>
        <p:txBody>
          <a:bodyPr/>
          <a:lstStyle/>
          <a:p>
            <a:r>
              <a:rPr lang="uk-UA" i="1" dirty="0" smtClean="0">
                <a:latin typeface="Arial" pitchFamily="34" charset="0"/>
                <a:cs typeface="Arial" pitchFamily="34" charset="0"/>
              </a:rPr>
              <a:t>Повний оберт навколо Сонця планета Земля робить за </a:t>
            </a:r>
            <a:r>
              <a:rPr lang="uk-UA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365 діб 5 год. 48 хв. 46 с</a:t>
            </a:r>
            <a:r>
              <a:rPr lang="uk-UA" i="1" dirty="0" smtClean="0">
                <a:latin typeface="Arial" pitchFamily="34" charset="0"/>
                <a:cs typeface="Arial" pitchFamily="34" charset="0"/>
              </a:rPr>
              <a:t>, саме тому кожні чотири роки набігає зайва доба (29 лютого) і тривалість року становить </a:t>
            </a:r>
            <a:r>
              <a:rPr lang="uk-UA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366</a:t>
            </a:r>
            <a:r>
              <a:rPr lang="uk-UA" i="1" dirty="0" smtClean="0">
                <a:latin typeface="Arial" pitchFamily="34" charset="0"/>
                <a:cs typeface="Arial" pitchFamily="34" charset="0"/>
              </a:rPr>
              <a:t> днів (високосний рік) </a:t>
            </a:r>
            <a:endParaRPr lang="uk-UA" i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586"/>
            <a:ext cx="8856984" cy="939546"/>
          </a:xfrm>
        </p:spPr>
        <p:txBody>
          <a:bodyPr>
            <a:normAutofit fontScale="90000"/>
          </a:bodyPr>
          <a:lstStyle/>
          <a:p>
            <a:r>
              <a:rPr lang="ru-RU" dirty="0" err="1" smtClean="0"/>
              <a:t>Швидкість</a:t>
            </a:r>
            <a:r>
              <a:rPr lang="ru-RU" dirty="0" smtClean="0"/>
              <a:t> </a:t>
            </a:r>
            <a:r>
              <a:rPr lang="ru-RU" dirty="0" err="1" smtClean="0"/>
              <a:t>рівномірного</a:t>
            </a:r>
            <a:r>
              <a:rPr lang="ru-RU" dirty="0" smtClean="0"/>
              <a:t> </a:t>
            </a:r>
            <a:r>
              <a:rPr lang="ru-RU" dirty="0" err="1" smtClean="0"/>
              <a:t>руху</a:t>
            </a:r>
            <a:r>
              <a:rPr lang="ru-RU" dirty="0" smtClean="0"/>
              <a:t> по колу</a:t>
            </a:r>
            <a:endParaRPr lang="uk-UA" dirty="0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6058" y="1131590"/>
            <a:ext cx="4258549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3" cstate="print"/>
          <a:srcRect l="19766" t="37931" r="43838" b="32444"/>
          <a:stretch>
            <a:fillRect/>
          </a:stretch>
        </p:blipFill>
        <p:spPr bwMode="auto">
          <a:xfrm>
            <a:off x="179512" y="1851670"/>
            <a:ext cx="4720524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51520" y="4155926"/>
            <a:ext cx="50405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i="1" dirty="0" smtClean="0">
                <a:latin typeface="Arial" pitchFamily="34" charset="0"/>
                <a:cs typeface="Arial" pitchFamily="34" charset="0"/>
              </a:rPr>
              <a:t>де </a:t>
            </a:r>
            <a:r>
              <a:rPr lang="en-US" sz="2400" b="1" i="1" dirty="0" smtClean="0">
                <a:latin typeface="Arial" pitchFamily="34" charset="0"/>
                <a:cs typeface="Arial" pitchFamily="34" charset="0"/>
              </a:rPr>
              <a:t>R</a:t>
            </a:r>
            <a:r>
              <a:rPr lang="en-US" sz="2400" i="1" dirty="0" smtClean="0">
                <a:latin typeface="Arial" pitchFamily="34" charset="0"/>
                <a:cs typeface="Arial" pitchFamily="34" charset="0"/>
              </a:rPr>
              <a:t> – </a:t>
            </a:r>
            <a:r>
              <a:rPr lang="uk-UA" sz="2400" i="1" dirty="0" smtClean="0">
                <a:latin typeface="Arial" pitchFamily="34" charset="0"/>
                <a:cs typeface="Arial" pitchFamily="34" charset="0"/>
              </a:rPr>
              <a:t>радіус кола, </a:t>
            </a:r>
            <a:r>
              <a:rPr lang="uk-UA" sz="2400" b="1" i="1" dirty="0" smtClean="0">
                <a:latin typeface="Arial" pitchFamily="34" charset="0"/>
                <a:cs typeface="Arial" pitchFamily="34" charset="0"/>
              </a:rPr>
              <a:t>Т</a:t>
            </a:r>
            <a:r>
              <a:rPr lang="uk-UA" sz="2400" i="1" dirty="0" smtClean="0">
                <a:latin typeface="Arial" pitchFamily="34" charset="0"/>
                <a:cs typeface="Arial" pitchFamily="34" charset="0"/>
              </a:rPr>
              <a:t> – період обертання, </a:t>
            </a:r>
            <a:r>
              <a:rPr lang="uk-UA" sz="2400" b="1" i="1" dirty="0" smtClean="0">
                <a:latin typeface="Arial" pitchFamily="34" charset="0"/>
                <a:cs typeface="Arial" pitchFamily="34" charset="0"/>
                <a:sym typeface="Symbol"/>
              </a:rPr>
              <a:t></a:t>
            </a:r>
            <a:r>
              <a:rPr lang="uk-UA" sz="2400" i="1" dirty="0" smtClean="0">
                <a:latin typeface="Arial" pitchFamily="34" charset="0"/>
                <a:cs typeface="Arial" pitchFamily="34" charset="0"/>
                <a:sym typeface="Symbol"/>
              </a:rPr>
              <a:t>  3,14 - константа</a:t>
            </a:r>
            <a:endParaRPr lang="uk-UA" sz="2400" i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Дайте відповіді на запитання</a:t>
            </a:r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1203598"/>
            <a:ext cx="8640960" cy="3816424"/>
          </a:xfrm>
        </p:spPr>
        <p:txBody>
          <a:bodyPr>
            <a:normAutofit fontScale="77500" lnSpcReduction="20000"/>
          </a:bodyPr>
          <a:lstStyle/>
          <a:p>
            <a:pPr marL="633222" indent="-514350">
              <a:buFont typeface="+mj-lt"/>
              <a:buAutoNum type="arabicPeriod"/>
            </a:pPr>
            <a:r>
              <a:rPr lang="uk-UA" i="1" dirty="0" smtClean="0">
                <a:latin typeface="Arial" pitchFamily="34" charset="0"/>
                <a:cs typeface="Arial" pitchFamily="34" charset="0"/>
              </a:rPr>
              <a:t>Який рух називають рівномірним рухом по колу? </a:t>
            </a:r>
          </a:p>
          <a:p>
            <a:pPr marL="633222" indent="-514350">
              <a:buFont typeface="+mj-lt"/>
              <a:buAutoNum type="arabicPeriod"/>
            </a:pPr>
            <a:r>
              <a:rPr lang="uk-UA" i="1" dirty="0" smtClean="0">
                <a:latin typeface="Arial" pitchFamily="34" charset="0"/>
                <a:cs typeface="Arial" pitchFamily="34" charset="0"/>
              </a:rPr>
              <a:t>Який рух вважають періодичним? Чому рівномірний рух по колу є періодичним? </a:t>
            </a:r>
          </a:p>
          <a:p>
            <a:pPr marL="633222" indent="-514350">
              <a:buFont typeface="+mj-lt"/>
              <a:buAutoNum type="arabicPeriod"/>
            </a:pPr>
            <a:r>
              <a:rPr lang="uk-UA" i="1" dirty="0" smtClean="0">
                <a:latin typeface="Arial" pitchFamily="34" charset="0"/>
                <a:cs typeface="Arial" pitchFamily="34" charset="0"/>
              </a:rPr>
              <a:t>Які  фізичні  величини  характеризують  періодичний  рух?  </a:t>
            </a:r>
          </a:p>
          <a:p>
            <a:pPr marL="633222" indent="-514350">
              <a:buFont typeface="+mj-lt"/>
              <a:buAutoNum type="arabicPeriod"/>
            </a:pPr>
            <a:r>
              <a:rPr lang="uk-UA" i="1" dirty="0" smtClean="0">
                <a:latin typeface="Arial" pitchFamily="34" charset="0"/>
                <a:cs typeface="Arial" pitchFamily="34" charset="0"/>
              </a:rPr>
              <a:t>Дайте  означення  періоду  обертання.  </a:t>
            </a:r>
          </a:p>
          <a:p>
            <a:pPr marL="633222" indent="-514350">
              <a:buFont typeface="+mj-lt"/>
              <a:buAutoNum type="arabicPeriod"/>
            </a:pPr>
            <a:r>
              <a:rPr lang="uk-UA" i="1" dirty="0" smtClean="0">
                <a:latin typeface="Arial" pitchFamily="34" charset="0"/>
                <a:cs typeface="Arial" pitchFamily="34" charset="0"/>
              </a:rPr>
              <a:t>Як  визначити  період  обертання? </a:t>
            </a:r>
          </a:p>
          <a:p>
            <a:pPr marL="633222" indent="-514350">
              <a:buFont typeface="+mj-lt"/>
              <a:buAutoNum type="arabicPeriod"/>
            </a:pPr>
            <a:r>
              <a:rPr lang="uk-UA" i="1" dirty="0" smtClean="0">
                <a:latin typeface="Arial" pitchFamily="34" charset="0"/>
                <a:cs typeface="Arial" pitchFamily="34" charset="0"/>
              </a:rPr>
              <a:t>Дайте означення обертової частоти.  </a:t>
            </a:r>
          </a:p>
          <a:p>
            <a:pPr marL="633222" indent="-514350">
              <a:buFont typeface="+mj-lt"/>
              <a:buAutoNum type="arabicPeriod"/>
            </a:pPr>
            <a:r>
              <a:rPr lang="uk-UA" i="1" dirty="0" smtClean="0">
                <a:latin typeface="Arial" pitchFamily="34" charset="0"/>
                <a:cs typeface="Arial" pitchFamily="34" charset="0"/>
              </a:rPr>
              <a:t>Як визначити обертову частоту, якщо відомий період обертання? </a:t>
            </a:r>
          </a:p>
          <a:p>
            <a:pPr marL="633222" indent="-514350">
              <a:buFont typeface="+mj-lt"/>
              <a:buAutoNum type="arabicPeriod"/>
            </a:pPr>
            <a:r>
              <a:rPr lang="uk-UA" i="1" dirty="0" smtClean="0">
                <a:latin typeface="Arial" pitchFamily="34" charset="0"/>
                <a:cs typeface="Arial" pitchFamily="34" charset="0"/>
              </a:rPr>
              <a:t>Спостереження за яким процесом спричинило появу таких одиниць часу, як місяць і тиждень? </a:t>
            </a:r>
            <a:endParaRPr lang="uk-UA" i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Домашнє завдання</a:t>
            </a:r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1131590"/>
            <a:ext cx="8784976" cy="3888432"/>
          </a:xfrm>
        </p:spPr>
        <p:txBody>
          <a:bodyPr>
            <a:normAutofit fontScale="92500" lnSpcReduction="20000"/>
          </a:bodyPr>
          <a:lstStyle/>
          <a:p>
            <a:r>
              <a:rPr lang="uk-UA" dirty="0" smtClean="0">
                <a:latin typeface="Arial" pitchFamily="34" charset="0"/>
                <a:cs typeface="Arial" pitchFamily="34" charset="0"/>
              </a:rPr>
              <a:t>Вивчити: § 12</a:t>
            </a:r>
          </a:p>
          <a:p>
            <a:r>
              <a:rPr lang="uk-UA" u="sng" dirty="0" smtClean="0">
                <a:latin typeface="Arial" pitchFamily="34" charset="0"/>
                <a:cs typeface="Arial" pitchFamily="34" charset="0"/>
              </a:rPr>
              <a:t>Експериментальне завдання: </a:t>
            </a:r>
            <a:r>
              <a:rPr lang="uk-UA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«Обертання в побуті». Разом із дорослими визначте період обертання та обертову частоту склянки з рідиною, що підігрівається у </a:t>
            </a:r>
            <a:r>
              <a:rPr lang="uk-UA" i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НВЧ­печі</a:t>
            </a:r>
            <a:r>
              <a:rPr lang="uk-UA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 Які вимірювання ви здійснили, щоб виконати завдання? Який висновок щодо технічних характеристик зазначеного пристрою можна зробити, спираючись на результати вашого експерименту?</a:t>
            </a:r>
            <a:endParaRPr lang="uk-UA" i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Рух по колу</a:t>
            </a:r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155926"/>
            <a:ext cx="8229600" cy="644675"/>
          </a:xfrm>
        </p:spPr>
        <p:txBody>
          <a:bodyPr/>
          <a:lstStyle/>
          <a:p>
            <a:endParaRPr lang="uk-UA" dirty="0"/>
          </a:p>
        </p:txBody>
      </p:sp>
      <p:pic>
        <p:nvPicPr>
          <p:cNvPr id="22530" name="Picture 2" descr="Чумацький Шлях: Планети Сонячної системи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1059581"/>
            <a:ext cx="6787089" cy="4083919"/>
          </a:xfrm>
          <a:prstGeom prst="rect">
            <a:avLst/>
          </a:prstGeom>
          <a:noFill/>
        </p:spPr>
      </p:pic>
      <p:pic>
        <p:nvPicPr>
          <p:cNvPr id="22532" name="Picture 4" descr="Что изменилось во Вселенной за 2016 год? | Блогер Honey-Princess на сайте  SPLETNIK.RU 21 декабря 2016 | СПЛЕТНИК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17584" y="1"/>
            <a:ext cx="2926415" cy="2787774"/>
          </a:xfrm>
          <a:prstGeom prst="rect">
            <a:avLst/>
          </a:prstGeom>
          <a:noFill/>
        </p:spPr>
      </p:pic>
      <p:pic>
        <p:nvPicPr>
          <p:cNvPr id="22534" name="Picture 6" descr="Скачать анимацию Атом бесплатно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16266" y="2787774"/>
            <a:ext cx="2427734" cy="23557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dirty="0" smtClean="0"/>
              <a:t>Рух по колу</a:t>
            </a:r>
            <a:endParaRPr lang="uk-UA" dirty="0"/>
          </a:p>
        </p:txBody>
      </p:sp>
      <p:pic>
        <p:nvPicPr>
          <p:cNvPr id="27650" name="Picture 2" descr="карусель.gif: akzk — LiveJournal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31590"/>
            <a:ext cx="4499992" cy="2902480"/>
          </a:xfrm>
          <a:prstGeom prst="rect">
            <a:avLst/>
          </a:prstGeom>
          <a:noFill/>
        </p:spPr>
      </p:pic>
      <p:pic>
        <p:nvPicPr>
          <p:cNvPr id="27654" name="Picture 6" descr="Рівномірний рух по колу — урок. Фізика, 7 клас.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696" y="4083918"/>
            <a:ext cx="1059582" cy="1059582"/>
          </a:xfrm>
          <a:prstGeom prst="rect">
            <a:avLst/>
          </a:prstGeom>
          <a:noFill/>
        </p:spPr>
      </p:pic>
      <p:pic>
        <p:nvPicPr>
          <p:cNvPr id="7" name="Picture 5" descr="C:\Users\User\Desktop\карусель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0"/>
            <a:ext cx="4644008" cy="3240360"/>
          </a:xfrm>
          <a:prstGeom prst="rect">
            <a:avLst/>
          </a:prstGeom>
          <a:noFill/>
        </p:spPr>
      </p:pic>
      <p:pic>
        <p:nvPicPr>
          <p:cNvPr id="27656" name="Picture 8" descr="Проезд перекрестков с круговым движением: правила, порядок по ПДД,  поворотники, проезд регулируемых перекрестков | InDrive.Net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4048" y="2814552"/>
            <a:ext cx="4139952" cy="2328948"/>
          </a:xfrm>
          <a:prstGeom prst="rect">
            <a:avLst/>
          </a:prstGeom>
          <a:noFill/>
        </p:spPr>
      </p:pic>
      <p:pic>
        <p:nvPicPr>
          <p:cNvPr id="27652" name="Picture 4" descr="GIF-пост на тему зубчатых колес (ну вдруг кто не видел): machine_cnc —  LiveJournal"/>
          <p:cNvPicPr>
            <a:picLocks noChangeAspect="1" noChangeArrowheads="1" noCrop="1"/>
          </p:cNvPicPr>
          <p:nvPr/>
        </p:nvPicPr>
        <p:blipFill>
          <a:blip r:embed="rId6" cstate="print">
            <a:lum contrast="20000"/>
          </a:blip>
          <a:srcRect/>
          <a:stretch>
            <a:fillRect/>
          </a:stretch>
        </p:blipFill>
        <p:spPr bwMode="auto">
          <a:xfrm>
            <a:off x="2987824" y="3054598"/>
            <a:ext cx="2088902" cy="2088902"/>
          </a:xfrm>
          <a:prstGeom prst="rect">
            <a:avLst/>
          </a:prstGeom>
          <a:noFill/>
        </p:spPr>
      </p:pic>
      <p:pic>
        <p:nvPicPr>
          <p:cNvPr id="27658" name="Picture 10" descr="стиральная машина :: котэ (прикольные картинки с кошками) :: гиф анимация  (гифки - ПРИКОЛЬНЫЕ gif анимашки) / смешные картинки и другие приколы:  комиксы, гиф анимация, видео, лучший интеллектуальный юмор.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2912214"/>
            <a:ext cx="1547664" cy="22312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Рівномірний рух по колу</a:t>
            </a:r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1331394"/>
            <a:ext cx="8568952" cy="3616620"/>
          </a:xfrm>
        </p:spPr>
        <p:txBody>
          <a:bodyPr>
            <a:normAutofit/>
          </a:bodyPr>
          <a:lstStyle/>
          <a:p>
            <a:r>
              <a:rPr lang="uk-UA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Рівномірний рух матеріальної точки по колу</a:t>
            </a:r>
            <a:r>
              <a:rPr lang="uk-UA" sz="3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— це такий криволінійний рух, у ході якого точка, рухаючись коловою траєкторією, за будь-які рівні інтервали часу проходить однаковий шлях.</a:t>
            </a:r>
            <a:endParaRPr lang="uk-UA" sz="36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6586"/>
            <a:ext cx="9036496" cy="939546"/>
          </a:xfrm>
        </p:spPr>
        <p:txBody>
          <a:bodyPr>
            <a:normAutofit/>
          </a:bodyPr>
          <a:lstStyle/>
          <a:p>
            <a:pPr algn="ctr"/>
            <a:r>
              <a:rPr lang="uk-UA" sz="3200" dirty="0" smtClean="0"/>
              <a:t>Характеристики рівномірного руху по колу</a:t>
            </a:r>
            <a:endParaRPr lang="uk-UA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131591"/>
            <a:ext cx="6444208" cy="2880320"/>
          </a:xfrm>
        </p:spPr>
        <p:txBody>
          <a:bodyPr>
            <a:normAutofit lnSpcReduction="10000"/>
          </a:bodyPr>
          <a:lstStyle/>
          <a:p>
            <a:r>
              <a:rPr lang="uk-UA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Період обертання</a:t>
            </a:r>
            <a:r>
              <a:rPr lang="uk-UA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— це фізична величина, яка дорівнює часу, за який матеріальна точка, що рівномірно рухається по колу, здійснює один оберт.</a:t>
            </a:r>
            <a:endParaRPr lang="uk-UA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4189393"/>
            <a:ext cx="738031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uk-UA" sz="2800" i="1" smtClean="0"/>
              <a:t> Період обертання позначають символом T.</a:t>
            </a:r>
          </a:p>
          <a:p>
            <a:pPr>
              <a:buFont typeface="Arial" pitchFamily="34" charset="0"/>
              <a:buChar char="•"/>
            </a:pPr>
            <a:r>
              <a:rPr lang="uk-UA" sz="2800" i="1" smtClean="0"/>
              <a:t> Одиниця періоду обертан- ня в СІ — секунда</a:t>
            </a:r>
            <a:endParaRPr lang="uk-UA" sz="2800" i="1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 l="61992" t="24923" r="10865" b="15826"/>
          <a:stretch>
            <a:fillRect/>
          </a:stretch>
        </p:blipFill>
        <p:spPr bwMode="auto">
          <a:xfrm>
            <a:off x="6621053" y="1059582"/>
            <a:ext cx="2522947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 cstate="print"/>
          <a:srcRect l="19766" t="26174" r="67279" b="60972"/>
          <a:stretch>
            <a:fillRect/>
          </a:stretch>
        </p:blipFill>
        <p:spPr bwMode="auto">
          <a:xfrm>
            <a:off x="7452320" y="4227934"/>
            <a:ext cx="1512168" cy="8435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6586"/>
            <a:ext cx="9036496" cy="939546"/>
          </a:xfrm>
        </p:spPr>
        <p:txBody>
          <a:bodyPr>
            <a:normAutofit/>
          </a:bodyPr>
          <a:lstStyle/>
          <a:p>
            <a:pPr algn="ctr"/>
            <a:r>
              <a:rPr lang="uk-UA" sz="3200" dirty="0" smtClean="0"/>
              <a:t>Характеристики рівномірного руху по колу</a:t>
            </a:r>
            <a:endParaRPr lang="uk-UA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504" y="1203599"/>
            <a:ext cx="8856984" cy="1656183"/>
          </a:xfrm>
        </p:spPr>
        <p:txBody>
          <a:bodyPr>
            <a:normAutofit fontScale="92500" lnSpcReduction="20000"/>
          </a:bodyPr>
          <a:lstStyle/>
          <a:p>
            <a:r>
              <a:rPr lang="uk-UA" i="1" dirty="0" smtClean="0">
                <a:latin typeface="Arial" pitchFamily="34" charset="0"/>
                <a:cs typeface="Arial" pitchFamily="34" charset="0"/>
              </a:rPr>
              <a:t>Щоб визначити період обертання </a:t>
            </a:r>
            <a:r>
              <a:rPr lang="en-US" b="1" i="1" dirty="0" smtClean="0">
                <a:latin typeface="Arial" pitchFamily="34" charset="0"/>
                <a:cs typeface="Arial" pitchFamily="34" charset="0"/>
              </a:rPr>
              <a:t>T</a:t>
            </a:r>
            <a:r>
              <a:rPr lang="en-US" i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uk-UA" i="1" dirty="0" smtClean="0">
                <a:latin typeface="Arial" pitchFamily="34" charset="0"/>
                <a:cs typeface="Arial" pitchFamily="34" charset="0"/>
              </a:rPr>
              <a:t>слід підрахувати кількість обертів </a:t>
            </a:r>
            <a:r>
              <a:rPr lang="en-US" b="1" i="1" dirty="0" smtClean="0">
                <a:latin typeface="Arial" pitchFamily="34" charset="0"/>
                <a:cs typeface="Arial" pitchFamily="34" charset="0"/>
              </a:rPr>
              <a:t>N</a:t>
            </a:r>
            <a:r>
              <a:rPr lang="en-US" i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uk-UA" i="1" dirty="0" smtClean="0">
                <a:latin typeface="Arial" pitchFamily="34" charset="0"/>
                <a:cs typeface="Arial" pitchFamily="34" charset="0"/>
              </a:rPr>
              <a:t>здійснених за інтервал часу </a:t>
            </a:r>
            <a:r>
              <a:rPr lang="en-US" b="1" i="1" dirty="0" smtClean="0">
                <a:latin typeface="Arial" pitchFamily="34" charset="0"/>
                <a:cs typeface="Arial" pitchFamily="34" charset="0"/>
              </a:rPr>
              <a:t>t</a:t>
            </a:r>
            <a:r>
              <a:rPr lang="en-US" i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uk-UA" i="1" dirty="0" smtClean="0">
                <a:latin typeface="Arial" pitchFamily="34" charset="0"/>
                <a:cs typeface="Arial" pitchFamily="34" charset="0"/>
              </a:rPr>
              <a:t>і скористатися формулою:</a:t>
            </a:r>
            <a:endParaRPr lang="uk-UA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>
            <a:lum bright="-10000" contrast="20000"/>
          </a:blip>
          <a:srcRect l="23746" t="35784" r="42326" b="37606"/>
          <a:stretch>
            <a:fillRect/>
          </a:stretch>
        </p:blipFill>
        <p:spPr bwMode="auto">
          <a:xfrm>
            <a:off x="2555776" y="2859782"/>
            <a:ext cx="4409105" cy="1944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6585"/>
            <a:ext cx="9036496" cy="940433"/>
          </a:xfrm>
        </p:spPr>
        <p:txBody>
          <a:bodyPr>
            <a:normAutofit/>
          </a:bodyPr>
          <a:lstStyle/>
          <a:p>
            <a:pPr algn="ctr"/>
            <a:r>
              <a:rPr lang="uk-UA" sz="3200" smtClean="0"/>
              <a:t>Характеристики рівномірного руху по колу</a:t>
            </a:r>
            <a:endParaRPr lang="uk-UA" sz="320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1203598"/>
            <a:ext cx="8784976" cy="1656184"/>
          </a:xfrm>
        </p:spPr>
        <p:txBody>
          <a:bodyPr/>
          <a:lstStyle/>
          <a:p>
            <a:r>
              <a:rPr lang="uk-UA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Обертова частота </a:t>
            </a:r>
            <a:r>
              <a:rPr lang="uk-UA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— це фізична величина, яка дорівнює кількості обертів за одиницю часу.</a:t>
            </a:r>
            <a:endParaRPr lang="uk-UA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 l="55824" t="23826" r="14566" b="19118"/>
          <a:stretch>
            <a:fillRect/>
          </a:stretch>
        </p:blipFill>
        <p:spPr bwMode="auto">
          <a:xfrm>
            <a:off x="6437733" y="2211709"/>
            <a:ext cx="2706267" cy="2934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107504" y="2787774"/>
            <a:ext cx="61206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i="1" smtClean="0"/>
              <a:t>Обертову частоту позначають символом </a:t>
            </a:r>
            <a:r>
              <a:rPr lang="uk-UA" sz="3200" b="1" i="1" smtClean="0"/>
              <a:t>n</a:t>
            </a:r>
            <a:r>
              <a:rPr lang="uk-UA" sz="2400" i="1" smtClean="0"/>
              <a:t> і визначають за формулою:</a:t>
            </a:r>
            <a:endParaRPr lang="uk-UA" sz="2400" i="1"/>
          </a:p>
        </p:txBody>
      </p:sp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 l="23468" t="24764" r="63578" b="56583"/>
          <a:stretch>
            <a:fillRect/>
          </a:stretch>
        </p:blipFill>
        <p:spPr bwMode="auto">
          <a:xfrm>
            <a:off x="3995936" y="3291830"/>
            <a:ext cx="2088232" cy="16904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107504" y="4011910"/>
            <a:ext cx="37444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i="1" dirty="0" smtClean="0"/>
              <a:t>Одиниця обертової частоти в СІ — оберт за секунду:</a:t>
            </a:r>
            <a:endParaRPr lang="uk-UA" i="1" dirty="0"/>
          </a:p>
        </p:txBody>
      </p:sp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4" cstate="print"/>
          <a:srcRect l="28402" t="36833" r="47539" b="45611"/>
          <a:stretch>
            <a:fillRect/>
          </a:stretch>
        </p:blipFill>
        <p:spPr bwMode="auto">
          <a:xfrm>
            <a:off x="2051720" y="4285171"/>
            <a:ext cx="1440160" cy="590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6586"/>
            <a:ext cx="9036496" cy="939546"/>
          </a:xfrm>
        </p:spPr>
        <p:txBody>
          <a:bodyPr>
            <a:normAutofit/>
          </a:bodyPr>
          <a:lstStyle/>
          <a:p>
            <a:pPr algn="ctr"/>
            <a:r>
              <a:rPr lang="uk-UA" sz="3200" smtClean="0"/>
              <a:t>Характеристики рівномірного руху по колу</a:t>
            </a:r>
            <a:endParaRPr lang="uk-UA" sz="320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504" y="1203599"/>
            <a:ext cx="8856984" cy="1656183"/>
          </a:xfrm>
        </p:spPr>
        <p:txBody>
          <a:bodyPr>
            <a:normAutofit/>
          </a:bodyPr>
          <a:lstStyle/>
          <a:p>
            <a:r>
              <a:rPr lang="uk-UA" i="1" smtClean="0">
                <a:latin typeface="Arial" pitchFamily="34" charset="0"/>
                <a:cs typeface="Arial" pitchFamily="34" charset="0"/>
              </a:rPr>
              <a:t>Чим більшим є період обертання тіла, тим меншою є його обертова частота, і навпаки</a:t>
            </a:r>
            <a:endParaRPr lang="uk-UA" i="1">
              <a:latin typeface="Arial" pitchFamily="34" charset="0"/>
              <a:cs typeface="Arial" pitchFamily="34" charset="0"/>
            </a:endParaRP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>
            <a:lum bright="-10000" contrast="20000"/>
          </a:blip>
          <a:srcRect l="17577" t="34798" r="34923" b="36674"/>
          <a:stretch>
            <a:fillRect/>
          </a:stretch>
        </p:blipFill>
        <p:spPr bwMode="auto">
          <a:xfrm>
            <a:off x="1763688" y="2859782"/>
            <a:ext cx="5688632" cy="19208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4000" dirty="0" smtClean="0"/>
              <a:t>Як виникли одиниці часу</a:t>
            </a:r>
            <a:endParaRPr lang="uk-UA" sz="4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131590"/>
            <a:ext cx="6444208" cy="2304256"/>
          </a:xfrm>
        </p:spPr>
        <p:txBody>
          <a:bodyPr/>
          <a:lstStyle/>
          <a:p>
            <a:r>
              <a:rPr lang="uk-UA" i="1" dirty="0" smtClean="0"/>
              <a:t>Обертання Землі навколо своєї осі — періодичний рух</a:t>
            </a:r>
          </a:p>
          <a:p>
            <a:r>
              <a:rPr lang="uk-UA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Доба</a:t>
            </a:r>
            <a:r>
              <a:rPr lang="uk-UA" b="1" i="1" dirty="0" smtClean="0"/>
              <a:t> </a:t>
            </a:r>
            <a:r>
              <a:rPr lang="uk-UA" i="1" dirty="0" smtClean="0"/>
              <a:t>– час за який Земля робить один оберт навколо власної о</a:t>
            </a:r>
            <a:r>
              <a:rPr lang="uk-UA" dirty="0" smtClean="0"/>
              <a:t>сі.</a:t>
            </a:r>
          </a:p>
          <a:p>
            <a:endParaRPr lang="uk-UA" dirty="0"/>
          </a:p>
        </p:txBody>
      </p:sp>
      <p:pic>
        <p:nvPicPr>
          <p:cNvPr id="33798" name="Picture 6" descr="Обертання Землі — Вікіпедія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72200" y="843558"/>
            <a:ext cx="2771800" cy="2771800"/>
          </a:xfrm>
          <a:prstGeom prst="rect">
            <a:avLst/>
          </a:prstGeom>
          <a:noFill/>
        </p:spPr>
      </p:pic>
      <p:pic>
        <p:nvPicPr>
          <p:cNvPr id="33800" name="Picture 8" descr="Sunset Time Lapse HD GIF | Gfycat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736" y="3147814"/>
            <a:ext cx="3547754" cy="19956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Модульная">
  <a:themeElements>
    <a:clrScheme name="Модульная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Модульная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Моду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Module</Template>
  <TotalTime>125</TotalTime>
  <Words>479</Words>
  <Application>Microsoft Office PowerPoint</Application>
  <PresentationFormat>Экран (16:9)</PresentationFormat>
  <Paragraphs>45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Модульная</vt:lpstr>
      <vt:lpstr>Рівномірний рух матеріальної точки по колу. Період обертання.</vt:lpstr>
      <vt:lpstr>Рух по колу</vt:lpstr>
      <vt:lpstr>Рух по колу</vt:lpstr>
      <vt:lpstr>Рівномірний рух по колу</vt:lpstr>
      <vt:lpstr>Характеристики рівномірного руху по колу</vt:lpstr>
      <vt:lpstr>Характеристики рівномірного руху по колу</vt:lpstr>
      <vt:lpstr>Характеристики рівномірного руху по колу</vt:lpstr>
      <vt:lpstr>Характеристики рівномірного руху по колу</vt:lpstr>
      <vt:lpstr>Як виникли одиниці часу</vt:lpstr>
      <vt:lpstr>Презентация PowerPoint</vt:lpstr>
      <vt:lpstr>Як виникли одиниці часу</vt:lpstr>
      <vt:lpstr>Цікавий факт:</vt:lpstr>
      <vt:lpstr>Швидкість рівномірного руху по колу</vt:lpstr>
      <vt:lpstr>Дайте відповіді на запитання</vt:lpstr>
      <vt:lpstr>Домашнє завдання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Рівномірний рух матеріальної точки по колу. Період обертання.</dc:title>
  <dc:creator>User</dc:creator>
  <cp:lastModifiedBy>Natalya</cp:lastModifiedBy>
  <cp:revision>13</cp:revision>
  <dcterms:created xsi:type="dcterms:W3CDTF">2021-10-03T09:33:09Z</dcterms:created>
  <dcterms:modified xsi:type="dcterms:W3CDTF">2021-11-24T12:02:51Z</dcterms:modified>
</cp:coreProperties>
</file>