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3143248"/>
            <a:ext cx="7772400" cy="928693"/>
          </a:xfrm>
        </p:spPr>
        <p:txBody>
          <a:bodyPr/>
          <a:lstStyle/>
          <a:p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</a:rPr>
              <a:t>Блок. Види блоків.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170" name="Picture 2" descr="http://class-fizika.narod.ru/7_class/7_blok/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58498"/>
            <a:ext cx="1928826" cy="2247083"/>
          </a:xfrm>
          <a:prstGeom prst="roundRect">
            <a:avLst>
              <a:gd name="adj" fmla="val 16667"/>
            </a:avLst>
          </a:prstGeom>
          <a:ln w="57150">
            <a:solidFill>
              <a:schemeClr val="bg2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178" name="Picture 10" descr="Урок 61. Рухомий і нерухомий блоки (Урок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500042"/>
            <a:ext cx="2085975" cy="2638426"/>
          </a:xfrm>
          <a:prstGeom prst="roundRect">
            <a:avLst>
              <a:gd name="adj" fmla="val 16667"/>
            </a:avLst>
          </a:prstGeom>
          <a:ln w="57150">
            <a:solidFill>
              <a:schemeClr val="bg2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Рухомий і нерухомий блоки » Народна Осві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714752"/>
            <a:ext cx="5915365" cy="3000372"/>
          </a:xfrm>
          <a:prstGeom prst="rect">
            <a:avLst/>
          </a:prstGeom>
          <a:noFill/>
        </p:spPr>
      </p:pic>
      <p:pic>
        <p:nvPicPr>
          <p:cNvPr id="21508" name="Picture 4" descr="https://narodna-osvita.com.ua/uploads/fiz7barukr/fiz7barukr-512.jpg"/>
          <p:cNvPicPr>
            <a:picLocks noChangeAspect="1" noChangeArrowheads="1"/>
          </p:cNvPicPr>
          <p:nvPr/>
        </p:nvPicPr>
        <p:blipFill>
          <a:blip r:embed="rId3"/>
          <a:srcRect b="15244"/>
          <a:stretch>
            <a:fillRect/>
          </a:stretch>
        </p:blipFill>
        <p:spPr bwMode="auto">
          <a:xfrm>
            <a:off x="6786578" y="3647795"/>
            <a:ext cx="1571636" cy="3044697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71472" y="1643050"/>
            <a:ext cx="81439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Аналіз</a:t>
            </a:r>
            <a:r>
              <a:rPr lang="ru-RU" b="1" dirty="0" smtClean="0"/>
              <a:t> </a:t>
            </a:r>
            <a:r>
              <a:rPr lang="ru-RU" b="1" dirty="0" err="1" smtClean="0"/>
              <a:t>фізичної</a:t>
            </a:r>
            <a:r>
              <a:rPr lang="ru-RU" b="1" dirty="0" smtClean="0"/>
              <a:t> </a:t>
            </a:r>
            <a:r>
              <a:rPr lang="ru-RU" b="1" dirty="0" err="1" smtClean="0"/>
              <a:t>проблеми</a:t>
            </a:r>
            <a:r>
              <a:rPr lang="ru-RU" b="1" dirty="0" smtClean="0"/>
              <a:t>. </a:t>
            </a:r>
            <a:r>
              <a:rPr lang="ru-RU" dirty="0" smtClean="0"/>
              <a:t>Система </a:t>
            </a:r>
            <a:r>
              <a:rPr lang="ru-RU" dirty="0" err="1" smtClean="0"/>
              <a:t>блоків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рухомих</a:t>
            </a:r>
            <a:r>
              <a:rPr lang="ru-RU" dirty="0" smtClean="0"/>
              <a:t> </a:t>
            </a:r>
            <a:r>
              <a:rPr lang="ru-RU" dirty="0" err="1" smtClean="0"/>
              <a:t>блоків</a:t>
            </a:r>
            <a:r>
              <a:rPr lang="ru-RU" dirty="0" smtClean="0"/>
              <a:t> (1 </a:t>
            </a:r>
            <a:r>
              <a:rPr lang="ru-RU" dirty="0" err="1" smtClean="0"/>
              <a:t>і</a:t>
            </a:r>
            <a:r>
              <a:rPr lang="ru-RU" dirty="0" smtClean="0"/>
              <a:t> 2) та одного </a:t>
            </a:r>
            <a:r>
              <a:rPr lang="ru-RU" dirty="0" err="1" smtClean="0"/>
              <a:t>нерухомого</a:t>
            </a:r>
            <a:r>
              <a:rPr lang="ru-RU" dirty="0" smtClean="0"/>
              <a:t> блока (3). За </a:t>
            </a:r>
            <a:r>
              <a:rPr lang="ru-RU" dirty="0" err="1" smtClean="0"/>
              <a:t>умовою</a:t>
            </a:r>
            <a:r>
              <a:rPr lang="ru-RU" dirty="0" smtClean="0"/>
              <a:t> блоки </a:t>
            </a:r>
            <a:r>
              <a:rPr lang="ru-RU" dirty="0" err="1" smtClean="0"/>
              <a:t>невагомі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, натяг </a:t>
            </a:r>
            <a:r>
              <a:rPr lang="ru-RU" dirty="0" err="1" smtClean="0"/>
              <a:t>мотузок</a:t>
            </a:r>
            <a:r>
              <a:rPr lang="ru-RU" dirty="0" smtClean="0"/>
              <a:t> </a:t>
            </a:r>
            <a:r>
              <a:rPr lang="ru-RU" dirty="0" err="1" smtClean="0"/>
              <a:t>спричиняється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вагою </a:t>
            </a:r>
            <a:r>
              <a:rPr lang="ru-RU" dirty="0" err="1" smtClean="0"/>
              <a:t>вантажу</a:t>
            </a:r>
            <a:r>
              <a:rPr lang="ru-RU" dirty="0" smtClean="0"/>
              <a:t>.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виграшу</a:t>
            </a:r>
            <a:r>
              <a:rPr lang="ru-RU" dirty="0" smtClean="0"/>
              <a:t> в </a:t>
            </a:r>
            <a:r>
              <a:rPr lang="ru-RU" dirty="0" err="1" smtClean="0"/>
              <a:t>силі</a:t>
            </a:r>
            <a:r>
              <a:rPr lang="ru-RU" dirty="0" smtClean="0"/>
              <a:t> </a:t>
            </a:r>
            <a:r>
              <a:rPr lang="ru-RU" dirty="0" err="1" smtClean="0"/>
              <a:t>порівняємо</a:t>
            </a:r>
            <a:r>
              <a:rPr lang="ru-RU" dirty="0" smtClean="0"/>
              <a:t> вагу Р </a:t>
            </a:r>
            <a:r>
              <a:rPr lang="ru-RU" dirty="0" err="1" smtClean="0"/>
              <a:t>вантажу</a:t>
            </a:r>
            <a:r>
              <a:rPr lang="ru-RU" dirty="0" smtClean="0"/>
              <a:t> та силу </a:t>
            </a:r>
            <a:r>
              <a:rPr lang="en-US" dirty="0" smtClean="0"/>
              <a:t>F, </a:t>
            </a:r>
            <a:r>
              <a:rPr lang="ru-RU" dirty="0" smtClean="0"/>
              <a:t>яка </a:t>
            </a:r>
            <a:r>
              <a:rPr lang="ru-RU" dirty="0" err="1" smtClean="0"/>
              <a:t>прикладена</a:t>
            </a:r>
            <a:r>
              <a:rPr lang="ru-RU" dirty="0" smtClean="0"/>
              <a:t> до </a:t>
            </a:r>
            <a:r>
              <a:rPr lang="ru-RU" dirty="0" err="1" smtClean="0"/>
              <a:t>вільного</a:t>
            </a:r>
            <a:r>
              <a:rPr lang="ru-RU" dirty="0" smtClean="0"/>
              <a:t> </a:t>
            </a:r>
            <a:r>
              <a:rPr lang="ru-RU" dirty="0" err="1" smtClean="0"/>
              <a:t>кінця</a:t>
            </a:r>
            <a:r>
              <a:rPr lang="ru-RU" dirty="0" smtClean="0"/>
              <a:t> </a:t>
            </a:r>
            <a:r>
              <a:rPr lang="ru-RU" dirty="0" err="1" smtClean="0"/>
              <a:t>мотузки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дією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піднімається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урахувати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, </a:t>
            </a:r>
            <a:r>
              <a:rPr lang="ru-RU" dirty="0" err="1" smtClean="0"/>
              <a:t>вигравши</a:t>
            </a:r>
            <a:r>
              <a:rPr lang="ru-RU" dirty="0" smtClean="0"/>
              <a:t> в </a:t>
            </a:r>
            <a:r>
              <a:rPr lang="ru-RU" dirty="0" err="1" smtClean="0"/>
              <a:t>силі</a:t>
            </a:r>
            <a:r>
              <a:rPr lang="ru-RU" dirty="0" smtClean="0"/>
              <a:t>, ми в </a:t>
            </a:r>
            <a:r>
              <a:rPr lang="ru-RU" dirty="0" err="1" smtClean="0"/>
              <a:t>стільки</a:t>
            </a:r>
            <a:r>
              <a:rPr lang="ru-RU" dirty="0" smtClean="0"/>
              <a:t> ж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програємо</a:t>
            </a:r>
            <a:r>
              <a:rPr lang="ru-RU" dirty="0" smtClean="0"/>
              <a:t> у </a:t>
            </a:r>
            <a:r>
              <a:rPr lang="ru-RU" dirty="0" err="1" smtClean="0"/>
              <a:t>відстані</a:t>
            </a:r>
            <a:r>
              <a:rPr lang="ru-RU" dirty="0" smtClean="0"/>
              <a:t>, на яку </a:t>
            </a:r>
            <a:r>
              <a:rPr lang="ru-RU" dirty="0" err="1" smtClean="0"/>
              <a:t>переміщується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714612" y="0"/>
            <a:ext cx="3473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C00000"/>
                </a:solidFill>
              </a:rPr>
              <a:t>Розв’язування  задач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500042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Задача</a:t>
            </a:r>
            <a:r>
              <a:rPr lang="ru-RU" dirty="0" smtClean="0"/>
              <a:t>. На рисунку </a:t>
            </a:r>
            <a:r>
              <a:rPr lang="ru-RU" dirty="0" err="1" smtClean="0"/>
              <a:t>зображено</a:t>
            </a:r>
            <a:r>
              <a:rPr lang="ru-RU" dirty="0" smtClean="0"/>
              <a:t> систему </a:t>
            </a:r>
            <a:r>
              <a:rPr lang="ru-RU" dirty="0" err="1" smtClean="0"/>
              <a:t>блоків</a:t>
            </a:r>
            <a:r>
              <a:rPr lang="ru-RU" dirty="0" smtClean="0"/>
              <a:t>. 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натягу </a:t>
            </a:r>
            <a:r>
              <a:rPr lang="ru-RU" dirty="0" err="1" smtClean="0"/>
              <a:t>мотузок</a:t>
            </a:r>
            <a:r>
              <a:rPr lang="ru-RU" dirty="0" smtClean="0"/>
              <a:t> а </a:t>
            </a:r>
            <a:r>
              <a:rPr lang="ru-RU" dirty="0" err="1" smtClean="0"/>
              <a:t>і</a:t>
            </a:r>
            <a:r>
              <a:rPr lang="ru-RU" dirty="0" smtClean="0"/>
              <a:t> Ь,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маса</a:t>
            </a:r>
            <a:r>
              <a:rPr lang="ru-RU" dirty="0" smtClean="0"/>
              <a:t> </a:t>
            </a:r>
            <a:r>
              <a:rPr lang="ru-RU" dirty="0" err="1" smtClean="0"/>
              <a:t>вантажу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20 кг? 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виграш</a:t>
            </a:r>
            <a:r>
              <a:rPr lang="ru-RU" dirty="0" smtClean="0"/>
              <a:t> у </a:t>
            </a:r>
            <a:r>
              <a:rPr lang="ru-RU" dirty="0" err="1" smtClean="0"/>
              <a:t>силі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система </a:t>
            </a:r>
            <a:r>
              <a:rPr lang="ru-RU" dirty="0" err="1" smtClean="0"/>
              <a:t>блоків</a:t>
            </a:r>
            <a:r>
              <a:rPr lang="ru-RU" dirty="0" smtClean="0"/>
              <a:t>?</a:t>
            </a:r>
          </a:p>
          <a:p>
            <a:pPr algn="just"/>
            <a:r>
              <a:rPr lang="ru-RU" dirty="0" smtClean="0"/>
              <a:t>На яку </a:t>
            </a:r>
            <a:r>
              <a:rPr lang="ru-RU" dirty="0" err="1" smtClean="0"/>
              <a:t>відстань</a:t>
            </a:r>
            <a:r>
              <a:rPr lang="ru-RU" dirty="0" smtClean="0"/>
              <a:t>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A</a:t>
            </a:r>
            <a:r>
              <a:rPr lang="en-US" dirty="0" smtClean="0"/>
              <a:t> </a:t>
            </a:r>
            <a:r>
              <a:rPr lang="ru-RU" dirty="0" smtClean="0"/>
              <a:t>опуститься точка А,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вантаж</a:t>
            </a:r>
            <a:r>
              <a:rPr lang="ru-RU" dirty="0" smtClean="0"/>
              <a:t> </a:t>
            </a:r>
            <a:r>
              <a:rPr lang="ru-RU" dirty="0" err="1" smtClean="0"/>
              <a:t>підніметься</a:t>
            </a:r>
            <a:r>
              <a:rPr lang="ru-RU" dirty="0" smtClean="0"/>
              <a:t> на </a:t>
            </a:r>
            <a:r>
              <a:rPr lang="ru-RU" dirty="0" err="1" smtClean="0"/>
              <a:t>висоту</a:t>
            </a:r>
            <a:r>
              <a:rPr lang="ru-RU" dirty="0" smtClean="0"/>
              <a:t> 10 см?</a:t>
            </a:r>
          </a:p>
          <a:p>
            <a:pPr algn="just"/>
            <a:r>
              <a:rPr lang="ru-RU" dirty="0" err="1" smtClean="0"/>
              <a:t>Масою</a:t>
            </a:r>
            <a:r>
              <a:rPr lang="ru-RU" dirty="0" smtClean="0"/>
              <a:t> </a:t>
            </a:r>
            <a:r>
              <a:rPr lang="ru-RU" dirty="0" err="1" smtClean="0"/>
              <a:t>блоків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силою </a:t>
            </a:r>
            <a:r>
              <a:rPr lang="ru-RU" dirty="0" err="1" smtClean="0"/>
              <a:t>тертя</a:t>
            </a:r>
            <a:r>
              <a:rPr lang="ru-RU" dirty="0" smtClean="0"/>
              <a:t> </a:t>
            </a:r>
            <a:r>
              <a:rPr lang="ru-RU" dirty="0" err="1" smtClean="0"/>
              <a:t>знехтуйте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14744" y="214290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>Блок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785794"/>
            <a:ext cx="72866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</a:rPr>
              <a:t>Блок</a:t>
            </a:r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</a:rPr>
              <a:t> - це простий механізм, що має форму колеса із жолобом по ободу, через який перекинуто мотузку (канат).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10" descr="1. Прості механізми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2281239" cy="243892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1142976" y="4714884"/>
            <a:ext cx="22145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1 – колесо</a:t>
            </a:r>
          </a:p>
          <a:p>
            <a:r>
              <a:rPr lang="uk-UA" sz="2400" dirty="0" smtClean="0"/>
              <a:t>2 – жолоб</a:t>
            </a:r>
          </a:p>
          <a:p>
            <a:r>
              <a:rPr lang="uk-UA" sz="2400" dirty="0" smtClean="0"/>
              <a:t>3 – вісь колеса</a:t>
            </a:r>
          </a:p>
          <a:p>
            <a:r>
              <a:rPr lang="uk-UA" sz="2400" dirty="0" smtClean="0"/>
              <a:t>4 – обойма</a:t>
            </a:r>
          </a:p>
          <a:p>
            <a:r>
              <a:rPr lang="uk-UA" sz="2400" dirty="0" smtClean="0"/>
              <a:t>5 – мотузка</a:t>
            </a:r>
          </a:p>
        </p:txBody>
      </p:sp>
      <p:pic>
        <p:nvPicPr>
          <p:cNvPr id="11" name="Picture 4" descr="classic yacht block and tackle Sticker • Pixers® • We live to chan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107451"/>
            <a:ext cx="2214578" cy="3319495"/>
          </a:xfrm>
          <a:prstGeom prst="rect">
            <a:avLst/>
          </a:prstGeom>
          <a:noFill/>
        </p:spPr>
      </p:pic>
      <p:pic>
        <p:nvPicPr>
          <p:cNvPr id="24578" name="Picture 2" descr="بكرة محزوة - ويكيبيديا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86182" y="2500306"/>
            <a:ext cx="2214578" cy="3260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class-fizika.narod.ru/7_class/7_blok/22.jpg"/>
          <p:cNvPicPr>
            <a:picLocks noChangeAspect="1" noChangeArrowheads="1"/>
          </p:cNvPicPr>
          <p:nvPr/>
        </p:nvPicPr>
        <p:blipFill>
          <a:blip r:embed="rId2"/>
          <a:srcRect r="48850"/>
          <a:stretch>
            <a:fillRect/>
          </a:stretch>
        </p:blipFill>
        <p:spPr bwMode="auto">
          <a:xfrm>
            <a:off x="142843" y="3286123"/>
            <a:ext cx="2214579" cy="2657495"/>
          </a:xfrm>
          <a:prstGeom prst="rect">
            <a:avLst/>
          </a:prstGeom>
          <a:noFill/>
        </p:spPr>
      </p:pic>
      <p:pic>
        <p:nvPicPr>
          <p:cNvPr id="4" name="Picture 4" descr="http://class-fizika.narod.ru/7_class/7_blok/23.jpg"/>
          <p:cNvPicPr>
            <a:picLocks noChangeAspect="1" noChangeArrowheads="1"/>
          </p:cNvPicPr>
          <p:nvPr/>
        </p:nvPicPr>
        <p:blipFill>
          <a:blip r:embed="rId3"/>
          <a:srcRect r="48000"/>
          <a:stretch>
            <a:fillRect/>
          </a:stretch>
        </p:blipFill>
        <p:spPr bwMode="auto">
          <a:xfrm>
            <a:off x="4786314" y="3286124"/>
            <a:ext cx="2122966" cy="2665050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3071802" y="214290"/>
            <a:ext cx="2857520" cy="7858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>Види  блоків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10" y="1928802"/>
            <a:ext cx="3357586" cy="64294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</a:rPr>
              <a:t>Нерухомий  блок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43504" y="1928802"/>
            <a:ext cx="3143272" cy="64294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</a:rPr>
              <a:t>Рухомий  блок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 rot="20186070">
            <a:off x="5286380" y="1071546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551901">
            <a:off x="3428992" y="1071546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class-fizika.narod.ru/7_class/7_blok/22.jpg"/>
          <p:cNvPicPr>
            <a:picLocks noChangeAspect="1" noChangeArrowheads="1"/>
          </p:cNvPicPr>
          <p:nvPr/>
        </p:nvPicPr>
        <p:blipFill>
          <a:blip r:embed="rId2"/>
          <a:srcRect l="56442"/>
          <a:stretch>
            <a:fillRect/>
          </a:stretch>
        </p:blipFill>
        <p:spPr bwMode="auto">
          <a:xfrm>
            <a:off x="2446182" y="3286124"/>
            <a:ext cx="2002305" cy="2643206"/>
          </a:xfrm>
          <a:prstGeom prst="rect">
            <a:avLst/>
          </a:prstGeom>
          <a:noFill/>
        </p:spPr>
      </p:pic>
      <p:pic>
        <p:nvPicPr>
          <p:cNvPr id="11" name="Picture 4" descr="http://class-fizika.narod.ru/7_class/7_blok/23.jpg"/>
          <p:cNvPicPr>
            <a:picLocks noChangeAspect="1" noChangeArrowheads="1"/>
          </p:cNvPicPr>
          <p:nvPr/>
        </p:nvPicPr>
        <p:blipFill>
          <a:blip r:embed="rId3"/>
          <a:srcRect l="58001"/>
          <a:stretch>
            <a:fillRect/>
          </a:stretch>
        </p:blipFill>
        <p:spPr bwMode="auto">
          <a:xfrm>
            <a:off x="7072329" y="3246528"/>
            <a:ext cx="1726089" cy="2682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Рухомий і нерухомий блоки » Народна Освіта"/>
          <p:cNvPicPr>
            <a:picLocks noChangeAspect="1" noChangeArrowheads="1"/>
          </p:cNvPicPr>
          <p:nvPr/>
        </p:nvPicPr>
        <p:blipFill>
          <a:blip r:embed="rId2"/>
          <a:srcRect l="31188" b="30051"/>
          <a:stretch>
            <a:fillRect/>
          </a:stretch>
        </p:blipFill>
        <p:spPr bwMode="auto">
          <a:xfrm>
            <a:off x="2500298" y="2786058"/>
            <a:ext cx="6252085" cy="242889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43174" y="142852"/>
            <a:ext cx="3628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>Нерухомий  блок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5786" y="857232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dirty="0" smtClean="0">
                <a:solidFill>
                  <a:schemeClr val="accent1">
                    <a:lumMod val="75000"/>
                  </a:schemeClr>
                </a:solidFill>
              </a:rPr>
              <a:t>Нерухомий блок </a:t>
            </a: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– це важіль з однаковими плечима.</a:t>
            </a:r>
          </a:p>
          <a:p>
            <a:pPr algn="just"/>
            <a:endParaRPr lang="uk-UA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Нерухомий блок не дає виграшу в силі, проте дозволяє змінювати напрямок дії сили.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14678" y="5429264"/>
            <a:ext cx="51586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</a:t>
            </a:r>
            <a:r>
              <a:rPr lang="uk-UA" sz="2400" dirty="0" smtClean="0"/>
              <a:t> – радіус блока;     ОА – плече сили </a:t>
            </a:r>
            <a:r>
              <a:rPr lang="en-US" sz="2400" dirty="0" smtClean="0"/>
              <a:t>F</a:t>
            </a:r>
            <a:r>
              <a:rPr lang="uk-UA" sz="2400" baseline="-25000" dirty="0" smtClean="0"/>
              <a:t>1</a:t>
            </a:r>
            <a:endParaRPr lang="uk-UA" sz="2400" dirty="0" smtClean="0"/>
          </a:p>
          <a:p>
            <a:r>
              <a:rPr lang="uk-UA" sz="2400" dirty="0" smtClean="0"/>
              <a:t>О – точка опори;     ОВ – плече сили </a:t>
            </a:r>
            <a:r>
              <a:rPr lang="en-US" sz="2400" dirty="0" smtClean="0"/>
              <a:t>F</a:t>
            </a:r>
            <a:r>
              <a:rPr lang="uk-UA" sz="2400" baseline="-25000" dirty="0" smtClean="0"/>
              <a:t>2</a:t>
            </a:r>
            <a:endParaRPr lang="ru-RU" sz="2400" dirty="0" smtClean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28596" y="3571876"/>
            <a:ext cx="1700218" cy="7143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uk-UA" sz="3600" b="1" baseline="-25000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uk-UA" sz="3600" b="1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643446"/>
            <a:ext cx="1609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АО=ОВ=</a:t>
            </a:r>
            <a:r>
              <a:rPr lang="en-US" sz="2800" dirty="0" smtClean="0"/>
              <a:t>R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Картинки по запросу &quot;сила тертя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428868"/>
            <a:ext cx="2466975" cy="2705100"/>
          </a:xfrm>
          <a:prstGeom prst="rect">
            <a:avLst/>
          </a:prstGeom>
          <a:noFill/>
        </p:spPr>
      </p:pic>
      <p:pic>
        <p:nvPicPr>
          <p:cNvPr id="6" name="Picture 18" descr="Картинки по запросу &quot;сила тертя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2357430"/>
            <a:ext cx="2937468" cy="262413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71472" y="357166"/>
            <a:ext cx="80010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dirty="0" smtClean="0">
                <a:solidFill>
                  <a:schemeClr val="accent1">
                    <a:lumMod val="75000"/>
                  </a:schemeClr>
                </a:solidFill>
              </a:rPr>
              <a:t>Рухомий блок </a:t>
            </a: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– це важіль, що обертається навколо осі, яка проходить через точку опори О. Такий блок піднімається і опускається разом з вантажем.</a:t>
            </a:r>
          </a:p>
          <a:p>
            <a:pPr algn="just"/>
            <a:endParaRPr lang="uk-UA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Рухомий блок дає виграш в силі в 2 рази.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5214950"/>
            <a:ext cx="31646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dirty="0" smtClean="0"/>
              <a:t>О – точка опори; </a:t>
            </a:r>
          </a:p>
          <a:p>
            <a:r>
              <a:rPr lang="en-US" sz="2000" dirty="0" smtClean="0"/>
              <a:t>R</a:t>
            </a:r>
            <a:r>
              <a:rPr lang="uk-UA" sz="2000" dirty="0" smtClean="0"/>
              <a:t> – радіус блока</a:t>
            </a:r>
          </a:p>
          <a:p>
            <a:r>
              <a:rPr lang="uk-UA" sz="2000" dirty="0" smtClean="0"/>
              <a:t>ОА – плече сили </a:t>
            </a:r>
            <a:r>
              <a:rPr lang="en-US" sz="2000" dirty="0" smtClean="0"/>
              <a:t>F</a:t>
            </a:r>
            <a:r>
              <a:rPr lang="uk-UA" sz="2000" baseline="-25000" dirty="0" smtClean="0"/>
              <a:t>2</a:t>
            </a:r>
            <a:r>
              <a:rPr lang="uk-UA" sz="2000" dirty="0" smtClean="0"/>
              <a:t>;   ОА=</a:t>
            </a:r>
            <a:r>
              <a:rPr lang="en-US" sz="2000" dirty="0" smtClean="0"/>
              <a:t>R</a:t>
            </a:r>
            <a:endParaRPr lang="uk-UA" sz="2000" baseline="-25000" dirty="0" smtClean="0"/>
          </a:p>
          <a:p>
            <a:r>
              <a:rPr lang="uk-UA" sz="2000" dirty="0" smtClean="0"/>
              <a:t>ОВ – плече сили </a:t>
            </a:r>
            <a:r>
              <a:rPr lang="en-US" sz="2000" dirty="0" smtClean="0"/>
              <a:t>F</a:t>
            </a:r>
            <a:r>
              <a:rPr lang="uk-UA" sz="2000" baseline="-25000" dirty="0" smtClean="0"/>
              <a:t>1</a:t>
            </a:r>
            <a:r>
              <a:rPr lang="uk-UA" sz="2000" dirty="0" smtClean="0"/>
              <a:t>;   ОВ=2</a:t>
            </a:r>
            <a:r>
              <a:rPr lang="en-US" sz="2000" dirty="0" smtClean="0"/>
              <a:t>R</a:t>
            </a:r>
            <a:endParaRPr lang="uk-UA" sz="2000" baseline="-25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5786446" y="5072074"/>
            <a:ext cx="3214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Щоб підняти вантаж на висоту 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/2, вільний кінець мотузки треба підняти на висоту 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57554" y="3071810"/>
            <a:ext cx="2143140" cy="114300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3143248"/>
            <a:ext cx="1271588" cy="908277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РУХОМИЙ І НЕРУХОМИЙ БЛОКИ 👍, Науковий портал Predmety.in.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928670"/>
            <a:ext cx="2783068" cy="2071702"/>
          </a:xfrm>
          <a:prstGeom prst="rect">
            <a:avLst/>
          </a:prstGeom>
          <a:noFill/>
        </p:spPr>
      </p:pic>
      <p:pic>
        <p:nvPicPr>
          <p:cNvPr id="3" name="Picture 6" descr="РУХОМИЙ І НЕРУХОМИЙ БЛОКИ 👍, Науковий портал Predmety.in.u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857232"/>
            <a:ext cx="2428877" cy="216979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28860" y="214290"/>
            <a:ext cx="41563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</a:rPr>
              <a:t>Блоки в житті людини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282" y="3071810"/>
            <a:ext cx="27146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dirty="0" smtClean="0"/>
              <a:t>Нерухомі блоки, які є в конструкції кар’єрних екскаваторів, дозволяють змінювати напрямок дії сил під будь-яким кутом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143240" y="3143248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dirty="0" smtClean="0"/>
              <a:t>Нерухомий блок у механізмі канатної дороги змінює напрямок дії сили натягу каната</a:t>
            </a:r>
            <a:endParaRPr lang="ru-RU" dirty="0"/>
          </a:p>
        </p:txBody>
      </p:sp>
      <p:pic>
        <p:nvPicPr>
          <p:cNvPr id="9" name="Picture 10" descr="Картинки по запросу &quot;сила тертя&quot;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928670"/>
            <a:ext cx="1943100" cy="2962276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072198" y="4857760"/>
            <a:ext cx="27860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dirty="0" smtClean="0"/>
              <a:t>Нерухомі та рухомі блоки використовують одночасно для підняття вантажу у вигляді </a:t>
            </a:r>
            <a:r>
              <a:rPr lang="uk-UA" b="1" dirty="0" smtClean="0"/>
              <a:t>системи блоків.</a:t>
            </a:r>
            <a:endParaRPr lang="ru-RU" b="1" dirty="0"/>
          </a:p>
        </p:txBody>
      </p:sp>
      <p:pic>
        <p:nvPicPr>
          <p:cNvPr id="13" name="Picture 6" descr="Блоки монтажные | СНАБДИ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20" y="3214686"/>
            <a:ext cx="1500198" cy="1500199"/>
          </a:xfrm>
          <a:prstGeom prst="rect">
            <a:avLst/>
          </a:prstGeom>
          <a:noFill/>
        </p:spPr>
      </p:pic>
      <p:pic>
        <p:nvPicPr>
          <p:cNvPr id="14" name="Picture 12" descr="Картинки по запросу &quot;сила тертя&quot;"/>
          <p:cNvPicPr>
            <a:picLocks noChangeAspect="1" noChangeArrowheads="1"/>
          </p:cNvPicPr>
          <p:nvPr/>
        </p:nvPicPr>
        <p:blipFill>
          <a:blip r:embed="rId6"/>
          <a:srcRect l="2174" t="2222" r="26087"/>
          <a:stretch>
            <a:fillRect/>
          </a:stretch>
        </p:blipFill>
        <p:spPr bwMode="auto">
          <a:xfrm>
            <a:off x="3500430" y="4429132"/>
            <a:ext cx="1857388" cy="2270141"/>
          </a:xfrm>
          <a:prstGeom prst="rect">
            <a:avLst/>
          </a:prstGeom>
          <a:noFill/>
        </p:spPr>
      </p:pic>
      <p:pic>
        <p:nvPicPr>
          <p:cNvPr id="4098" name="Picture 2" descr="Блок (механіка) — Вікіпедія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596" y="4714883"/>
            <a:ext cx="2500330" cy="18752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Картинки по запросу &quot;сила тертя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428736"/>
            <a:ext cx="2396507" cy="242889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00364" y="285728"/>
            <a:ext cx="3030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chemeClr val="accent1">
                    <a:lumMod val="75000"/>
                  </a:schemeClr>
                </a:solidFill>
              </a:rPr>
              <a:t>Системи  блоків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8" name="Picture 6" descr="Урок 61. Рухомий і нерухомий блоки (Урок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252" y="1500174"/>
            <a:ext cx="3564450" cy="228601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42910" y="4071942"/>
            <a:ext cx="37862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2400" dirty="0" smtClean="0"/>
              <a:t>Якщо точку прикладання сили </a:t>
            </a:r>
            <a:r>
              <a:rPr lang="en-US" sz="2400" dirty="0" smtClean="0"/>
              <a:t>F</a:t>
            </a:r>
            <a:r>
              <a:rPr lang="uk-UA" sz="2400" dirty="0" smtClean="0"/>
              <a:t> переміщувати з певною швидкістю </a:t>
            </a:r>
            <a:r>
              <a:rPr lang="el-GR" sz="2400" dirty="0" smtClean="0"/>
              <a:t>υ</a:t>
            </a:r>
            <a:r>
              <a:rPr lang="uk-UA" sz="2400" dirty="0" smtClean="0"/>
              <a:t>, то вантаж і візок рухатимуться вдвічі швидше.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286380" y="4143380"/>
            <a:ext cx="3571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2400" dirty="0" smtClean="0"/>
              <a:t>Для підняття вантажів незамінними є комбінації нерухомого та рухомого блоків.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Картинки по запросу &quot;сила тертя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857232"/>
            <a:ext cx="1980923" cy="2452063"/>
          </a:xfrm>
          <a:prstGeom prst="rect">
            <a:avLst/>
          </a:prstGeom>
          <a:noFill/>
        </p:spPr>
      </p:pic>
      <p:pic>
        <p:nvPicPr>
          <p:cNvPr id="3" name="Picture 12" descr="Картинки по запросу &quot;сила тертя&quot;"/>
          <p:cNvPicPr>
            <a:picLocks noChangeAspect="1" noChangeArrowheads="1"/>
          </p:cNvPicPr>
          <p:nvPr/>
        </p:nvPicPr>
        <p:blipFill>
          <a:blip r:embed="rId3"/>
          <a:srcRect l="2174" t="2222" r="26087"/>
          <a:stretch>
            <a:fillRect/>
          </a:stretch>
        </p:blipFill>
        <p:spPr bwMode="auto">
          <a:xfrm>
            <a:off x="6143636" y="857232"/>
            <a:ext cx="1987275" cy="2428892"/>
          </a:xfrm>
          <a:prstGeom prst="rect">
            <a:avLst/>
          </a:prstGeom>
          <a:noFill/>
        </p:spPr>
      </p:pic>
      <p:pic>
        <p:nvPicPr>
          <p:cNvPr id="2052" name="Picture 4" descr="Урок 61. Рухомий і нерухомий блоки (Урок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834258"/>
            <a:ext cx="1857388" cy="245474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428860" y="142852"/>
            <a:ext cx="42520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</a:rPr>
              <a:t>Повторюємо  матеріал</a:t>
            </a:r>
            <a:endParaRPr 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3929066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1.Який блок зображено на рис. 1? Чи дає такий блок виграш у силі?  Що можна зробити за допомогою такого блока?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928662" y="3357562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Рис. 1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857620" y="3357562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Рис. 2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786578" y="3357562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Рис. 3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42910" y="4786322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2.Який блок зображено на рис. 2? Чи дає такий блок виграш у силі?  Який?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2910" y="5643578"/>
            <a:ext cx="71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3.Який блок зображено на рис. 3? Чи дає такий блок виграш у силі?  Які його переваги?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Применение правила рычага к блоку. &quot;Золотое правило&quot; механи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993882"/>
            <a:ext cx="2571768" cy="2795942"/>
          </a:xfrm>
          <a:prstGeom prst="rect">
            <a:avLst/>
          </a:prstGeom>
          <a:noFill/>
        </p:spPr>
      </p:pic>
      <p:pic>
        <p:nvPicPr>
          <p:cNvPr id="5" name="Picture 8" descr="Картинки по запросу &quot;сила тертя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000108"/>
            <a:ext cx="2357454" cy="276013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71736" y="214290"/>
            <a:ext cx="42520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solidFill>
                  <a:schemeClr val="accent3">
                    <a:lumMod val="50000"/>
                  </a:schemeClr>
                </a:solidFill>
              </a:rPr>
              <a:t>Повторюємо  матеріал</a:t>
            </a:r>
            <a:endParaRPr lang="ru-RU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5984" y="3857628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Рис. 4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86446" y="3857628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Рис. 5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28662" y="4786322"/>
            <a:ext cx="7229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4.За рис.4 доведіть, що усі сили позначені правильно.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928662" y="5429264"/>
            <a:ext cx="62151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5.Який виграш в силі отримує людина (рис. 5), піднімаючи вантаж?</a:t>
            </a:r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456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Блок. Види блоків.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Блок. Види блоків.</dc:title>
  <dc:creator>Administrator</dc:creator>
  <cp:lastModifiedBy>Natalya</cp:lastModifiedBy>
  <cp:revision>34</cp:revision>
  <dcterms:created xsi:type="dcterms:W3CDTF">2021-04-21T12:16:59Z</dcterms:created>
  <dcterms:modified xsi:type="dcterms:W3CDTF">2022-04-17T09:26:14Z</dcterms:modified>
</cp:coreProperties>
</file>