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sldIdLst>
    <p:sldId id="256" r:id="rId2"/>
    <p:sldId id="283" r:id="rId3"/>
    <p:sldId id="280" r:id="rId4"/>
    <p:sldId id="279" r:id="rId5"/>
    <p:sldId id="293" r:id="rId6"/>
    <p:sldId id="333" r:id="rId7"/>
    <p:sldId id="300" r:id="rId8"/>
    <p:sldId id="288" r:id="rId9"/>
    <p:sldId id="298" r:id="rId10"/>
    <p:sldId id="297" r:id="rId11"/>
    <p:sldId id="299" r:id="rId12"/>
    <p:sldId id="312" r:id="rId13"/>
    <p:sldId id="292" r:id="rId14"/>
    <p:sldId id="294" r:id="rId15"/>
    <p:sldId id="295" r:id="rId16"/>
    <p:sldId id="296" r:id="rId17"/>
    <p:sldId id="305" r:id="rId18"/>
    <p:sldId id="301" r:id="rId19"/>
    <p:sldId id="306" r:id="rId20"/>
    <p:sldId id="310" r:id="rId21"/>
    <p:sldId id="307" r:id="rId22"/>
    <p:sldId id="304" r:id="rId23"/>
    <p:sldId id="308" r:id="rId24"/>
    <p:sldId id="315" r:id="rId25"/>
    <p:sldId id="317" r:id="rId26"/>
    <p:sldId id="318" r:id="rId27"/>
    <p:sldId id="320" r:id="rId28"/>
    <p:sldId id="321" r:id="rId29"/>
    <p:sldId id="319" r:id="rId30"/>
    <p:sldId id="316" r:id="rId31"/>
    <p:sldId id="324" r:id="rId32"/>
    <p:sldId id="322" r:id="rId33"/>
    <p:sldId id="325" r:id="rId34"/>
    <p:sldId id="326" r:id="rId35"/>
    <p:sldId id="328" r:id="rId36"/>
    <p:sldId id="327" r:id="rId37"/>
    <p:sldId id="330" r:id="rId38"/>
    <p:sldId id="329" r:id="rId39"/>
    <p:sldId id="314" r:id="rId40"/>
    <p:sldId id="331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0000"/>
    <a:srgbClr val="339933"/>
    <a:srgbClr val="FF9900"/>
    <a:srgbClr val="F9E3A5"/>
    <a:srgbClr val="FFFFEB"/>
    <a:srgbClr val="F3F3F3"/>
    <a:srgbClr val="F9010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 autoAdjust="0"/>
  </p:normalViewPr>
  <p:slideViewPr>
    <p:cSldViewPr>
      <p:cViewPr>
        <p:scale>
          <a:sx n="74" d="100"/>
          <a:sy n="74" d="100"/>
        </p:scale>
        <p:origin x="-127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6619B0D-A260-4CC7-881B-41D6FD449F0D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B6475C3-7A38-43D2-97ED-30618FCFE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51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475C3-7A38-43D2-97ED-30618FCFE4A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475C3-7A38-43D2-97ED-30618FCFE4AF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pattFill prst="pct5">
          <a:fgClr>
            <a:srgbClr val="F9E3A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8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7.png"/><Relationship Id="rId4" Type="http://schemas.openxmlformats.org/officeDocument/2006/relationships/image" Target="../media/image18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7.xml"/><Relationship Id="rId7" Type="http://schemas.openxmlformats.org/officeDocument/2006/relationships/slide" Target="slide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10" Type="http://schemas.openxmlformats.org/officeDocument/2006/relationships/image" Target="../media/image45.jpeg"/><Relationship Id="rId4" Type="http://schemas.openxmlformats.org/officeDocument/2006/relationships/image" Target="../media/image44.gif"/><Relationship Id="rId9" Type="http://schemas.openxmlformats.org/officeDocument/2006/relationships/slide" Target="slide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32.xml"/><Relationship Id="rId7" Type="http://schemas.openxmlformats.org/officeDocument/2006/relationships/slide" Target="slide3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4" Type="http://schemas.openxmlformats.org/officeDocument/2006/relationships/image" Target="../media/image44.gif"/><Relationship Id="rId9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gif"/><Relationship Id="rId3" Type="http://schemas.openxmlformats.org/officeDocument/2006/relationships/slide" Target="slide34.xml"/><Relationship Id="rId7" Type="http://schemas.openxmlformats.org/officeDocument/2006/relationships/slide" Target="slide36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slide" Target="slide35.xml"/><Relationship Id="rId4" Type="http://schemas.openxmlformats.org/officeDocument/2006/relationships/image" Target="../media/image7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image" Target="../media/image78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gif"/><Relationship Id="rId4" Type="http://schemas.openxmlformats.org/officeDocument/2006/relationships/image" Target="../media/image79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611188" y="2276474"/>
            <a:ext cx="7461274" cy="136684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err="1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Механічна</a:t>
            </a:r>
            <a:r>
              <a:rPr lang="ru-RU" sz="60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 </a:t>
            </a:r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 робота</a:t>
            </a:r>
          </a:p>
        </p:txBody>
      </p:sp>
      <p:pic>
        <p:nvPicPr>
          <p:cNvPr id="93185" name="Picture 1" descr="D:\ТОРРЕНТ\беге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2228850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4257676" cy="5054617"/>
          </a:xfrm>
        </p:spPr>
        <p:txBody>
          <a:bodyPr/>
          <a:lstStyle/>
          <a:p>
            <a:pPr algn="ctr"/>
            <a:r>
              <a:rPr lang="ru-RU" sz="2400" dirty="0" err="1" smtClean="0">
                <a:solidFill>
                  <a:srgbClr val="000000"/>
                </a:solidFill>
              </a:rPr>
              <a:t>Обгрунтував</a:t>
            </a:r>
            <a:r>
              <a:rPr lang="ru-RU" sz="2400" dirty="0" smtClean="0">
                <a:solidFill>
                  <a:srgbClr val="000000"/>
                </a:solidFill>
              </a:rPr>
              <a:t> на </a:t>
            </a:r>
            <a:r>
              <a:rPr lang="ru-RU" sz="2400" dirty="0" err="1" smtClean="0">
                <a:solidFill>
                  <a:srgbClr val="000000"/>
                </a:solidFill>
              </a:rPr>
              <a:t>дослідах</a:t>
            </a:r>
            <a:r>
              <a:rPr lang="ru-RU" sz="2400" dirty="0" smtClean="0">
                <a:solidFill>
                  <a:srgbClr val="000000"/>
                </a:solidFill>
              </a:rPr>
              <a:t> закон </a:t>
            </a:r>
            <a:r>
              <a:rPr lang="ru-RU" sz="2400" dirty="0" err="1" smtClean="0">
                <a:solidFill>
                  <a:srgbClr val="000000"/>
                </a:solidFill>
              </a:rPr>
              <a:t>збереження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енергії</a:t>
            </a:r>
            <a:r>
              <a:rPr lang="ru-RU" sz="2400" dirty="0" smtClean="0">
                <a:solidFill>
                  <a:srgbClr val="000000"/>
                </a:solidFill>
              </a:rPr>
              <a:t>. </a:t>
            </a:r>
          </a:p>
          <a:p>
            <a:pPr algn="ctr"/>
            <a:endParaRPr lang="ru-RU" sz="2400" dirty="0" smtClean="0">
              <a:solidFill>
                <a:srgbClr val="000000"/>
              </a:solidFill>
            </a:endParaRPr>
          </a:p>
          <a:p>
            <a:pPr algn="ctr"/>
            <a:r>
              <a:rPr lang="ru-RU" sz="2400" dirty="0" err="1" smtClean="0">
                <a:solidFill>
                  <a:srgbClr val="000000"/>
                </a:solidFill>
              </a:rPr>
              <a:t>Встановив</a:t>
            </a:r>
            <a:r>
              <a:rPr lang="ru-RU" sz="2400" dirty="0" smtClean="0">
                <a:solidFill>
                  <a:srgbClr val="000000"/>
                </a:solidFill>
              </a:rPr>
              <a:t> закон, </a:t>
            </a:r>
            <a:r>
              <a:rPr lang="ru-RU" sz="2400" dirty="0" err="1" smtClean="0">
                <a:solidFill>
                  <a:srgbClr val="000000"/>
                </a:solidFill>
              </a:rPr>
              <a:t>що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визначає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теплову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дію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електричного</a:t>
            </a:r>
            <a:r>
              <a:rPr lang="ru-RU" sz="2400" dirty="0" smtClean="0">
                <a:solidFill>
                  <a:srgbClr val="000000"/>
                </a:solidFill>
              </a:rPr>
              <a:t> струму.</a:t>
            </a:r>
          </a:p>
          <a:p>
            <a:pPr algn="ctr"/>
            <a:endParaRPr lang="ru-RU" sz="2400" dirty="0" smtClean="0">
              <a:solidFill>
                <a:srgbClr val="000000"/>
              </a:solidFill>
            </a:endParaRPr>
          </a:p>
          <a:p>
            <a:pPr algn="ctr"/>
            <a:r>
              <a:rPr lang="ru-RU" sz="2400" dirty="0" err="1" smtClean="0">
                <a:solidFill>
                  <a:srgbClr val="000000"/>
                </a:solidFill>
              </a:rPr>
              <a:t>Обчислив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швидкість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руху</a:t>
            </a:r>
            <a:r>
              <a:rPr lang="ru-RU" sz="2400" dirty="0" smtClean="0">
                <a:solidFill>
                  <a:srgbClr val="000000"/>
                </a:solidFill>
              </a:rPr>
              <a:t> молекул газу </a:t>
            </a:r>
            <a:r>
              <a:rPr lang="ru-RU" sz="2400" dirty="0" err="1" smtClean="0">
                <a:solidFill>
                  <a:srgbClr val="000000"/>
                </a:solidFill>
              </a:rPr>
              <a:t>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встановив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її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залежність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від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температури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76802" name="Picture 2" descr="C:\Documents and Settings\Jekkipro\Мои документы\Загрузки\дж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71612"/>
            <a:ext cx="2795617" cy="374670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71537" y="0"/>
            <a:ext cx="70009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Джоуль Джеймс </a:t>
            </a:r>
            <a:r>
              <a:rPr lang="uk-UA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Прескотт</a:t>
            </a:r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16813" y="4813994"/>
            <a:ext cx="51103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5214950"/>
            <a:ext cx="42148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1818-1889 р.р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7610" cy="4691063"/>
          </a:xfrm>
        </p:spPr>
        <p:txBody>
          <a:bodyPr/>
          <a:lstStyle/>
          <a:p>
            <a:pPr algn="ctr"/>
            <a:r>
              <a:rPr lang="ru-RU" sz="2400" dirty="0" err="1" smtClean="0">
                <a:solidFill>
                  <a:srgbClr val="000000"/>
                </a:solidFill>
              </a:rPr>
              <a:t>Серце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людини</a:t>
            </a:r>
            <a:r>
              <a:rPr lang="ru-RU" sz="2400" dirty="0" smtClean="0">
                <a:solidFill>
                  <a:srgbClr val="000000"/>
                </a:solidFill>
              </a:rPr>
              <a:t> за </a:t>
            </a:r>
            <a:r>
              <a:rPr lang="ru-RU" sz="2400" dirty="0" err="1" smtClean="0">
                <a:solidFill>
                  <a:srgbClr val="000000"/>
                </a:solidFill>
              </a:rPr>
              <a:t>одне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скорочення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здійснює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приблизно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1 Дж </a:t>
            </a:r>
            <a:r>
              <a:rPr lang="ru-RU" sz="2400" dirty="0" err="1" smtClean="0">
                <a:solidFill>
                  <a:srgbClr val="000000"/>
                </a:solidFill>
              </a:rPr>
              <a:t>роботи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/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 err="1" smtClean="0">
                <a:solidFill>
                  <a:srgbClr val="000000"/>
                </a:solidFill>
              </a:rPr>
              <a:t>що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відповідає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роботі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</a:rPr>
              <a:t>здійсненій</a:t>
            </a:r>
            <a:r>
              <a:rPr lang="ru-RU" sz="2400" dirty="0" smtClean="0">
                <a:solidFill>
                  <a:srgbClr val="000000"/>
                </a:solidFill>
              </a:rPr>
              <a:t> при </a:t>
            </a:r>
            <a:r>
              <a:rPr lang="ru-RU" sz="2400" dirty="0" err="1" smtClean="0">
                <a:solidFill>
                  <a:srgbClr val="000000"/>
                </a:solidFill>
              </a:rPr>
              <a:t>підніманні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вантажу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масою</a:t>
            </a:r>
            <a:r>
              <a:rPr lang="ru-RU" sz="2400" dirty="0" smtClean="0">
                <a:solidFill>
                  <a:srgbClr val="000000"/>
                </a:solidFill>
              </a:rPr>
              <a:t> 10 кг на </a:t>
            </a:r>
            <a:r>
              <a:rPr lang="ru-RU" sz="2400" dirty="0" err="1" smtClean="0">
                <a:solidFill>
                  <a:srgbClr val="000000"/>
                </a:solidFill>
              </a:rPr>
              <a:t>висоту</a:t>
            </a:r>
            <a:r>
              <a:rPr lang="ru-RU" sz="2400" dirty="0" smtClean="0">
                <a:solidFill>
                  <a:srgbClr val="000000"/>
                </a:solidFill>
              </a:rPr>
              <a:t> 1 </a:t>
            </a:r>
            <a:r>
              <a:rPr lang="uk-UA" sz="2400" dirty="0" smtClean="0">
                <a:solidFill>
                  <a:srgbClr val="000000"/>
                </a:solidFill>
              </a:rPr>
              <a:t>см</a:t>
            </a:r>
            <a:r>
              <a:rPr lang="ru-RU" sz="2400" dirty="0" smtClean="0">
                <a:solidFill>
                  <a:srgbClr val="000000"/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78850" name="Picture 2" descr="C:\Documents and Settings\Jekkipro\Мои документы\Загрузки\сер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214422"/>
            <a:ext cx="1143000" cy="1428750"/>
          </a:xfrm>
          <a:prstGeom prst="rect">
            <a:avLst/>
          </a:prstGeom>
          <a:noFill/>
        </p:spPr>
      </p:pic>
      <p:pic>
        <p:nvPicPr>
          <p:cNvPr id="78851" name="Picture 3" descr="C:\Documents and Settings\Jekkipro\Мои документы\Загрузки\26479380.j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14290"/>
            <a:ext cx="962025" cy="1038225"/>
          </a:xfrm>
          <a:prstGeom prst="rect">
            <a:avLst/>
          </a:prstGeom>
          <a:noFill/>
        </p:spPr>
      </p:pic>
      <p:pic>
        <p:nvPicPr>
          <p:cNvPr id="78852" name="Picture 4" descr="C:\Documents and Settings\Jekkipro\Мои документы\Загрузки\2623933_d747d5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857496"/>
            <a:ext cx="28575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uk-UA" sz="2400" dirty="0" smtClean="0">
                <a:solidFill>
                  <a:srgbClr val="000000"/>
                </a:solidFill>
              </a:rPr>
              <a:t>Протягом життя серце виконує таку ж роботу, яка потрібна була б для підйому поїзда на найвищу гору </a:t>
            </a:r>
            <a:r>
              <a:rPr lang="uk-UA" sz="2400" dirty="0" err="1" smtClean="0">
                <a:solidFill>
                  <a:srgbClr val="000000"/>
                </a:solidFill>
              </a:rPr>
              <a:t>Європи-</a:t>
            </a:r>
            <a:r>
              <a:rPr lang="uk-UA" sz="2400" dirty="0" smtClean="0">
                <a:solidFill>
                  <a:srgbClr val="000000"/>
                </a:solidFill>
              </a:rPr>
              <a:t> Монблан ( 4810м)</a:t>
            </a:r>
            <a:endParaRPr lang="ru-RU" sz="2400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109571" name="Picture 3" descr="D:\ТОРРЕНТ\Mont_Blanc_photo_aerien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9488" y="214290"/>
            <a:ext cx="4074512" cy="2714644"/>
          </a:xfrm>
          <a:prstGeom prst="rect">
            <a:avLst/>
          </a:prstGeom>
          <a:noFill/>
        </p:spPr>
      </p:pic>
      <p:pic>
        <p:nvPicPr>
          <p:cNvPr id="109572" name="Picture 4" descr="C:\Documents and Settings\Jekkipro\Мои документы\Загрузки\монб 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00438"/>
            <a:ext cx="4010018" cy="2643206"/>
          </a:xfrm>
          <a:prstGeom prst="rect">
            <a:avLst/>
          </a:prstGeom>
          <a:noFill/>
        </p:spPr>
      </p:pic>
      <p:pic>
        <p:nvPicPr>
          <p:cNvPr id="109570" name="Picture 2" descr="D:\ТОРРЕНТ\16171--3892200-m549x500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071678"/>
            <a:ext cx="3553867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0"/>
            <a:ext cx="81439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57158" y="1357298"/>
            <a:ext cx="2928958" cy="1000132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додатна А›0 </a:t>
            </a:r>
            <a:endParaRPr lang="ru-RU" sz="2800" b="1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500430" y="1357298"/>
            <a:ext cx="2857520" cy="928694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</a:t>
            </a:r>
            <a:r>
              <a:rPr lang="en-US" sz="2800" b="1" dirty="0" smtClean="0">
                <a:solidFill>
                  <a:schemeClr val="bg1"/>
                </a:solidFill>
              </a:rPr>
              <a:t>’</a:t>
            </a:r>
            <a:r>
              <a:rPr lang="uk-UA" sz="2800" b="1" dirty="0" smtClean="0">
                <a:solidFill>
                  <a:schemeClr val="bg1"/>
                </a:solidFill>
              </a:rPr>
              <a:t>ємна А‹0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715140" y="1357298"/>
            <a:ext cx="2428860" cy="928694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А=0</a:t>
            </a:r>
            <a:endParaRPr lang="ru-RU" sz="2800" b="1" dirty="0"/>
          </a:p>
        </p:txBody>
      </p:sp>
      <p:graphicFrame>
        <p:nvGraphicFramePr>
          <p:cNvPr id="39968" name="Object 32"/>
          <p:cNvGraphicFramePr>
            <a:graphicFrameLocks noChangeAspect="1"/>
          </p:cNvGraphicFramePr>
          <p:nvPr/>
        </p:nvGraphicFramePr>
        <p:xfrm>
          <a:off x="827088" y="5078413"/>
          <a:ext cx="876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2" name="Image" r:id="rId3" imgW="875882" imgH="888889" progId="">
                  <p:embed/>
                </p:oleObj>
              </mc:Choice>
              <mc:Fallback>
                <p:oleObj name="Image" r:id="rId3" imgW="875882" imgH="888889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078413"/>
                        <a:ext cx="8763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2"/>
          <p:cNvGraphicFramePr>
            <a:graphicFrameLocks noChangeAspect="1"/>
          </p:cNvGraphicFramePr>
          <p:nvPr/>
        </p:nvGraphicFramePr>
        <p:xfrm>
          <a:off x="785786" y="3929066"/>
          <a:ext cx="876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3" name="Image" r:id="rId5" imgW="875882" imgH="888889" progId="">
                  <p:embed/>
                </p:oleObj>
              </mc:Choice>
              <mc:Fallback>
                <p:oleObj name="Image" r:id="rId5" imgW="875882" imgH="88888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3929066"/>
                        <a:ext cx="8763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2"/>
          <p:cNvGraphicFramePr>
            <a:graphicFrameLocks noChangeAspect="1"/>
          </p:cNvGraphicFramePr>
          <p:nvPr/>
        </p:nvGraphicFramePr>
        <p:xfrm>
          <a:off x="714348" y="2786058"/>
          <a:ext cx="876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4" name="Image" r:id="rId6" imgW="875882" imgH="888889" progId="">
                  <p:embed/>
                </p:oleObj>
              </mc:Choice>
              <mc:Fallback>
                <p:oleObj name="Image" r:id="rId6" imgW="875882" imgH="888889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2786058"/>
                        <a:ext cx="8763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>
            <a:off x="1142976" y="3143248"/>
            <a:ext cx="1143008" cy="1588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975135" y="2967335"/>
            <a:ext cx="3834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142976" y="3571876"/>
            <a:ext cx="7072362" cy="71438"/>
          </a:xfrm>
          <a:prstGeom prst="line">
            <a:avLst/>
          </a:prstGeom>
          <a:ln w="254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178876" y="2967335"/>
            <a:ext cx="4203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F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43834" y="3571877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</a:t>
            </a:r>
            <a:endParaRPr lang="ru-RU" sz="32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143116"/>
            <a:ext cx="30003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 стрелкой 24"/>
          <p:cNvCxnSpPr/>
          <p:nvPr/>
        </p:nvCxnSpPr>
        <p:spPr>
          <a:xfrm rot="10800000">
            <a:off x="285720" y="4786322"/>
            <a:ext cx="928694" cy="1588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57159" y="4214819"/>
            <a:ext cx="3571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F</a:t>
            </a:r>
            <a:endParaRPr lang="ru-RU" sz="3200" b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142976" y="4786322"/>
            <a:ext cx="2357454" cy="158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428992" y="4714885"/>
            <a:ext cx="57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</a:t>
            </a:r>
            <a:endParaRPr lang="ru-RU" sz="32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39" name="Picture 3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2000240"/>
            <a:ext cx="3643338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5" y="1989138"/>
            <a:ext cx="2357454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Прямая со стрелкой 43"/>
          <p:cNvCxnSpPr/>
          <p:nvPr/>
        </p:nvCxnSpPr>
        <p:spPr>
          <a:xfrm rot="5400000">
            <a:off x="750067" y="6036487"/>
            <a:ext cx="928694" cy="1588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142977" y="6000768"/>
            <a:ext cx="92869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mg</a:t>
            </a:r>
            <a:endParaRPr lang="ru-RU" sz="2800" b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1214414" y="5929330"/>
            <a:ext cx="4786346" cy="158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5286380" y="5929330"/>
            <a:ext cx="5000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</a:t>
            </a:r>
            <a:endParaRPr lang="ru-RU" sz="32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54" name="Picture 4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" y="3286124"/>
            <a:ext cx="3786182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7554" y="3222625"/>
            <a:ext cx="3786214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00825" y="3222625"/>
            <a:ext cx="264317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2016813" y="142852"/>
            <a:ext cx="51103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Механічна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 робота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31214E-7 L 0.7283 -0.012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79191E-6 L 0.5099 1.79191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9" grpId="0"/>
      <p:bldP spid="22" grpId="0"/>
      <p:bldP spid="30" grpId="0"/>
      <p:bldP spid="37" grpId="0"/>
      <p:bldP spid="45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71" name="Object 27"/>
          <p:cNvGraphicFramePr>
            <a:graphicFrameLocks noGrp="1" noChangeAspect="1"/>
          </p:cNvGraphicFramePr>
          <p:nvPr>
            <p:ph idx="4294967295"/>
          </p:nvPr>
        </p:nvGraphicFramePr>
        <p:xfrm>
          <a:off x="4927600" y="1214438"/>
          <a:ext cx="42164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" name="Image" r:id="rId3" imgW="4215873" imgH="3276190" progId="">
                  <p:embed/>
                </p:oleObj>
              </mc:Choice>
              <mc:Fallback>
                <p:oleObj name="Image" r:id="rId3" imgW="4215873" imgH="3276190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1214438"/>
                        <a:ext cx="42164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Oval 8"/>
          <p:cNvSpPr>
            <a:spLocks noChangeArrowheads="1"/>
          </p:cNvSpPr>
          <p:nvPr/>
        </p:nvSpPr>
        <p:spPr bwMode="auto">
          <a:xfrm>
            <a:off x="1187450" y="4918075"/>
            <a:ext cx="1008063" cy="144463"/>
          </a:xfrm>
          <a:prstGeom prst="ellipse">
            <a:avLst/>
          </a:prstGeom>
          <a:gradFill rotWithShape="1">
            <a:gsLst>
              <a:gs pos="0">
                <a:srgbClr val="C0C0C0">
                  <a:alpha val="62999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285860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dirty="0" smtClean="0">
                <a:solidFill>
                  <a:srgbClr val="000000"/>
                </a:solidFill>
                <a:latin typeface="+mn-lt"/>
              </a:rPr>
              <a:t>1.Ко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ли на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тіло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діє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сила,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але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воно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не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рухається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.</a:t>
            </a:r>
            <a:endParaRPr lang="ru-RU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5538" name="Picture 2" descr="C:\Documents and Settings\Jekkipro\Мои документы\Загрузки\сила..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572002"/>
            <a:ext cx="2857520" cy="1500198"/>
          </a:xfrm>
          <a:prstGeom prst="rect">
            <a:avLst/>
          </a:prstGeom>
          <a:noFill/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785786" y="3786190"/>
            <a:ext cx="1571636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сила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3109" y="4000504"/>
            <a:ext cx="642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hlink"/>
                </a:solidFill>
                <a:latin typeface="Arial Black" pitchFamily="34" charset="0"/>
              </a:rPr>
              <a:t>х</a:t>
            </a:r>
            <a:endParaRPr lang="ru-RU" b="1" i="1" dirty="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714612" y="3786190"/>
            <a:ext cx="857256" cy="857256"/>
          </a:xfrm>
          <a:prstGeom prst="round2DiagRect">
            <a:avLst>
              <a:gd name="adj1" fmla="val 16667"/>
              <a:gd name="adj2" fmla="val 7463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</a:t>
            </a:r>
            <a:endParaRPr lang="ru-RU" sz="2800" b="1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000496" y="3714752"/>
            <a:ext cx="1571636" cy="857256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робота</a:t>
            </a:r>
            <a:endParaRPr lang="ru-RU" sz="2400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500430" y="4000504"/>
            <a:ext cx="642942" cy="484632"/>
          </a:xfrm>
          <a:prstGeom prst="rightArrow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2571736" y="3857628"/>
            <a:ext cx="1143008" cy="8572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536017" y="3821909"/>
            <a:ext cx="1143008" cy="9286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071934" y="3571876"/>
            <a:ext cx="1285884" cy="121444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4000496" y="3571876"/>
            <a:ext cx="1357322" cy="12858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0" y="214290"/>
            <a:ext cx="87154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Коли механічна робота не виконується</a:t>
            </a: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?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291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+mn-lt"/>
              </a:rPr>
            </a:br>
            <a:endParaRPr lang="ru-RU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571613"/>
            <a:ext cx="3143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2.Коли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тіло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рухається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але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немає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діючої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на 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нього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сили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. </a:t>
            </a:r>
          </a:p>
        </p:txBody>
      </p:sp>
      <p:pic>
        <p:nvPicPr>
          <p:cNvPr id="76802" name="Picture 2" descr="D:\ТОРРЕНТ\рак1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71612"/>
            <a:ext cx="2078196" cy="163286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3429000"/>
            <a:ext cx="371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Наприклад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післе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вимкнення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двигунів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, ракета,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що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летить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у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відкритому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космосі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продовжує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рух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по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інерції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  <p:pic>
        <p:nvPicPr>
          <p:cNvPr id="76803" name="Picture 3" descr="C:\Documents and Settings\Jekkipro\Мои документы\Загрузки\косм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5912" y="3714752"/>
            <a:ext cx="3111521" cy="22860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214290"/>
            <a:ext cx="86439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Коли механічна робота не виконується</a:t>
            </a: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?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16813" y="214290"/>
            <a:ext cx="51103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Узагальнення  знань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00034" y="1428736"/>
            <a:ext cx="2500330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теорія</a:t>
            </a:r>
            <a:endParaRPr lang="ru-RU" sz="2400" b="1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643042" y="2714620"/>
            <a:ext cx="2928958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”</a:t>
            </a:r>
            <a:r>
              <a:rPr lang="uk-UA" sz="2800" b="1" dirty="0" smtClean="0"/>
              <a:t>анкета</a:t>
            </a:r>
            <a:r>
              <a:rPr lang="en-US" sz="2800" b="1" dirty="0" smtClean="0"/>
              <a:t>”</a:t>
            </a:r>
            <a:r>
              <a:rPr lang="uk-UA" sz="2800" b="1" dirty="0" smtClean="0"/>
              <a:t> ФВ</a:t>
            </a:r>
            <a:endParaRPr lang="ru-RU" sz="2800" b="1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286116" y="3857628"/>
            <a:ext cx="2500330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задачі</a:t>
            </a:r>
            <a:endParaRPr lang="ru-RU" sz="2800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643438" y="5143512"/>
            <a:ext cx="2500330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/>
              <a:t>прислів</a:t>
            </a:r>
            <a:r>
              <a:rPr lang="en-US" sz="2800" b="1" dirty="0" smtClean="0"/>
              <a:t>’</a:t>
            </a:r>
            <a:r>
              <a:rPr lang="uk-UA" sz="2800" b="1" dirty="0" smtClean="0"/>
              <a:t>я</a:t>
            </a:r>
            <a:endParaRPr lang="ru-RU" sz="2800" b="1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5786446" y="2571744"/>
            <a:ext cx="3071834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розрахункові</a:t>
            </a:r>
            <a:endParaRPr lang="ru-RU" sz="2800" b="1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714348" y="5143512"/>
            <a:ext cx="2500330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якісні</a:t>
            </a:r>
            <a:endParaRPr lang="ru-RU" sz="2800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5000628" y="3143248"/>
            <a:ext cx="857256" cy="71438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2143108" y="4429132"/>
            <a:ext cx="1143008" cy="71438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809" name="Picture 1" descr="D:\ТОРРЕНТ\ptica-6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142984"/>
            <a:ext cx="671510" cy="1153381"/>
          </a:xfrm>
          <a:prstGeom prst="rect">
            <a:avLst/>
          </a:prstGeom>
          <a:noFill/>
        </p:spPr>
      </p:pic>
      <p:pic>
        <p:nvPicPr>
          <p:cNvPr id="15" name="Picture 1" descr="D:\ТОРРЕНТ\ptica-68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428868"/>
            <a:ext cx="671510" cy="1153381"/>
          </a:xfrm>
          <a:prstGeom prst="rect">
            <a:avLst/>
          </a:prstGeom>
          <a:noFill/>
        </p:spPr>
      </p:pic>
      <p:pic>
        <p:nvPicPr>
          <p:cNvPr id="17" name="Picture 1" descr="D:\ТОРРЕНТ\ptica-68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357430"/>
            <a:ext cx="671510" cy="1153381"/>
          </a:xfrm>
          <a:prstGeom prst="rect">
            <a:avLst/>
          </a:prstGeom>
          <a:noFill/>
        </p:spPr>
      </p:pic>
      <p:pic>
        <p:nvPicPr>
          <p:cNvPr id="19" name="Picture 1" descr="D:\ТОРРЕНТ\ptica-68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786322"/>
            <a:ext cx="671510" cy="1153381"/>
          </a:xfrm>
          <a:prstGeom prst="rect">
            <a:avLst/>
          </a:prstGeom>
          <a:noFill/>
        </p:spPr>
      </p:pic>
      <p:pic>
        <p:nvPicPr>
          <p:cNvPr id="20" name="Picture 1" descr="D:\ТОРРЕНТ\ptica-68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857760"/>
            <a:ext cx="671510" cy="1153381"/>
          </a:xfrm>
          <a:prstGeom prst="rect">
            <a:avLst/>
          </a:prstGeom>
          <a:noFill/>
        </p:spPr>
      </p:pic>
      <p:pic>
        <p:nvPicPr>
          <p:cNvPr id="21" name="Picture 4" descr="D:\ТОРРЕНТ\clip_image004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16" y="1142984"/>
            <a:ext cx="1958387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6400800" cy="4691063"/>
          </a:xfrm>
        </p:spPr>
        <p:txBody>
          <a:bodyPr/>
          <a:lstStyle/>
          <a:p>
            <a:pPr lvl="0">
              <a:buClrTx/>
            </a:pPr>
            <a:r>
              <a:rPr lang="ru-RU" sz="2400" dirty="0" smtClean="0">
                <a:solidFill>
                  <a:srgbClr val="000000"/>
                </a:solidFill>
              </a:rPr>
              <a:t>Дайте </a:t>
            </a:r>
            <a:r>
              <a:rPr lang="ru-RU" sz="2400" dirty="0" err="1" smtClean="0">
                <a:solidFill>
                  <a:srgbClr val="000000"/>
                </a:solidFill>
              </a:rPr>
              <a:t>визначення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механічної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роботи</a:t>
            </a:r>
            <a:r>
              <a:rPr lang="uk-UA" sz="2400" dirty="0" smtClean="0">
                <a:solidFill>
                  <a:srgbClr val="000000"/>
                </a:solidFill>
              </a:rPr>
              <a:t>.</a:t>
            </a:r>
            <a:endParaRPr lang="ru-RU" sz="2400" dirty="0" smtClean="0">
              <a:solidFill>
                <a:srgbClr val="000000"/>
              </a:solidFill>
            </a:endParaRPr>
          </a:p>
          <a:p>
            <a:pPr lvl="0">
              <a:buClrTx/>
            </a:pPr>
            <a:r>
              <a:rPr lang="ru-RU" sz="2400" dirty="0" smtClean="0">
                <a:solidFill>
                  <a:srgbClr val="000000"/>
                </a:solidFill>
              </a:rPr>
              <a:t>Як </a:t>
            </a:r>
            <a:r>
              <a:rPr lang="ru-RU" sz="2400" dirty="0" err="1" smtClean="0">
                <a:solidFill>
                  <a:srgbClr val="000000"/>
                </a:solidFill>
              </a:rPr>
              <a:t>позначається</a:t>
            </a:r>
            <a:r>
              <a:rPr lang="ru-RU" sz="2400" dirty="0" smtClean="0">
                <a:solidFill>
                  <a:srgbClr val="000000"/>
                </a:solidFill>
              </a:rPr>
              <a:t> робота?</a:t>
            </a:r>
          </a:p>
          <a:p>
            <a:pPr lvl="0">
              <a:buClrTx/>
            </a:pPr>
            <a:r>
              <a:rPr lang="ru-RU" sz="2400" dirty="0" err="1" smtClean="0">
                <a:solidFill>
                  <a:srgbClr val="000000"/>
                </a:solidFill>
              </a:rPr>
              <a:t>Від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яких</a:t>
            </a:r>
            <a:r>
              <a:rPr lang="ru-RU" sz="2400" dirty="0" smtClean="0">
                <a:solidFill>
                  <a:srgbClr val="000000"/>
                </a:solidFill>
              </a:rPr>
              <a:t> величин </a:t>
            </a:r>
            <a:r>
              <a:rPr lang="ru-RU" sz="2400" dirty="0" err="1" smtClean="0">
                <a:solidFill>
                  <a:srgbClr val="000000"/>
                </a:solidFill>
              </a:rPr>
              <a:t>залежить</a:t>
            </a:r>
            <a:r>
              <a:rPr lang="ru-RU" sz="2400" dirty="0" smtClean="0">
                <a:solidFill>
                  <a:srgbClr val="000000"/>
                </a:solidFill>
              </a:rPr>
              <a:t> робота?</a:t>
            </a:r>
          </a:p>
          <a:p>
            <a:pPr lvl="0">
              <a:buClrTx/>
            </a:pPr>
            <a:r>
              <a:rPr lang="ru-RU" sz="2400" dirty="0" err="1" smtClean="0">
                <a:solidFill>
                  <a:srgbClr val="000000"/>
                </a:solidFill>
              </a:rPr>
              <a:t>Назвіть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одиниці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вимір</a:t>
            </a:r>
            <a:r>
              <a:rPr lang="uk-UA" sz="2400" dirty="0" err="1" smtClean="0">
                <a:solidFill>
                  <a:srgbClr val="000000"/>
                </a:solidFill>
              </a:rPr>
              <a:t>ювання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роботи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</a:rPr>
              <a:t>кратні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і</a:t>
            </a:r>
            <a:r>
              <a:rPr lang="ru-RU" sz="2400" dirty="0" smtClean="0">
                <a:solidFill>
                  <a:srgbClr val="000000"/>
                </a:solidFill>
              </a:rPr>
              <a:t> дол</a:t>
            </a:r>
            <a:r>
              <a:rPr lang="uk-UA" sz="2400" dirty="0" smtClean="0">
                <a:solidFill>
                  <a:srgbClr val="000000"/>
                </a:solidFill>
              </a:rPr>
              <a:t>ь</a:t>
            </a:r>
            <a:r>
              <a:rPr lang="ru-RU" sz="2400" dirty="0" err="1" smtClean="0">
                <a:solidFill>
                  <a:srgbClr val="000000"/>
                </a:solidFill>
              </a:rPr>
              <a:t>ні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одиниці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</a:p>
          <a:p>
            <a:pPr lvl="0">
              <a:buClrTx/>
            </a:pPr>
            <a:r>
              <a:rPr lang="ru-RU" sz="2400" dirty="0" smtClean="0">
                <a:solidFill>
                  <a:srgbClr val="000000"/>
                </a:solidFill>
              </a:rPr>
              <a:t>За </a:t>
            </a:r>
            <a:r>
              <a:rPr lang="ru-RU" sz="2400" dirty="0" err="1" smtClean="0">
                <a:solidFill>
                  <a:srgbClr val="000000"/>
                </a:solidFill>
              </a:rPr>
              <a:t>яких</a:t>
            </a:r>
            <a:r>
              <a:rPr lang="ru-RU" sz="2400" dirty="0" smtClean="0">
                <a:solidFill>
                  <a:srgbClr val="000000"/>
                </a:solidFill>
              </a:rPr>
              <a:t> умов </a:t>
            </a:r>
            <a:r>
              <a:rPr lang="ru-RU" sz="2400" dirty="0" err="1" smtClean="0">
                <a:solidFill>
                  <a:srgbClr val="000000"/>
                </a:solidFill>
              </a:rPr>
              <a:t>здійснюється</a:t>
            </a:r>
            <a:r>
              <a:rPr lang="ru-RU" sz="2400" dirty="0" smtClean="0">
                <a:solidFill>
                  <a:srgbClr val="000000"/>
                </a:solidFill>
              </a:rPr>
              <a:t> робота?</a:t>
            </a:r>
          </a:p>
          <a:p>
            <a:pPr lvl="0">
              <a:buClrTx/>
            </a:pPr>
            <a:r>
              <a:rPr lang="uk-UA" sz="2400" dirty="0" smtClean="0">
                <a:solidFill>
                  <a:srgbClr val="000000"/>
                </a:solidFill>
              </a:rPr>
              <a:t>Додатною чи від</a:t>
            </a:r>
            <a:r>
              <a:rPr lang="ru-RU" sz="2400" dirty="0" smtClean="0">
                <a:solidFill>
                  <a:srgbClr val="000000"/>
                </a:solidFill>
              </a:rPr>
              <a:t>’</a:t>
            </a:r>
            <a:r>
              <a:rPr lang="uk-UA" sz="2400" dirty="0" smtClean="0">
                <a:solidFill>
                  <a:srgbClr val="000000"/>
                </a:solidFill>
              </a:rPr>
              <a:t>ємною є робота сили тертя ковзання</a:t>
            </a:r>
            <a:r>
              <a:rPr lang="ru-RU" sz="2400" dirty="0" smtClean="0">
                <a:solidFill>
                  <a:srgbClr val="000000"/>
                </a:solidFill>
              </a:rPr>
              <a:t>?</a:t>
            </a:r>
          </a:p>
          <a:p>
            <a:pPr lvl="0">
              <a:buClrTx/>
            </a:pPr>
            <a:r>
              <a:rPr lang="uk-UA" sz="2400" dirty="0" smtClean="0">
                <a:solidFill>
                  <a:srgbClr val="000000"/>
                </a:solidFill>
              </a:rPr>
              <a:t>У яких випадках механічна робота дорівнює нулю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lang="ru-RU" sz="2400" dirty="0" smtClean="0">
              <a:solidFill>
                <a:srgbClr val="000000"/>
              </a:solidFill>
            </a:endParaRPr>
          </a:p>
          <a:p>
            <a:pPr lvl="0">
              <a:buFont typeface="Wingdings" pitchFamily="2" charset="2"/>
              <a:buChar char="v"/>
            </a:pPr>
            <a:endParaRPr lang="ru-RU" sz="2400" dirty="0" smtClean="0">
              <a:solidFill>
                <a:srgbClr val="000000"/>
              </a:solidFill>
            </a:endParaRPr>
          </a:p>
          <a:p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1" name="Выгнутая влево стрелка 10">
            <a:hlinkClick r:id="rId2" action="ppaction://hlinksldjump"/>
          </p:cNvPr>
          <p:cNvSpPr/>
          <p:nvPr/>
        </p:nvSpPr>
        <p:spPr>
          <a:xfrm>
            <a:off x="7858148" y="5500702"/>
            <a:ext cx="731520" cy="857256"/>
          </a:xfrm>
          <a:prstGeom prst="curved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9571" name="Picture 3" descr="C:\Documents and Settings\Jekkipro\Мои документы\Загрузки\Vovk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285860"/>
            <a:ext cx="2189567" cy="1643074"/>
          </a:xfrm>
          <a:prstGeom prst="rect">
            <a:avLst/>
          </a:prstGeom>
          <a:noFill/>
        </p:spPr>
      </p:pic>
      <p:pic>
        <p:nvPicPr>
          <p:cNvPr id="109572" name="Picture 4" descr="C:\Documents and Settings\Jekkipro\Мои документы\Загрузки\сила 1..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286124"/>
            <a:ext cx="2857520" cy="1727200"/>
          </a:xfrm>
          <a:prstGeom prst="rect">
            <a:avLst/>
          </a:prstGeom>
          <a:noFill/>
        </p:spPr>
      </p:pic>
      <p:pic>
        <p:nvPicPr>
          <p:cNvPr id="141313" name="Picture 1" descr="D:\ТОРРЕНТ\1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214290"/>
            <a:ext cx="1524000" cy="79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792961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”</a:t>
            </a:r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Анкета</a:t>
            </a: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”</a:t>
            </a:r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фізичної величини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0034" y="1285860"/>
            <a:ext cx="3214710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Назва ФВ</a:t>
            </a:r>
            <a:endParaRPr lang="ru-RU" sz="2400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00034" y="2357430"/>
            <a:ext cx="3214710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Позначення ФВ</a:t>
            </a:r>
            <a:endParaRPr lang="ru-RU" sz="2400" b="1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71472" y="3429000"/>
            <a:ext cx="3214710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Одиниця вимірювання</a:t>
            </a:r>
            <a:endParaRPr lang="ru-RU" sz="2400" b="1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71472" y="4500570"/>
            <a:ext cx="3214710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Формула</a:t>
            </a:r>
            <a:endParaRPr lang="ru-RU" sz="2400" b="1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71472" y="5572140"/>
            <a:ext cx="3214710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Фізичний зміст</a:t>
            </a:r>
            <a:endParaRPr lang="ru-RU" sz="2400" b="1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929190" y="1285860"/>
            <a:ext cx="3214710" cy="914400"/>
          </a:xfrm>
          <a:prstGeom prst="round2Diag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</a:rPr>
              <a:t>робота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929190" y="2357430"/>
            <a:ext cx="3214710" cy="914400"/>
          </a:xfrm>
          <a:prstGeom prst="round2Diag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</a:rPr>
              <a:t>А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929190" y="3429000"/>
            <a:ext cx="3214710" cy="914400"/>
          </a:xfrm>
          <a:prstGeom prst="round2Diag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</a:rPr>
              <a:t>Дж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929190" y="4500570"/>
            <a:ext cx="3214710" cy="914400"/>
          </a:xfrm>
          <a:prstGeom prst="round2Diag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F*S=A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929190" y="5572140"/>
            <a:ext cx="3214710" cy="914400"/>
          </a:xfrm>
          <a:prstGeom prst="round2Diag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</a:rPr>
              <a:t>характеристика дії сили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643306" y="1571612"/>
            <a:ext cx="150019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643306" y="2643182"/>
            <a:ext cx="150019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643306" y="3714752"/>
            <a:ext cx="150019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643306" y="4857760"/>
            <a:ext cx="150019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643306" y="5786454"/>
            <a:ext cx="150019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гнутая влево стрелка 19">
            <a:hlinkClick r:id="rId2" action="ppaction://hlinksldjump"/>
          </p:cNvPr>
          <p:cNvSpPr/>
          <p:nvPr/>
        </p:nvSpPr>
        <p:spPr>
          <a:xfrm>
            <a:off x="8143900" y="5572140"/>
            <a:ext cx="731520" cy="857256"/>
          </a:xfrm>
          <a:prstGeom prst="curved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285875"/>
            <a:ext cx="7615238" cy="4840288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0">
              <a:buClrTx/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000000"/>
                </a:solidFill>
              </a:rPr>
              <a:t>Книжка лежить на столі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00"/>
                </a:solidFill>
              </a:rPr>
              <a:t>Спортсмен </a:t>
            </a:r>
            <a:r>
              <a:rPr lang="ru-RU" sz="2400" dirty="0" err="1" smtClean="0">
                <a:solidFill>
                  <a:srgbClr val="000000"/>
                </a:solidFill>
              </a:rPr>
              <a:t>з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трампліну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стрибнув</a:t>
            </a:r>
            <a:r>
              <a:rPr lang="ru-RU" sz="2400" dirty="0" smtClean="0">
                <a:solidFill>
                  <a:srgbClr val="000000"/>
                </a:solidFill>
              </a:rPr>
              <a:t> у воду.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sz="2400" dirty="0" err="1" smtClean="0">
                <a:solidFill>
                  <a:srgbClr val="000000"/>
                </a:solidFill>
              </a:rPr>
              <a:t>Крижинка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рухається</a:t>
            </a:r>
            <a:r>
              <a:rPr lang="ru-RU" sz="2400" dirty="0" smtClean="0">
                <a:solidFill>
                  <a:srgbClr val="000000"/>
                </a:solidFill>
              </a:rPr>
              <a:t> по </a:t>
            </a:r>
            <a:r>
              <a:rPr lang="ru-RU" sz="2400" dirty="0" err="1" smtClean="0">
                <a:solidFill>
                  <a:srgbClr val="000000"/>
                </a:solidFill>
              </a:rPr>
              <a:t>гладкій</a:t>
            </a:r>
            <a:r>
              <a:rPr lang="ru-RU" sz="2400" dirty="0" smtClean="0">
                <a:solidFill>
                  <a:srgbClr val="000000"/>
                </a:solidFill>
              </a:rPr>
              <a:t>     </a:t>
            </a:r>
            <a:r>
              <a:rPr lang="ru-RU" sz="2400" dirty="0" err="1" smtClean="0">
                <a:solidFill>
                  <a:srgbClr val="000000"/>
                </a:solidFill>
              </a:rPr>
              <a:t>горизонтальній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поверхні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льоду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00"/>
                </a:solidFill>
              </a:rPr>
              <a:t>Трактор </a:t>
            </a:r>
            <a:r>
              <a:rPr lang="ru-RU" sz="2400" dirty="0" err="1" smtClean="0">
                <a:solidFill>
                  <a:srgbClr val="000000"/>
                </a:solidFill>
              </a:rPr>
              <a:t>тягне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причіп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000000"/>
                </a:solidFill>
              </a:rPr>
              <a:t>М</a:t>
            </a:r>
            <a:r>
              <a:rPr lang="en-US" sz="2400" dirty="0" smtClean="0">
                <a:solidFill>
                  <a:srgbClr val="000000"/>
                </a:solidFill>
              </a:rPr>
              <a:t>’</a:t>
            </a:r>
            <a:r>
              <a:rPr lang="uk-UA" sz="2400" dirty="0" err="1" smtClean="0">
                <a:solidFill>
                  <a:srgbClr val="000000"/>
                </a:solidFill>
              </a:rPr>
              <a:t>яч</a:t>
            </a:r>
            <a:r>
              <a:rPr lang="uk-UA" sz="2400" dirty="0" smtClean="0">
                <a:solidFill>
                  <a:srgbClr val="000000"/>
                </a:solidFill>
              </a:rPr>
              <a:t> кинули вгору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00"/>
                </a:solidFill>
              </a:rPr>
              <a:t>Людина </a:t>
            </a:r>
            <a:r>
              <a:rPr lang="ru-RU" sz="2400" dirty="0" err="1" smtClean="0">
                <a:solidFill>
                  <a:srgbClr val="000000"/>
                </a:solidFill>
              </a:rPr>
              <a:t>піднімається</a:t>
            </a:r>
            <a:r>
              <a:rPr lang="ru-RU" sz="2400" dirty="0" smtClean="0">
                <a:solidFill>
                  <a:srgbClr val="000000"/>
                </a:solidFill>
              </a:rPr>
              <a:t> по сходах.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uk-UA" sz="2400" dirty="0" err="1" smtClean="0">
                <a:solidFill>
                  <a:srgbClr val="000000"/>
                </a:solidFill>
              </a:rPr>
              <a:t>Підвишене</a:t>
            </a:r>
            <a:r>
              <a:rPr lang="uk-UA" sz="2400" dirty="0" smtClean="0">
                <a:solidFill>
                  <a:srgbClr val="000000"/>
                </a:solidFill>
              </a:rPr>
              <a:t> до нитки тіло перебуває в рівновазі. </a:t>
            </a:r>
            <a:endParaRPr lang="ru-RU" sz="2400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0"/>
            <a:ext cx="8501121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У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якому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випадку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виконують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механічну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роботу</a:t>
            </a: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?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7" name="Picture 9" descr="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276600"/>
            <a:ext cx="2057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spr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071546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0" name="Picture 2" descr="D:\ТОРРЕНТ\винни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6143644"/>
            <a:ext cx="314325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406900"/>
            <a:ext cx="7772400" cy="1362075"/>
          </a:xfrm>
        </p:spPr>
        <p:txBody>
          <a:bodyPr/>
          <a:lstStyle/>
          <a:p>
            <a:pPr eaLnBrk="1" hangingPunct="1"/>
            <a:r>
              <a:rPr lang="uk-UA" sz="2800" dirty="0" smtClean="0"/>
              <a:t/>
            </a:r>
            <a:br>
              <a:rPr lang="uk-UA" sz="2800" dirty="0" smtClean="0"/>
            </a:br>
            <a:endParaRPr lang="ru-RU" sz="2800" dirty="0" smtClean="0"/>
          </a:p>
        </p:txBody>
      </p:sp>
      <p:sp>
        <p:nvSpPr>
          <p:cNvPr id="22531" name="Oval 8"/>
          <p:cNvSpPr>
            <a:spLocks noChangeArrowheads="1"/>
          </p:cNvSpPr>
          <p:nvPr/>
        </p:nvSpPr>
        <p:spPr bwMode="auto">
          <a:xfrm>
            <a:off x="1187450" y="4918075"/>
            <a:ext cx="1008063" cy="144463"/>
          </a:xfrm>
          <a:prstGeom prst="ellipse">
            <a:avLst/>
          </a:prstGeom>
          <a:gradFill rotWithShape="1">
            <a:gsLst>
              <a:gs pos="0">
                <a:srgbClr val="C0C0C0">
                  <a:alpha val="62999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736"/>
            <a:ext cx="50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Бджола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мала, а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й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та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працює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.</a:t>
            </a:r>
            <a:endParaRPr lang="ru-RU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714885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Де руки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і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охота, там спора робота.</a:t>
            </a:r>
            <a:br>
              <a:rPr lang="ru-RU" sz="2400" dirty="0" smtClean="0">
                <a:solidFill>
                  <a:srgbClr val="000000"/>
                </a:solidFill>
                <a:latin typeface="+mn-lt"/>
              </a:rPr>
            </a:br>
            <a:endParaRPr lang="ru-RU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2967335"/>
            <a:ext cx="5214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На дерево дивись, як родить а на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людину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, як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робить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.</a:t>
            </a:r>
            <a:br>
              <a:rPr lang="ru-RU" sz="2400" dirty="0" smtClean="0">
                <a:solidFill>
                  <a:srgbClr val="000000"/>
                </a:solidFill>
                <a:latin typeface="+mn-lt"/>
              </a:rPr>
            </a:br>
            <a:endParaRPr lang="ru-RU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" name="Picture 18" descr="medved1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3357562"/>
            <a:ext cx="1630366" cy="195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a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072462" y="5286388"/>
            <a:ext cx="704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BD13730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071678"/>
            <a:ext cx="2071702" cy="2526849"/>
          </a:xfrm>
          <a:prstGeom prst="rect">
            <a:avLst/>
          </a:prstGeom>
          <a:noFill/>
        </p:spPr>
      </p:pic>
      <p:pic>
        <p:nvPicPr>
          <p:cNvPr id="26626" name="Picture 2" descr="C:\Documents and Settings\Jekkipro\Мои документы\Загрузки\пчела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357298"/>
            <a:ext cx="1357322" cy="135732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85786" y="0"/>
            <a:ext cx="78581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Допоможіть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пояснити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прислів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uk-U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3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39933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" name="Picture 17" descr="AN32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2428860" y="3500438"/>
            <a:ext cx="1357322" cy="122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1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У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якому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випадку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викону</a:t>
            </a: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є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ться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механічна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робота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?</a:t>
            </a:r>
            <a:endParaRPr lang="ru-RU" sz="2800" dirty="0">
              <a:latin typeface="+mn-lt"/>
            </a:endParaRPr>
          </a:p>
        </p:txBody>
      </p:sp>
      <p:pic>
        <p:nvPicPr>
          <p:cNvPr id="110594" name="Picture 2" descr="D:\ТОРРЕНТ\том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2571768" cy="3048000"/>
          </a:xfrm>
          <a:prstGeom prst="rect">
            <a:avLst/>
          </a:prstGeom>
          <a:noFill/>
        </p:spPr>
      </p:pic>
      <p:pic>
        <p:nvPicPr>
          <p:cNvPr id="110596" name="Picture 4" descr="D:\ТОРРЕНТ\ох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214686"/>
            <a:ext cx="2571768" cy="3048000"/>
          </a:xfrm>
          <a:prstGeom prst="rect">
            <a:avLst/>
          </a:prstGeom>
          <a:noFill/>
        </p:spPr>
      </p:pic>
      <p:pic>
        <p:nvPicPr>
          <p:cNvPr id="110597" name="Picture 5" descr="D:\ТОРРЕНТ\риба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214422"/>
            <a:ext cx="257176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1500166" y="214291"/>
            <a:ext cx="685804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uk-UA" sz="2400" b="1" dirty="0" smtClean="0">
              <a:solidFill>
                <a:srgbClr val="FF0000"/>
              </a:solidFill>
              <a:latin typeface="+mn-lt"/>
            </a:endParaRPr>
          </a:p>
          <a:p>
            <a:endParaRPr lang="ru-RU" sz="2400" b="1" dirty="0">
              <a:solidFill>
                <a:srgbClr val="FF0000"/>
              </a:solidFill>
              <a:latin typeface="+mn-lt"/>
            </a:endParaRPr>
          </a:p>
          <a:p>
            <a:pPr eaLnBrk="0" hangingPunct="0">
              <a:spcBef>
                <a:spcPct val="50000"/>
              </a:spcBef>
            </a:pPr>
            <a:endParaRPr lang="ru-RU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72742" name="Picture 6" descr="Знак механической рабо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276475"/>
            <a:ext cx="6264275" cy="42481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16813" y="142852"/>
            <a:ext cx="51103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Робота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сили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тяжіння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2500298" y="1071546"/>
            <a:ext cx="6072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             коли тіло рухається вгору</a:t>
            </a:r>
            <a:endParaRPr kumimoji="0" lang="uk-UA" sz="1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7" y="1071546"/>
            <a:ext cx="30003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</a:rPr>
              <a:t>А&gt;0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endParaRPr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428992" y="1571612"/>
            <a:ext cx="5715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коли тіло рухається вниз</a:t>
            </a:r>
            <a:endParaRPr kumimoji="0" lang="uk-UA" sz="1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5" y="1643050"/>
            <a:ext cx="15001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</a:rPr>
              <a:t>А&lt;0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endParaRPr>
          </a:p>
        </p:txBody>
      </p:sp>
      <p:sp>
        <p:nvSpPr>
          <p:cNvPr id="10" name="Выгнутая влево стрелка 9">
            <a:hlinkClick r:id="rId3" action="ppaction://hlinksldjump"/>
          </p:cNvPr>
          <p:cNvSpPr/>
          <p:nvPr/>
        </p:nvSpPr>
        <p:spPr>
          <a:xfrm>
            <a:off x="7858148" y="5500702"/>
            <a:ext cx="731520" cy="857256"/>
          </a:xfrm>
          <a:prstGeom prst="curved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214423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Робота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людину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годує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,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а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лінь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марнує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.</a:t>
            </a:r>
            <a:br>
              <a:rPr lang="ru-RU" sz="2400" dirty="0" smtClean="0">
                <a:solidFill>
                  <a:srgbClr val="000000"/>
                </a:solidFill>
                <a:latin typeface="+mn-lt"/>
              </a:rPr>
            </a:br>
            <a:endParaRPr lang="ru-RU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3143248"/>
            <a:ext cx="3429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Доброму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коневі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— не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довгі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версти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.</a:t>
            </a:r>
            <a:br>
              <a:rPr lang="ru-RU" sz="2400" dirty="0" smtClean="0">
                <a:solidFill>
                  <a:srgbClr val="000000"/>
                </a:solidFill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072074"/>
            <a:ext cx="6357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+mn-lt"/>
              </a:rPr>
            </a:br>
            <a:endParaRPr lang="ru-RU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Выгнутая влево стрелка 6">
            <a:hlinkClick r:id="rId2" action="ppaction://hlinksldjump"/>
          </p:cNvPr>
          <p:cNvSpPr/>
          <p:nvPr/>
        </p:nvSpPr>
        <p:spPr>
          <a:xfrm>
            <a:off x="7858148" y="5500702"/>
            <a:ext cx="731520" cy="857256"/>
          </a:xfrm>
          <a:prstGeom prst="curved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3665" name="Picture 1" descr="C:\Documents and Settings\Jekkipro\Мои документы\Мои рисунки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714356"/>
            <a:ext cx="2861698" cy="2162172"/>
          </a:xfrm>
          <a:prstGeom prst="rect">
            <a:avLst/>
          </a:prstGeom>
          <a:noFill/>
        </p:spPr>
      </p:pic>
      <p:pic>
        <p:nvPicPr>
          <p:cNvPr id="108546" name="Picture 2" descr="D:\ТОРРЕНТ\ко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428868"/>
            <a:ext cx="3000396" cy="220979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71538" y="5072074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Для </a:t>
            </a:r>
            <a:r>
              <a:rPr lang="ru-RU" sz="2400" dirty="0" err="1" smtClean="0">
                <a:solidFill>
                  <a:srgbClr val="000000"/>
                </a:solidFill>
                <a:latin typeface="+mn-lt"/>
              </a:rPr>
              <a:t>нашого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 Федота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не страшна робота.</a:t>
            </a:r>
            <a:endParaRPr lang="ru-RU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8547" name="Picture 3" descr="C:\Documents and Settings\Jekkipro\Мои документы\Загрузки\в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143380"/>
            <a:ext cx="3000396" cy="2213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29058" y="857232"/>
            <a:ext cx="5214942" cy="5268931"/>
          </a:xfrm>
        </p:spPr>
        <p:txBody>
          <a:bodyPr/>
          <a:lstStyle/>
          <a:p>
            <a:pPr>
              <a:buNone/>
            </a:pPr>
            <a:r>
              <a:rPr lang="uk-UA" sz="2400" dirty="0" smtClean="0">
                <a:solidFill>
                  <a:srgbClr val="000000"/>
                </a:solidFill>
              </a:rPr>
              <a:t> Дано:</a:t>
            </a:r>
            <a:endParaRPr lang="ru-RU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m=200 </a:t>
            </a:r>
            <a:r>
              <a:rPr lang="uk-UA" sz="2400" dirty="0" smtClean="0">
                <a:solidFill>
                  <a:srgbClr val="000000"/>
                </a:solidFill>
              </a:rPr>
              <a:t>кг</a:t>
            </a:r>
            <a:r>
              <a:rPr lang="en-US" sz="2400" dirty="0" smtClean="0">
                <a:solidFill>
                  <a:srgbClr val="000000"/>
                </a:solidFill>
              </a:rPr>
              <a:t>       </a:t>
            </a:r>
            <a:r>
              <a:rPr lang="uk-UA" sz="2400" dirty="0" smtClean="0">
                <a:solidFill>
                  <a:srgbClr val="000000"/>
                </a:solidFill>
              </a:rPr>
              <a:t>А=</a:t>
            </a:r>
            <a:r>
              <a:rPr lang="en-US" sz="2400" dirty="0" smtClean="0">
                <a:solidFill>
                  <a:srgbClr val="000000"/>
                </a:solidFill>
              </a:rPr>
              <a:t>-F*S</a:t>
            </a:r>
            <a:r>
              <a:rPr lang="uk-UA" sz="2400" dirty="0" smtClean="0">
                <a:solidFill>
                  <a:srgbClr val="000000"/>
                </a:solidFill>
              </a:rPr>
              <a:t>,</a:t>
            </a:r>
            <a:endParaRPr lang="ru-RU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h=1</a:t>
            </a:r>
            <a:r>
              <a:rPr lang="uk-UA" sz="2400" dirty="0" smtClean="0">
                <a:solidFill>
                  <a:srgbClr val="000000"/>
                </a:solidFill>
              </a:rPr>
              <a:t>,</a:t>
            </a:r>
            <a:r>
              <a:rPr lang="en-US" sz="2400" dirty="0" smtClean="0">
                <a:solidFill>
                  <a:srgbClr val="000000"/>
                </a:solidFill>
              </a:rPr>
              <a:t>5 </a:t>
            </a:r>
            <a:r>
              <a:rPr lang="uk-UA" sz="2400" dirty="0" smtClean="0">
                <a:solidFill>
                  <a:srgbClr val="000000"/>
                </a:solidFill>
              </a:rPr>
              <a:t>м           </a:t>
            </a:r>
            <a:r>
              <a:rPr lang="uk-UA" sz="2400" dirty="0" err="1" smtClean="0">
                <a:solidFill>
                  <a:srgbClr val="000000"/>
                </a:solidFill>
              </a:rPr>
              <a:t>т.як</a:t>
            </a:r>
            <a:r>
              <a:rPr lang="uk-UA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F     S</a:t>
            </a:r>
            <a:endParaRPr lang="ru-RU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g</a:t>
            </a:r>
            <a:r>
              <a:rPr lang="uk-UA" sz="2400" dirty="0" smtClean="0">
                <a:solidFill>
                  <a:srgbClr val="000000"/>
                </a:solidFill>
              </a:rPr>
              <a:t>=10Н/кг</a:t>
            </a:r>
            <a:r>
              <a:rPr lang="en-US" sz="2400" dirty="0" smtClean="0">
                <a:solidFill>
                  <a:srgbClr val="000000"/>
                </a:solidFill>
              </a:rPr>
              <a:t>         F=mg</a:t>
            </a:r>
            <a:r>
              <a:rPr lang="uk-UA" sz="2400" dirty="0" smtClean="0">
                <a:solidFill>
                  <a:srgbClr val="000000"/>
                </a:solidFill>
              </a:rPr>
              <a:t>,</a:t>
            </a:r>
            <a:r>
              <a:rPr lang="en-US" sz="2400" dirty="0" smtClean="0">
                <a:solidFill>
                  <a:srgbClr val="000000"/>
                </a:solidFill>
              </a:rPr>
              <a:t> S=h</a:t>
            </a:r>
            <a:endParaRPr lang="uk-UA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                            A=</a:t>
            </a:r>
            <a:r>
              <a:rPr lang="en-US" sz="2400" dirty="0" err="1" smtClean="0">
                <a:solidFill>
                  <a:srgbClr val="000000"/>
                </a:solidFill>
              </a:rPr>
              <a:t>mgh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endParaRPr lang="uk-UA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0000"/>
                </a:solidFill>
              </a:rPr>
              <a:t> А-</a:t>
            </a:r>
            <a:r>
              <a:rPr lang="en-US" sz="2400" dirty="0" smtClean="0">
                <a:solidFill>
                  <a:srgbClr val="000000"/>
                </a:solidFill>
              </a:rPr>
              <a:t>?              </a:t>
            </a:r>
            <a:endParaRPr lang="uk-UA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uk-UA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[A]=</a:t>
            </a:r>
            <a:r>
              <a:rPr lang="uk-UA" sz="2400" dirty="0" smtClean="0">
                <a:solidFill>
                  <a:srgbClr val="000000"/>
                </a:solidFill>
              </a:rPr>
              <a:t>кг*Н/кг*</a:t>
            </a:r>
            <a:r>
              <a:rPr lang="uk-UA" sz="2400" dirty="0" err="1" smtClean="0">
                <a:solidFill>
                  <a:srgbClr val="000000"/>
                </a:solidFill>
              </a:rPr>
              <a:t>м=Н</a:t>
            </a:r>
            <a:r>
              <a:rPr lang="uk-UA" sz="2400" dirty="0" smtClean="0">
                <a:solidFill>
                  <a:srgbClr val="000000"/>
                </a:solidFill>
              </a:rPr>
              <a:t>*</a:t>
            </a:r>
            <a:r>
              <a:rPr lang="uk-UA" sz="2400" dirty="0" err="1" smtClean="0">
                <a:solidFill>
                  <a:srgbClr val="000000"/>
                </a:solidFill>
              </a:rPr>
              <a:t>м=Дж</a:t>
            </a:r>
            <a:endParaRPr lang="uk-UA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0000"/>
                </a:solidFill>
              </a:rPr>
              <a:t>А =200*10*1,5=3000Дж=3кДж</a:t>
            </a:r>
          </a:p>
          <a:p>
            <a:pPr>
              <a:buNone/>
            </a:pPr>
            <a:endParaRPr lang="uk-UA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0000"/>
                </a:solidFill>
              </a:rPr>
              <a:t>Відповідь: 3 кДж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ru-RU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14668" cy="4691063"/>
          </a:xfrm>
        </p:spPr>
        <p:txBody>
          <a:bodyPr/>
          <a:lstStyle/>
          <a:p>
            <a:r>
              <a:rPr lang="ru-RU" sz="2400" dirty="0" smtClean="0">
                <a:solidFill>
                  <a:srgbClr val="000000"/>
                </a:solidFill>
              </a:rPr>
              <a:t>Яку роботу треба </a:t>
            </a:r>
            <a:r>
              <a:rPr lang="uk-UA" sz="2400" dirty="0" err="1" smtClean="0">
                <a:solidFill>
                  <a:srgbClr val="000000"/>
                </a:solidFill>
              </a:rPr>
              <a:t>викона</a:t>
            </a:r>
            <a:r>
              <a:rPr lang="ru-RU" sz="2400" dirty="0" err="1" smtClean="0">
                <a:solidFill>
                  <a:srgbClr val="000000"/>
                </a:solidFill>
              </a:rPr>
              <a:t>ти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</a:rPr>
              <a:t>щоб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вийняти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з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ями</a:t>
            </a:r>
            <a:r>
              <a:rPr lang="ru-RU" sz="2400" dirty="0" smtClean="0">
                <a:solidFill>
                  <a:srgbClr val="000000"/>
                </a:solidFill>
              </a:rPr>
              <a:t> грунт </a:t>
            </a:r>
            <a:r>
              <a:rPr lang="ru-RU" sz="2400" dirty="0" err="1" smtClean="0">
                <a:solidFill>
                  <a:srgbClr val="000000"/>
                </a:solidFill>
              </a:rPr>
              <a:t>масою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200 кг при </a:t>
            </a:r>
            <a:r>
              <a:rPr lang="ru-RU" sz="2400" dirty="0" err="1" smtClean="0">
                <a:solidFill>
                  <a:srgbClr val="000000"/>
                </a:solidFill>
              </a:rPr>
              <a:t>глибині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ями</a:t>
            </a:r>
            <a:r>
              <a:rPr lang="ru-RU" sz="2400" dirty="0" smtClean="0">
                <a:solidFill>
                  <a:srgbClr val="000000"/>
                </a:solidFill>
              </a:rPr>
              <a:t> 1,5 м.</a:t>
            </a:r>
          </a:p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109570" name="Picture 2" descr="C:\Documents and Settings\Jekkipro\Мои документы\Мои рисунки\V.strane.nevyuchennyh.urokov.1969.XviD.DVDRip 001 062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857628"/>
            <a:ext cx="3214710" cy="2428892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5072066" y="2143116"/>
            <a:ext cx="1857388" cy="1588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29058" y="2857496"/>
            <a:ext cx="2071702" cy="1588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7464445" y="1964521"/>
            <a:ext cx="357984" cy="794"/>
          </a:xfrm>
          <a:prstGeom prst="straightConnector1">
            <a:avLst/>
          </a:prstGeom>
          <a:ln w="2222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7715272" y="1928802"/>
            <a:ext cx="285752" cy="158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Выгнутая влево стрелка 26">
            <a:hlinkClick r:id="rId3" action="ppaction://hlinksldjump"/>
          </p:cNvPr>
          <p:cNvSpPr/>
          <p:nvPr/>
        </p:nvSpPr>
        <p:spPr>
          <a:xfrm>
            <a:off x="7858148" y="5500702"/>
            <a:ext cx="731520" cy="857256"/>
          </a:xfrm>
          <a:prstGeom prst="curved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928662" y="2276475"/>
            <a:ext cx="5857916" cy="10810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Потужність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155C15"/>
                  </a:gs>
                  <a:gs pos="50000">
                    <a:srgbClr val="238623"/>
                  </a:gs>
                  <a:gs pos="100000">
                    <a:srgbClr val="2BA12B"/>
                  </a:gs>
                </a:gsLst>
                <a:lin ang="2700000" scaled="1"/>
              </a:gra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pic>
        <p:nvPicPr>
          <p:cNvPr id="4" name="Picture 1" descr="C:\Documents and Settings\Jekkipro\Мои документы\Загрузки\техн вся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00042"/>
            <a:ext cx="3038666" cy="2299531"/>
          </a:xfrm>
          <a:prstGeom prst="rect">
            <a:avLst/>
          </a:prstGeom>
          <a:noFill/>
        </p:spPr>
      </p:pic>
      <p:pic>
        <p:nvPicPr>
          <p:cNvPr id="145409" name="Picture 1" descr="D:\ТОРРЕНТ\паровоз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3621881"/>
            <a:ext cx="1000132" cy="750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6" name="Picture 2" descr="06c-i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4214810" y="1214422"/>
            <a:ext cx="4410704" cy="2176524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pPr algn="ctr">
              <a:buClrTx/>
            </a:pPr>
            <a:r>
              <a:rPr lang="uk-UA" sz="2400" dirty="0" smtClean="0">
                <a:solidFill>
                  <a:srgbClr val="000000"/>
                </a:solidFill>
              </a:rPr>
              <a:t>Для виконання однієї й тієї роботи пристроям потрібен різний час.</a:t>
            </a:r>
            <a:endParaRPr lang="ru-RU" sz="2400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7" name="Picture 2" descr="06c-i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929066"/>
            <a:ext cx="4119494" cy="2627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52"/>
            <a:ext cx="8572559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Потужність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–</a:t>
            </a:r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відношення виконаної роботи до проміжку часу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, за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який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ця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робота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виконана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.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28596" y="2214554"/>
            <a:ext cx="2428892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потужність</a:t>
            </a:r>
            <a:endParaRPr lang="ru-RU" sz="2400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572264" y="2143116"/>
            <a:ext cx="2214578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час</a:t>
            </a:r>
            <a:endParaRPr lang="ru-RU" sz="2400" b="1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643306" y="2214554"/>
            <a:ext cx="2214578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робота</a:t>
            </a:r>
            <a:endParaRPr lang="ru-RU" sz="2400" b="1" dirty="0"/>
          </a:p>
        </p:txBody>
      </p:sp>
      <p:sp>
        <p:nvSpPr>
          <p:cNvPr id="8" name="Равно 7"/>
          <p:cNvSpPr/>
          <p:nvPr/>
        </p:nvSpPr>
        <p:spPr>
          <a:xfrm>
            <a:off x="3000364" y="2571744"/>
            <a:ext cx="428628" cy="357190"/>
          </a:xfrm>
          <a:prstGeom prst="mathEqual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71472" y="4572008"/>
            <a:ext cx="2357454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P=A/t</a:t>
            </a:r>
            <a:endParaRPr lang="ru-RU" sz="3600" b="1" dirty="0"/>
          </a:p>
        </p:txBody>
      </p:sp>
      <p:cxnSp>
        <p:nvCxnSpPr>
          <p:cNvPr id="12" name="Прямая со стрелкой 11"/>
          <p:cNvCxnSpPr>
            <a:stCxn id="10" idx="0"/>
          </p:cNvCxnSpPr>
          <p:nvPr/>
        </p:nvCxnSpPr>
        <p:spPr>
          <a:xfrm flipV="1">
            <a:off x="2928926" y="4214818"/>
            <a:ext cx="1714512" cy="81439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0" idx="0"/>
          </p:cNvCxnSpPr>
          <p:nvPr/>
        </p:nvCxnSpPr>
        <p:spPr>
          <a:xfrm>
            <a:off x="2928926" y="5029208"/>
            <a:ext cx="1857388" cy="757246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714876" y="3571876"/>
            <a:ext cx="2071702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A=P*t</a:t>
            </a:r>
            <a:endParaRPr lang="ru-RU" sz="3600" b="1" dirty="0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4786314" y="5214950"/>
            <a:ext cx="2071702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t=A/P</a:t>
            </a:r>
            <a:endParaRPr lang="ru-RU" sz="3600" b="1" dirty="0"/>
          </a:p>
        </p:txBody>
      </p:sp>
      <p:pic>
        <p:nvPicPr>
          <p:cNvPr id="129026" name="Picture 2" descr="C:\Documents and Settings\Jekkipro\Мои документы\Загрузки\мощ 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5000636"/>
            <a:ext cx="1143000" cy="1143000"/>
          </a:xfrm>
          <a:prstGeom prst="rect">
            <a:avLst/>
          </a:prstGeom>
          <a:noFill/>
        </p:spPr>
      </p:pic>
      <p:pic>
        <p:nvPicPr>
          <p:cNvPr id="129027" name="Picture 3" descr="C:\Documents and Settings\Jekkipro\Мои документы\Загрузки\мощ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3417088"/>
            <a:ext cx="928694" cy="1131102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/>
          <p:nvPr/>
        </p:nvCxnSpPr>
        <p:spPr>
          <a:xfrm rot="5400000">
            <a:off x="6036479" y="2464587"/>
            <a:ext cx="357190" cy="285752"/>
          </a:xfrm>
          <a:prstGeom prst="line">
            <a:avLst/>
          </a:prstGeom>
          <a:ln w="825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885827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За</a:t>
            </a: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одиницю потужності  в СІ приймають потужність, при якій робота в 1Дж виконується за 1с. 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1714488"/>
            <a:ext cx="641283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i="1" cap="none" spc="0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FF99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3000372"/>
            <a:ext cx="3500462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i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6813" y="2967335"/>
            <a:ext cx="377026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3071810"/>
            <a:ext cx="18473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9" y="1571612"/>
            <a:ext cx="64128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i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1Вт=1Дж/1с</a:t>
            </a:r>
            <a:endParaRPr lang="ru-RU" sz="5400" b="1" i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1" y="2500306"/>
            <a:ext cx="59293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i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1кВт=1000Вт</a:t>
            </a:r>
            <a:endParaRPr lang="ru-RU" sz="5400" b="1" i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3571876"/>
            <a:ext cx="68414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1мВт=0,001Вт</a:t>
            </a:r>
            <a:endParaRPr lang="ru-RU" sz="5400" b="1" i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94" name="Object 26"/>
          <p:cNvGraphicFramePr>
            <a:graphicFrameLocks noGrp="1" noChangeAspect="1"/>
          </p:cNvGraphicFramePr>
          <p:nvPr/>
        </p:nvGraphicFramePr>
        <p:xfrm>
          <a:off x="2786050" y="4500570"/>
          <a:ext cx="6072230" cy="1994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0" name="Фотография Photo Editor" r:id="rId3" imgW="5990476" imgH="2495238" progId="">
                  <p:embed/>
                </p:oleObj>
              </mc:Choice>
              <mc:Fallback>
                <p:oleObj name="Фотография Photo Editor" r:id="rId3" imgW="5990476" imgH="2495238" progId="">
                  <p:embed/>
                  <p:pic>
                    <p:nvPicPr>
                      <p:cNvPr id="0" name="Object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4500570"/>
                        <a:ext cx="6072230" cy="1994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71858" cy="4691063"/>
          </a:xfrm>
        </p:spPr>
        <p:txBody>
          <a:bodyPr/>
          <a:lstStyle/>
          <a:p>
            <a:r>
              <a:rPr lang="uk-UA" sz="2800" dirty="0" smtClean="0">
                <a:solidFill>
                  <a:srgbClr val="000000"/>
                </a:solidFill>
              </a:rPr>
              <a:t>англійський винахідник,який створив першу парову машину</a:t>
            </a:r>
          </a:p>
          <a:p>
            <a:r>
              <a:rPr lang="uk-UA" sz="2800" dirty="0" smtClean="0">
                <a:solidFill>
                  <a:srgbClr val="000000"/>
                </a:solidFill>
              </a:rPr>
              <a:t>(1769р.)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132098" name="Picture 2" descr="D:\ТОРРЕНТ\уатт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736"/>
            <a:ext cx="2913090" cy="3143272"/>
          </a:xfrm>
          <a:prstGeom prst="rect">
            <a:avLst/>
          </a:prstGeom>
          <a:noFill/>
        </p:spPr>
      </p:pic>
      <p:pic>
        <p:nvPicPr>
          <p:cNvPr id="132100" name="Picture 4" descr="D:\ТОРРЕНТ\default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2286016" cy="219232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16813" y="214290"/>
            <a:ext cx="51103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Джеймс Уатт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4813994"/>
            <a:ext cx="39290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1736-1819р.р.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14866" cy="4691063"/>
          </a:xfrm>
        </p:spPr>
        <p:txBody>
          <a:bodyPr/>
          <a:lstStyle/>
          <a:p>
            <a:r>
              <a:rPr lang="uk-UA" sz="2400" dirty="0" smtClean="0">
                <a:solidFill>
                  <a:srgbClr val="000000"/>
                </a:solidFill>
              </a:rPr>
              <a:t>Людина на дуже короткий час може розвивати потужність більшу, ніж кінь.</a:t>
            </a:r>
            <a:endParaRPr lang="ru-RU" sz="2400" dirty="0" smtClean="0">
              <a:solidFill>
                <a:srgbClr val="000000"/>
              </a:solidFill>
            </a:endParaRPr>
          </a:p>
          <a:p>
            <a:r>
              <a:rPr lang="uk-UA" sz="2400" dirty="0" smtClean="0">
                <a:solidFill>
                  <a:srgbClr val="000000"/>
                </a:solidFill>
              </a:rPr>
              <a:t>Приміром, потужність штангіста у ривку може досягати 4000Вт, що дорівнює потужності невеликого автомобіля і в  5 разів перевищує середню потужність коня.</a:t>
            </a:r>
            <a:endParaRPr lang="ru-RU" sz="2400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117761" name="Picture 1" descr="D:\ТОРРЕНТ\штанга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928670"/>
            <a:ext cx="1676400" cy="1524000"/>
          </a:xfrm>
          <a:prstGeom prst="rect">
            <a:avLst/>
          </a:prstGeom>
          <a:noFill/>
        </p:spPr>
      </p:pic>
      <p:pic>
        <p:nvPicPr>
          <p:cNvPr id="117762" name="Picture 2" descr="D:\ТОРРЕНТ\авто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786058"/>
            <a:ext cx="2164573" cy="1714512"/>
          </a:xfrm>
          <a:prstGeom prst="rect">
            <a:avLst/>
          </a:prstGeom>
          <a:noFill/>
        </p:spPr>
      </p:pic>
      <p:pic>
        <p:nvPicPr>
          <p:cNvPr id="117763" name="Picture 3" descr="D:\ТОРРЕНТ\лош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714884"/>
            <a:ext cx="1571636" cy="1728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233363"/>
            <a:ext cx="7310437" cy="9810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dirty="0" smtClean="0"/>
          </a:p>
        </p:txBody>
      </p:sp>
      <p:sp>
        <p:nvSpPr>
          <p:cNvPr id="19459" name="Oval 8"/>
          <p:cNvSpPr>
            <a:spLocks noChangeArrowheads="1"/>
          </p:cNvSpPr>
          <p:nvPr/>
        </p:nvSpPr>
        <p:spPr bwMode="auto">
          <a:xfrm>
            <a:off x="1187450" y="4918075"/>
            <a:ext cx="1008063" cy="144463"/>
          </a:xfrm>
          <a:prstGeom prst="ellipse">
            <a:avLst/>
          </a:prstGeom>
          <a:gradFill rotWithShape="1">
            <a:gsLst>
              <a:gs pos="0">
                <a:srgbClr val="C0C0C0">
                  <a:alpha val="62999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1285875"/>
            <a:ext cx="371475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143000"/>
            <a:ext cx="3786187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4"/>
          <a:srcRect l="3072" t="4199" r="4883" b="7243"/>
          <a:stretch>
            <a:fillRect/>
          </a:stretch>
        </p:blipFill>
        <p:spPr bwMode="auto">
          <a:xfrm>
            <a:off x="571500" y="3500438"/>
            <a:ext cx="3883025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5"/>
          <a:srcRect t="5249"/>
          <a:stretch>
            <a:fillRect/>
          </a:stretch>
        </p:blipFill>
        <p:spPr bwMode="auto">
          <a:xfrm>
            <a:off x="5000625" y="3563938"/>
            <a:ext cx="388461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142852"/>
            <a:ext cx="74295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Які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сили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діють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на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тіла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?</a:t>
            </a:r>
          </a:p>
          <a:p>
            <a:pPr algn="ctr"/>
            <a:r>
              <a:rPr lang="uk-U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Як тіла рухаються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?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6143636" y="1571612"/>
            <a:ext cx="1000132" cy="100013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328988" cy="4691063"/>
          </a:xfrm>
        </p:spPr>
        <p:txBody>
          <a:bodyPr/>
          <a:lstStyle/>
          <a:p>
            <a:pPr algn="ctr">
              <a:buNone/>
            </a:pPr>
            <a:r>
              <a:rPr lang="uk-UA" sz="2400" dirty="0" smtClean="0">
                <a:solidFill>
                  <a:srgbClr val="000000"/>
                </a:solidFill>
              </a:rPr>
              <a:t>Потужність транспортного засобу, наприклад автомобіля, зручно виражати не через роботу й час, а через силу й швидкість.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1714488"/>
            <a:ext cx="585791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P=A/t=F*S/t=F*v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357686" y="3000372"/>
            <a:ext cx="3357586" cy="107157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P=F*v</a:t>
            </a:r>
            <a:endParaRPr lang="ru-RU" sz="3600" b="1" dirty="0"/>
          </a:p>
        </p:txBody>
      </p:sp>
      <p:pic>
        <p:nvPicPr>
          <p:cNvPr id="116739" name="Picture 3" descr="C:\Documents and Settings\Jekkipro\Мои документы\Загрузки\техн вся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154964"/>
            <a:ext cx="3571868" cy="2703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16813" y="214290"/>
            <a:ext cx="51103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Узагальнення  знань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71472" y="1785926"/>
            <a:ext cx="2500330" cy="857256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теорія</a:t>
            </a:r>
            <a:endParaRPr lang="ru-RU" sz="2400" b="1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429256" y="1643050"/>
            <a:ext cx="2786082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”</a:t>
            </a:r>
            <a:r>
              <a:rPr lang="uk-UA" sz="2800" b="1" dirty="0" smtClean="0"/>
              <a:t>анкета</a:t>
            </a:r>
            <a:r>
              <a:rPr lang="en-US" sz="2800" b="1" dirty="0" smtClean="0"/>
              <a:t>”</a:t>
            </a:r>
            <a:r>
              <a:rPr lang="uk-UA" sz="2800" b="1" dirty="0" smtClean="0"/>
              <a:t> ФВ</a:t>
            </a:r>
            <a:endParaRPr lang="ru-RU" sz="2800" b="1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286116" y="3857628"/>
            <a:ext cx="2500330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задачі</a:t>
            </a:r>
            <a:endParaRPr lang="ru-RU" sz="2800" b="1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5286380" y="5143512"/>
            <a:ext cx="3071834" cy="928694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розрахункові</a:t>
            </a:r>
            <a:endParaRPr lang="ru-RU" sz="2800" b="1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714348" y="5143512"/>
            <a:ext cx="2500330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якісні</a:t>
            </a:r>
            <a:endParaRPr lang="ru-RU" sz="2800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H="1">
            <a:off x="4357686" y="4857760"/>
            <a:ext cx="1000132" cy="857256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3286116" y="4786322"/>
            <a:ext cx="1143008" cy="71438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809" name="Picture 1" descr="D:\ТОРРЕНТ\ptica-6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428736"/>
            <a:ext cx="671510" cy="1153381"/>
          </a:xfrm>
          <a:prstGeom prst="rect">
            <a:avLst/>
          </a:prstGeom>
          <a:noFill/>
        </p:spPr>
      </p:pic>
      <p:pic>
        <p:nvPicPr>
          <p:cNvPr id="15" name="Picture 1" descr="D:\ТОРРЕНТ\ptica-68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428736"/>
            <a:ext cx="671510" cy="1153381"/>
          </a:xfrm>
          <a:prstGeom prst="rect">
            <a:avLst/>
          </a:prstGeom>
          <a:noFill/>
        </p:spPr>
      </p:pic>
      <p:pic>
        <p:nvPicPr>
          <p:cNvPr id="17" name="Picture 1" descr="D:\ТОРРЕНТ\ptica-68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929198"/>
            <a:ext cx="671510" cy="1153381"/>
          </a:xfrm>
          <a:prstGeom prst="rect">
            <a:avLst/>
          </a:prstGeom>
          <a:noFill/>
        </p:spPr>
      </p:pic>
      <p:pic>
        <p:nvPicPr>
          <p:cNvPr id="19" name="Picture 1" descr="D:\ТОРРЕНТ\ptica-68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786322"/>
            <a:ext cx="671510" cy="1153381"/>
          </a:xfrm>
          <a:prstGeom prst="rect">
            <a:avLst/>
          </a:prstGeom>
          <a:noFill/>
        </p:spPr>
      </p:pic>
      <p:pic>
        <p:nvPicPr>
          <p:cNvPr id="20" name="Picture 4" descr="D:\ТОРРЕНТ\clip_image004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285728"/>
            <a:ext cx="1958387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0" y="1071546"/>
            <a:ext cx="8215338" cy="5054617"/>
          </a:xfrm>
        </p:spPr>
        <p:txBody>
          <a:bodyPr/>
          <a:lstStyle/>
          <a:p>
            <a:pPr lvl="0">
              <a:buClrTx/>
            </a:pPr>
            <a:r>
              <a:rPr lang="uk-UA" sz="2400" dirty="0" smtClean="0">
                <a:solidFill>
                  <a:srgbClr val="000000"/>
                </a:solidFill>
              </a:rPr>
              <a:t>Що необхідно знати, щоб визначити виконану роботу, не вимірюючи шлях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lang="ru-RU" sz="2400" dirty="0" smtClean="0">
              <a:solidFill>
                <a:srgbClr val="000000"/>
              </a:solidFill>
            </a:endParaRPr>
          </a:p>
          <a:p>
            <a:pPr lvl="0">
              <a:buClrTx/>
            </a:pPr>
            <a:r>
              <a:rPr lang="ru-RU" sz="2400" dirty="0" smtClean="0">
                <a:solidFill>
                  <a:srgbClr val="000000"/>
                </a:solidFill>
              </a:rPr>
              <a:t>Дайте </a:t>
            </a:r>
            <a:r>
              <a:rPr lang="ru-RU" sz="2400" dirty="0" err="1" smtClean="0">
                <a:solidFill>
                  <a:srgbClr val="000000"/>
                </a:solidFill>
              </a:rPr>
              <a:t>визначення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uk-UA" sz="2400" dirty="0" smtClean="0">
                <a:solidFill>
                  <a:srgbClr val="000000"/>
                </a:solidFill>
              </a:rPr>
              <a:t>потужності.</a:t>
            </a:r>
            <a:endParaRPr lang="ru-RU" sz="2400" dirty="0" smtClean="0">
              <a:solidFill>
                <a:srgbClr val="000000"/>
              </a:solidFill>
            </a:endParaRPr>
          </a:p>
          <a:p>
            <a:pPr lvl="0">
              <a:buClrTx/>
            </a:pPr>
            <a:r>
              <a:rPr lang="ru-RU" sz="2400" dirty="0" smtClean="0">
                <a:solidFill>
                  <a:srgbClr val="000000"/>
                </a:solidFill>
              </a:rPr>
              <a:t>Як </a:t>
            </a:r>
            <a:r>
              <a:rPr lang="ru-RU" sz="2400" dirty="0" err="1" smtClean="0">
                <a:solidFill>
                  <a:srgbClr val="000000"/>
                </a:solidFill>
              </a:rPr>
              <a:t>позначається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потужність</a:t>
            </a:r>
            <a:r>
              <a:rPr lang="ru-RU" sz="2400" dirty="0" smtClean="0">
                <a:solidFill>
                  <a:srgbClr val="000000"/>
                </a:solidFill>
              </a:rPr>
              <a:t>?</a:t>
            </a:r>
          </a:p>
          <a:p>
            <a:pPr lvl="0">
              <a:buClrTx/>
            </a:pPr>
            <a:r>
              <a:rPr lang="uk-UA" sz="2400" dirty="0" smtClean="0">
                <a:solidFill>
                  <a:srgbClr val="000000"/>
                </a:solidFill>
              </a:rPr>
              <a:t>За якою формулою розраховують потужність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lang="ru-RU" sz="2400" dirty="0" smtClean="0">
              <a:solidFill>
                <a:srgbClr val="000000"/>
              </a:solidFill>
            </a:endParaRPr>
          </a:p>
          <a:p>
            <a:pPr lvl="0">
              <a:buClrTx/>
            </a:pPr>
            <a:r>
              <a:rPr lang="ru-RU" sz="2400" dirty="0" err="1" smtClean="0">
                <a:solidFill>
                  <a:srgbClr val="000000"/>
                </a:solidFill>
              </a:rPr>
              <a:t>Від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яких</a:t>
            </a:r>
            <a:r>
              <a:rPr lang="ru-RU" sz="2400" dirty="0" smtClean="0">
                <a:solidFill>
                  <a:srgbClr val="000000"/>
                </a:solidFill>
              </a:rPr>
              <a:t> величин </a:t>
            </a:r>
            <a:r>
              <a:rPr lang="ru-RU" sz="2400" dirty="0" err="1" smtClean="0">
                <a:solidFill>
                  <a:srgbClr val="000000"/>
                </a:solidFill>
              </a:rPr>
              <a:t>залежить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потужність</a:t>
            </a:r>
            <a:r>
              <a:rPr lang="ru-RU" sz="2400" dirty="0" smtClean="0">
                <a:solidFill>
                  <a:srgbClr val="000000"/>
                </a:solidFill>
              </a:rPr>
              <a:t>?</a:t>
            </a:r>
          </a:p>
          <a:p>
            <a:pPr lvl="0">
              <a:buClrTx/>
            </a:pPr>
            <a:r>
              <a:rPr lang="ru-RU" sz="2400" dirty="0" err="1" smtClean="0">
                <a:solidFill>
                  <a:srgbClr val="000000"/>
                </a:solidFill>
              </a:rPr>
              <a:t>Назвіть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одиниці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вимір</a:t>
            </a:r>
            <a:r>
              <a:rPr lang="uk-UA" sz="2400" dirty="0" err="1" smtClean="0">
                <a:solidFill>
                  <a:srgbClr val="000000"/>
                </a:solidFill>
              </a:rPr>
              <a:t>ювання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потужності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</a:rPr>
              <a:t>кратні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і</a:t>
            </a:r>
            <a:r>
              <a:rPr lang="ru-RU" sz="2400" dirty="0" smtClean="0">
                <a:solidFill>
                  <a:srgbClr val="000000"/>
                </a:solidFill>
              </a:rPr>
              <a:t> дол</a:t>
            </a:r>
            <a:r>
              <a:rPr lang="uk-UA" sz="2400" dirty="0" smtClean="0">
                <a:solidFill>
                  <a:srgbClr val="000000"/>
                </a:solidFill>
              </a:rPr>
              <a:t>ь</a:t>
            </a:r>
            <a:r>
              <a:rPr lang="ru-RU" sz="2400" dirty="0" err="1" smtClean="0">
                <a:solidFill>
                  <a:srgbClr val="000000"/>
                </a:solidFill>
              </a:rPr>
              <a:t>ні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одиниці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</a:p>
          <a:p>
            <a:pPr>
              <a:buClrTx/>
            </a:pPr>
            <a:r>
              <a:rPr lang="uk-UA" sz="2400" dirty="0" smtClean="0">
                <a:solidFill>
                  <a:srgbClr val="000000"/>
                </a:solidFill>
              </a:rPr>
              <a:t>Відро</a:t>
            </a:r>
            <a:r>
              <a:rPr lang="uk-UA" sz="2400" dirty="0" smtClean="0"/>
              <a:t> </a:t>
            </a:r>
            <a:r>
              <a:rPr lang="uk-UA" sz="2400" dirty="0" smtClean="0">
                <a:solidFill>
                  <a:srgbClr val="000000"/>
                </a:solidFill>
              </a:rPr>
              <a:t>води з колодязя хлопчик рівномірно підняв за 20 с, а дівчинка-за 30 с. Що можна сказати про їх потужності під час виконання роботи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r>
              <a:rPr lang="uk-UA" sz="2400" dirty="0" smtClean="0">
                <a:solidFill>
                  <a:srgbClr val="00000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6" name="Выгнутая влево стрелка 5">
            <a:hlinkClick r:id="rId2" action="ppaction://hlinksldjump"/>
          </p:cNvPr>
          <p:cNvSpPr/>
          <p:nvPr/>
        </p:nvSpPr>
        <p:spPr>
          <a:xfrm>
            <a:off x="7858148" y="5500702"/>
            <a:ext cx="731520" cy="857256"/>
          </a:xfrm>
          <a:prstGeom prst="curved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0529" name="Picture 1" descr="C:\Documents and Settings\Jekkipro\Мои документы\Загрузки\єкскав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1" y="1428736"/>
            <a:ext cx="2228161" cy="1395414"/>
          </a:xfrm>
          <a:prstGeom prst="rect">
            <a:avLst/>
          </a:prstGeom>
          <a:noFill/>
        </p:spPr>
      </p:pic>
      <p:pic>
        <p:nvPicPr>
          <p:cNvPr id="150530" name="Picture 2" descr="D:\ТОРРЕНТ\1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14290"/>
            <a:ext cx="1524000" cy="79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Выгнутая влево стрелка 3">
            <a:hlinkClick r:id="rId2" action="ppaction://hlinksldjump"/>
          </p:cNvPr>
          <p:cNvSpPr/>
          <p:nvPr/>
        </p:nvSpPr>
        <p:spPr>
          <a:xfrm>
            <a:off x="7858148" y="5500702"/>
            <a:ext cx="731520" cy="857256"/>
          </a:xfrm>
          <a:prstGeom prst="curved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785786" y="928689"/>
            <a:ext cx="3643338" cy="1285865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2800" b="1" dirty="0" smtClean="0"/>
              <a:t>Якісні задачі</a:t>
            </a:r>
            <a:endParaRPr lang="ru-RU" sz="2800" b="1" dirty="0"/>
          </a:p>
        </p:txBody>
      </p:sp>
      <p:pic>
        <p:nvPicPr>
          <p:cNvPr id="149505" name="Picture 1" descr="D:\ТОРРЕНТ\кора 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357694"/>
            <a:ext cx="1214446" cy="1428749"/>
          </a:xfrm>
          <a:prstGeom prst="rect">
            <a:avLst/>
          </a:prstGeom>
          <a:noFill/>
        </p:spPr>
      </p:pic>
      <p:pic>
        <p:nvPicPr>
          <p:cNvPr id="149507" name="Picture 3" descr="D:\ТОРРЕНТ\ретро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1785926"/>
            <a:ext cx="1214446" cy="1428760"/>
          </a:xfrm>
          <a:prstGeom prst="rect">
            <a:avLst/>
          </a:prstGeom>
          <a:noFill/>
        </p:spPr>
      </p:pic>
      <p:pic>
        <p:nvPicPr>
          <p:cNvPr id="149508" name="Picture 4" descr="C:\Documents and Settings\Jekkipro\Мои документы\Загрузки\машинка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3714752"/>
            <a:ext cx="121444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гнутая влево стрелка 3">
            <a:hlinkClick r:id="rId2" action="ppaction://hlinksldjump"/>
          </p:cNvPr>
          <p:cNvSpPr/>
          <p:nvPr/>
        </p:nvSpPr>
        <p:spPr>
          <a:xfrm>
            <a:off x="7858148" y="5500702"/>
            <a:ext cx="731520" cy="857256"/>
          </a:xfrm>
          <a:prstGeom prst="curved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2337" name="Rectangle 1"/>
          <p:cNvSpPr>
            <a:spLocks noChangeArrowheads="1"/>
          </p:cNvSpPr>
          <p:nvPr/>
        </p:nvSpPr>
        <p:spPr bwMode="auto">
          <a:xfrm>
            <a:off x="1115616" y="3429000"/>
            <a:ext cx="35004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Чому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корабель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вантажем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рухається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повільніш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ніж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без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вантажу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?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Адже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потужність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двигуна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обох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випадках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однакова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pic>
        <p:nvPicPr>
          <p:cNvPr id="142339" name="Picture 3" descr="D:\ТОРРЕНТ\кор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820" y="980728"/>
            <a:ext cx="3036011" cy="2216288"/>
          </a:xfrm>
          <a:prstGeom prst="rect">
            <a:avLst/>
          </a:prstGeom>
          <a:noFill/>
        </p:spPr>
      </p:pic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4628538" y="1515168"/>
            <a:ext cx="400049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збільшенням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навантаження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корабель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більше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занурюється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у воду.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збільшує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силу опору води, яка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діє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корабель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приводить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втрати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швидкості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42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42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2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42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929190" y="214291"/>
            <a:ext cx="4214810" cy="3286148"/>
          </a:xfrm>
        </p:spPr>
        <p:txBody>
          <a:bodyPr/>
          <a:lstStyle/>
          <a:p>
            <a:pPr algn="ctr"/>
            <a:r>
              <a:rPr lang="ru-RU" sz="2400" dirty="0" err="1" smtClean="0">
                <a:solidFill>
                  <a:srgbClr val="000000"/>
                </a:solidFill>
              </a:rPr>
              <a:t>Чи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однакову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потужність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розвивають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двигуни</a:t>
            </a:r>
            <a:r>
              <a:rPr lang="ru-RU" sz="2400" dirty="0" smtClean="0">
                <a:solidFill>
                  <a:srgbClr val="000000"/>
                </a:solidFill>
              </a:rPr>
              <a:t> вагону трамвая, коли </a:t>
            </a:r>
            <a:r>
              <a:rPr lang="ru-RU" sz="2400" dirty="0" err="1" smtClean="0">
                <a:solidFill>
                  <a:srgbClr val="000000"/>
                </a:solidFill>
              </a:rPr>
              <a:t>він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рухається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з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однаковою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швидкістю</a:t>
            </a:r>
            <a:r>
              <a:rPr lang="ru-RU" sz="2400" dirty="0" smtClean="0">
                <a:solidFill>
                  <a:srgbClr val="000000"/>
                </a:solidFill>
              </a:rPr>
              <a:t> без </a:t>
            </a:r>
            <a:r>
              <a:rPr lang="ru-RU" sz="2400" dirty="0" err="1" smtClean="0">
                <a:solidFill>
                  <a:srgbClr val="000000"/>
                </a:solidFill>
              </a:rPr>
              <a:t>пасажирів</a:t>
            </a:r>
            <a:r>
              <a:rPr lang="ru-RU" sz="2400" dirty="0" smtClean="0">
                <a:solidFill>
                  <a:srgbClr val="000000"/>
                </a:solidFill>
              </a:rPr>
              <a:t>  та </a:t>
            </a:r>
          </a:p>
          <a:p>
            <a:pPr algn="ctr"/>
            <a:r>
              <a:rPr lang="ru-RU" sz="2400" dirty="0" err="1" smtClean="0">
                <a:solidFill>
                  <a:srgbClr val="000000"/>
                </a:solidFill>
              </a:rPr>
              <a:t>з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пасажирами</a:t>
            </a:r>
            <a:r>
              <a:rPr lang="ru-RU" sz="2400" dirty="0" smtClean="0">
                <a:solidFill>
                  <a:srgbClr val="000000"/>
                </a:solidFill>
              </a:rPr>
              <a:t>?</a:t>
            </a:r>
          </a:p>
          <a:p>
            <a:endParaRPr lang="ru-RU" dirty="0"/>
          </a:p>
        </p:txBody>
      </p:sp>
      <p:pic>
        <p:nvPicPr>
          <p:cNvPr id="146434" name="Picture 2" descr="D:\ТОРРЕНТ\ретро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2571750" cy="1833563"/>
          </a:xfrm>
          <a:prstGeom prst="rect">
            <a:avLst/>
          </a:prstGeom>
          <a:noFill/>
        </p:spPr>
      </p:pic>
      <p:pic>
        <p:nvPicPr>
          <p:cNvPr id="146435" name="Picture 3" descr="C:\Documents and Settings\Jekkipro\Мои документы\Загрузки\тр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496"/>
            <a:ext cx="2619375" cy="1743075"/>
          </a:xfrm>
          <a:prstGeom prst="rect">
            <a:avLst/>
          </a:prstGeom>
          <a:noFill/>
        </p:spPr>
      </p:pic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3714744" y="3214686"/>
            <a:ext cx="54292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За наявності пасажирів сила тертя вагону збільшується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=мP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),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оскільки вагон рухається рівномірно, то зростає і сила тяги, отже двигуни вагону розвивають більшу потужність.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146439" name="Picture 7" descr="D:\ТОРРЕНТ\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857892"/>
            <a:ext cx="8358246" cy="428628"/>
          </a:xfrm>
          <a:prstGeom prst="rect">
            <a:avLst/>
          </a:prstGeom>
          <a:noFill/>
        </p:spPr>
      </p:pic>
      <p:sp>
        <p:nvSpPr>
          <p:cNvPr id="9" name="Выгнутая влево стрелка 8">
            <a:hlinkClick r:id="rId5" action="ppaction://hlinksldjump"/>
          </p:cNvPr>
          <p:cNvSpPr/>
          <p:nvPr/>
        </p:nvSpPr>
        <p:spPr>
          <a:xfrm>
            <a:off x="642910" y="4929198"/>
            <a:ext cx="731520" cy="857256"/>
          </a:xfrm>
          <a:prstGeom prst="curved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46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146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146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5000625" y="1071563"/>
            <a:ext cx="4143375" cy="5054600"/>
          </a:xfrm>
        </p:spPr>
        <p:txBody>
          <a:bodyPr/>
          <a:lstStyle/>
          <a:p>
            <a:r>
              <a:rPr lang="uk-UA" sz="2400" dirty="0" smtClean="0">
                <a:solidFill>
                  <a:srgbClr val="000000"/>
                </a:solidFill>
              </a:rPr>
              <a:t>Автомобіль в</a:t>
            </a:r>
            <a:r>
              <a:rPr lang="en-US" sz="2400" dirty="0" smtClean="0">
                <a:solidFill>
                  <a:srgbClr val="000000"/>
                </a:solidFill>
              </a:rPr>
              <a:t>’</a:t>
            </a:r>
            <a:r>
              <a:rPr lang="uk-UA" sz="2400" dirty="0" err="1" smtClean="0">
                <a:solidFill>
                  <a:srgbClr val="000000"/>
                </a:solidFill>
              </a:rPr>
              <a:t>їжджає</a:t>
            </a:r>
            <a:r>
              <a:rPr lang="uk-UA" sz="2400" dirty="0" smtClean="0">
                <a:solidFill>
                  <a:srgbClr val="000000"/>
                </a:solidFill>
              </a:rPr>
              <a:t> на гору, зберігаючи постійною потужність двигуна.</a:t>
            </a:r>
          </a:p>
          <a:p>
            <a:r>
              <a:rPr lang="uk-UA" sz="2400" dirty="0" smtClean="0">
                <a:solidFill>
                  <a:srgbClr val="000000"/>
                </a:solidFill>
              </a:rPr>
              <a:t>Чому при цьому водій зменшує швидкість його руху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r>
              <a:rPr lang="uk-UA" sz="2400" dirty="0" smtClean="0">
                <a:solidFill>
                  <a:srgbClr val="000000"/>
                </a:solidFill>
              </a:rPr>
              <a:t> 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uk-UA" sz="2400" dirty="0" smtClean="0">
              <a:solidFill>
                <a:srgbClr val="000000"/>
              </a:solidFill>
            </a:endParaRPr>
          </a:p>
          <a:p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4" name="Выгнутая влево стрелка 3">
            <a:hlinkClick r:id="rId2" action="ppaction://hlinksldjump"/>
          </p:cNvPr>
          <p:cNvSpPr/>
          <p:nvPr/>
        </p:nvSpPr>
        <p:spPr>
          <a:xfrm>
            <a:off x="7858148" y="5500702"/>
            <a:ext cx="731520" cy="857256"/>
          </a:xfrm>
          <a:prstGeom prst="curved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5409" name="Picture 1" descr="C:\Documents and Settings\Jekkipro\Мои документы\Загрузки\машин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9355" y="1384223"/>
            <a:ext cx="2400317" cy="3000396"/>
          </a:xfrm>
          <a:prstGeom prst="rect">
            <a:avLst/>
          </a:prstGeom>
          <a:noFill/>
        </p:spPr>
      </p:pic>
      <p:pic>
        <p:nvPicPr>
          <p:cNvPr id="145410" name="Picture 2" descr="C:\Documents and Settings\Jekkipro\Мои документы\Загрузки\мощ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1625" y="4790926"/>
            <a:ext cx="942988" cy="709776"/>
          </a:xfrm>
          <a:prstGeom prst="rect">
            <a:avLst/>
          </a:prstGeom>
          <a:noFill/>
        </p:spPr>
      </p:pic>
      <p:pic>
        <p:nvPicPr>
          <p:cNvPr id="10" name="Picture 1" descr="C:\Documents and Settings\Jekkipro\Мои документы\Загрузки\карета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143380"/>
            <a:ext cx="2524125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792961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”</a:t>
            </a:r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Анкета</a:t>
            </a: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”</a:t>
            </a:r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фізичної величини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0034" y="1285860"/>
            <a:ext cx="3214710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Назва ФВ</a:t>
            </a:r>
            <a:endParaRPr lang="ru-RU" sz="2400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00034" y="2357430"/>
            <a:ext cx="3214710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Позначення ФВ</a:t>
            </a:r>
            <a:endParaRPr lang="ru-RU" sz="2400" b="1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71472" y="3429000"/>
            <a:ext cx="3214710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Одиниця вимірювання</a:t>
            </a:r>
            <a:endParaRPr lang="ru-RU" sz="2400" b="1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71472" y="4500570"/>
            <a:ext cx="3214710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Формула</a:t>
            </a:r>
            <a:endParaRPr lang="ru-RU" sz="2400" b="1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71472" y="5572140"/>
            <a:ext cx="3214710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Фізичний зміст</a:t>
            </a:r>
            <a:endParaRPr lang="ru-RU" sz="2400" b="1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929190" y="1285860"/>
            <a:ext cx="3214710" cy="914400"/>
          </a:xfrm>
          <a:prstGeom prst="round2Diag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</a:rPr>
              <a:t>потужність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929190" y="2357430"/>
            <a:ext cx="3214710" cy="914400"/>
          </a:xfrm>
          <a:prstGeom prst="round2Diag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</a:rPr>
              <a:t>Р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929190" y="3429000"/>
            <a:ext cx="3214710" cy="914400"/>
          </a:xfrm>
          <a:prstGeom prst="round2Diag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</a:rPr>
              <a:t>Вт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929190" y="4500570"/>
            <a:ext cx="3214710" cy="914400"/>
          </a:xfrm>
          <a:prstGeom prst="round2Diag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</a:rPr>
              <a:t>Р</a:t>
            </a:r>
            <a:r>
              <a:rPr lang="en-US" sz="2800" b="1" dirty="0" smtClean="0">
                <a:solidFill>
                  <a:srgbClr val="FFC000"/>
                </a:solidFill>
              </a:rPr>
              <a:t>=A/t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929190" y="5572140"/>
            <a:ext cx="3214710" cy="914400"/>
          </a:xfrm>
          <a:prstGeom prst="round2Diag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</a:rPr>
              <a:t>швидкість виконання роботи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643306" y="1571612"/>
            <a:ext cx="150019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643306" y="2643182"/>
            <a:ext cx="150019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643306" y="3714752"/>
            <a:ext cx="150019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643306" y="4857760"/>
            <a:ext cx="150019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643306" y="5786454"/>
            <a:ext cx="150019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гнутая влево стрелка 19">
            <a:hlinkClick r:id="rId2" action="ppaction://hlinksldjump"/>
          </p:cNvPr>
          <p:cNvSpPr/>
          <p:nvPr/>
        </p:nvSpPr>
        <p:spPr>
          <a:xfrm>
            <a:off x="8143900" y="5572140"/>
            <a:ext cx="731520" cy="857256"/>
          </a:xfrm>
          <a:prstGeom prst="curved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4672013" y="273050"/>
            <a:ext cx="4471987" cy="585311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000000"/>
                </a:solidFill>
              </a:rPr>
              <a:t>Дано: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v=108</a:t>
            </a:r>
            <a:r>
              <a:rPr lang="uk-UA" sz="2400" dirty="0" smtClean="0">
                <a:solidFill>
                  <a:srgbClr val="000000"/>
                </a:solidFill>
              </a:rPr>
              <a:t> км/</a:t>
            </a:r>
            <a:r>
              <a:rPr lang="uk-UA" sz="2400" dirty="0" err="1" smtClean="0">
                <a:solidFill>
                  <a:srgbClr val="000000"/>
                </a:solidFill>
              </a:rPr>
              <a:t>год</a:t>
            </a:r>
            <a:r>
              <a:rPr lang="en-US" sz="2400" dirty="0" smtClean="0">
                <a:solidFill>
                  <a:srgbClr val="000000"/>
                </a:solidFill>
              </a:rPr>
              <a:t>  =30 </a:t>
            </a:r>
            <a:r>
              <a:rPr lang="uk-UA" sz="2400" dirty="0" smtClean="0">
                <a:solidFill>
                  <a:srgbClr val="000000"/>
                </a:solidFill>
              </a:rPr>
              <a:t>м</a:t>
            </a:r>
            <a:r>
              <a:rPr lang="en-US" sz="2400" dirty="0" smtClean="0">
                <a:solidFill>
                  <a:srgbClr val="000000"/>
                </a:solidFill>
              </a:rPr>
              <a:t>/c</a:t>
            </a:r>
            <a:endParaRPr lang="uk-UA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F=800</a:t>
            </a:r>
            <a:r>
              <a:rPr lang="uk-UA" sz="2400" dirty="0" smtClean="0">
                <a:solidFill>
                  <a:srgbClr val="000000"/>
                </a:solidFill>
              </a:rPr>
              <a:t> </a:t>
            </a:r>
            <a:r>
              <a:rPr lang="uk-UA" sz="2400" dirty="0" err="1" smtClean="0">
                <a:solidFill>
                  <a:srgbClr val="000000"/>
                </a:solidFill>
              </a:rPr>
              <a:t>кН</a:t>
            </a:r>
            <a:r>
              <a:rPr lang="uk-UA" sz="2400" dirty="0" smtClean="0">
                <a:solidFill>
                  <a:srgbClr val="000000"/>
                </a:solidFill>
              </a:rPr>
              <a:t>        =800 000 Н 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t=10</a:t>
            </a:r>
            <a:r>
              <a:rPr lang="uk-UA" sz="2400" dirty="0" smtClean="0">
                <a:solidFill>
                  <a:srgbClr val="000000"/>
                </a:solidFill>
              </a:rPr>
              <a:t>хв.           =600 с</a:t>
            </a:r>
          </a:p>
          <a:p>
            <a:pPr>
              <a:buNone/>
            </a:pPr>
            <a:endParaRPr lang="uk-UA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0000"/>
                </a:solidFill>
              </a:rPr>
              <a:t>  А-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lang="uk-UA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uk-UA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А=</a:t>
            </a:r>
            <a:r>
              <a:rPr lang="en-US" sz="2400" dirty="0" smtClean="0">
                <a:solidFill>
                  <a:srgbClr val="000000"/>
                </a:solidFill>
              </a:rPr>
              <a:t>P</a:t>
            </a:r>
            <a:r>
              <a:rPr lang="ru-RU" sz="2400" dirty="0" smtClean="0">
                <a:solidFill>
                  <a:srgbClr val="000000"/>
                </a:solidFill>
              </a:rPr>
              <a:t>*</a:t>
            </a:r>
            <a:r>
              <a:rPr lang="en-US" sz="2400" dirty="0" smtClean="0">
                <a:solidFill>
                  <a:srgbClr val="000000"/>
                </a:solidFill>
              </a:rPr>
              <a:t>t=F*v*t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[A]=</a:t>
            </a:r>
            <a:r>
              <a:rPr lang="uk-UA" sz="2400" dirty="0" smtClean="0">
                <a:solidFill>
                  <a:srgbClr val="000000"/>
                </a:solidFill>
              </a:rPr>
              <a:t>Н*м/с*</a:t>
            </a:r>
            <a:r>
              <a:rPr lang="uk-UA" sz="2400" dirty="0" err="1" smtClean="0">
                <a:solidFill>
                  <a:srgbClr val="000000"/>
                </a:solidFill>
              </a:rPr>
              <a:t>с=Н</a:t>
            </a:r>
            <a:r>
              <a:rPr lang="uk-UA" sz="2400" dirty="0" smtClean="0">
                <a:solidFill>
                  <a:srgbClr val="000000"/>
                </a:solidFill>
              </a:rPr>
              <a:t>*</a:t>
            </a:r>
            <a:r>
              <a:rPr lang="uk-UA" sz="2400" dirty="0" err="1" smtClean="0">
                <a:solidFill>
                  <a:srgbClr val="000000"/>
                </a:solidFill>
              </a:rPr>
              <a:t>м=Дж</a:t>
            </a:r>
            <a:endParaRPr lang="uk-UA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0000"/>
                </a:solidFill>
              </a:rPr>
              <a:t>  А =800 000*30*600=</a:t>
            </a:r>
          </a:p>
          <a:p>
            <a:pPr>
              <a:buNone/>
            </a:pPr>
            <a:r>
              <a:rPr lang="uk-UA" sz="2400" dirty="0" smtClean="0">
                <a:solidFill>
                  <a:srgbClr val="000000"/>
                </a:solidFill>
              </a:rPr>
              <a:t>     =14400000000 </a:t>
            </a:r>
            <a:r>
              <a:rPr lang="uk-UA" sz="2400" dirty="0" err="1" smtClean="0">
                <a:solidFill>
                  <a:srgbClr val="000000"/>
                </a:solidFill>
              </a:rPr>
              <a:t>Дж=</a:t>
            </a:r>
            <a:endParaRPr lang="uk-UA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0000"/>
                </a:solidFill>
              </a:rPr>
              <a:t>     =14400МДж</a:t>
            </a:r>
          </a:p>
          <a:p>
            <a:pPr>
              <a:buNone/>
            </a:pPr>
            <a:r>
              <a:rPr lang="uk-UA" sz="2400" dirty="0" smtClean="0">
                <a:solidFill>
                  <a:srgbClr val="000000"/>
                </a:solidFill>
              </a:rPr>
              <a:t>Відповідь:14400МДж  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686175" cy="4691063"/>
          </a:xfrm>
        </p:spPr>
        <p:txBody>
          <a:bodyPr/>
          <a:lstStyle/>
          <a:p>
            <a:r>
              <a:rPr lang="uk-UA" sz="2400" dirty="0" smtClean="0">
                <a:solidFill>
                  <a:srgbClr val="000000"/>
                </a:solidFill>
              </a:rPr>
              <a:t>Потяг за швидкості 108 км/год. Розвиває силу тяги 800 </a:t>
            </a:r>
            <a:r>
              <a:rPr lang="uk-UA" sz="2400" dirty="0" err="1" smtClean="0">
                <a:solidFill>
                  <a:srgbClr val="000000"/>
                </a:solidFill>
              </a:rPr>
              <a:t>кН</a:t>
            </a:r>
            <a:r>
              <a:rPr lang="uk-UA" sz="2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uk-UA" sz="2400" dirty="0" smtClean="0">
                <a:solidFill>
                  <a:srgbClr val="000000"/>
                </a:solidFill>
              </a:rPr>
              <a:t>Яку роботу він виконує  протягом 10хв. 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4" name="Выгнутая влево стрелка 3">
            <a:hlinkClick r:id="rId2" action="ppaction://hlinksldjump"/>
          </p:cNvPr>
          <p:cNvSpPr/>
          <p:nvPr/>
        </p:nvSpPr>
        <p:spPr>
          <a:xfrm>
            <a:off x="7858148" y="5500702"/>
            <a:ext cx="731520" cy="857256"/>
          </a:xfrm>
          <a:prstGeom prst="curved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6674" name="Picture 2" descr="D:\ТОРРЕНТ\тамвай 1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256"/>
            <a:ext cx="2643206" cy="1915719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>
            <a:off x="5501488" y="2071678"/>
            <a:ext cx="2142346" cy="794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29124" y="2428868"/>
            <a:ext cx="2143140" cy="1588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676" name="Picture 4" descr="D:\ТОРРЕНТ\4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14290"/>
            <a:ext cx="198120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D:\ТОРРЕНТ\clip_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958387" cy="107157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5105400" y="1262063"/>
            <a:ext cx="4038600" cy="2738437"/>
          </a:xfrm>
        </p:spPr>
        <p:txBody>
          <a:bodyPr/>
          <a:lstStyle/>
          <a:p>
            <a:pPr>
              <a:buClrTx/>
            </a:pPr>
            <a:r>
              <a:rPr lang="uk-UA" dirty="0" smtClean="0">
                <a:solidFill>
                  <a:srgbClr val="000000"/>
                </a:solidFill>
              </a:rPr>
              <a:t>Обчисліть потужність,яку ви розвиваєте рівномірно крокуючи до школи.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34145" name="Picture 1" descr="C:\Documents and Settings\Jekkipro\Мои документы\Загрузки\1262092807_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262063"/>
            <a:ext cx="3529013" cy="2667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16813" y="214290"/>
            <a:ext cx="67700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Творче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завдання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642910" y="4000504"/>
            <a:ext cx="7358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Всі необхідні дані одержіть самі.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95317">
            <a:off x="390046" y="5188616"/>
            <a:ext cx="8739765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Діло майстра величає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1435100"/>
            <a:ext cx="4786346" cy="4691063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”</a:t>
            </a:r>
            <a:r>
              <a:rPr lang="uk-UA" sz="2800" dirty="0" smtClean="0">
                <a:solidFill>
                  <a:srgbClr val="000000"/>
                </a:solidFill>
              </a:rPr>
              <a:t>Дії, що виконують різні механізми, </a:t>
            </a:r>
            <a:r>
              <a:rPr lang="uk-UA" sz="2800" dirty="0" err="1" smtClean="0">
                <a:solidFill>
                  <a:srgbClr val="000000"/>
                </a:solidFill>
              </a:rPr>
              <a:t>нескінчено</a:t>
            </a:r>
            <a:r>
              <a:rPr lang="uk-UA" sz="2800" dirty="0" smtClean="0">
                <a:solidFill>
                  <a:srgbClr val="000000"/>
                </a:solidFill>
              </a:rPr>
              <a:t> різноманітні. Щоб … порівнювати їх між собою треба ввести величину, яка для всіх механізмів була б спільною.</a:t>
            </a:r>
            <a:r>
              <a:rPr lang="en-US" sz="2800" dirty="0" smtClean="0">
                <a:solidFill>
                  <a:srgbClr val="000000"/>
                </a:solidFill>
              </a:rPr>
              <a:t>”</a:t>
            </a:r>
            <a:endParaRPr lang="ru-RU" sz="2800" dirty="0" smtClean="0">
              <a:solidFill>
                <a:srgbClr val="000000"/>
              </a:solidFill>
            </a:endParaRPr>
          </a:p>
        </p:txBody>
      </p:sp>
      <p:sp>
        <p:nvSpPr>
          <p:cNvPr id="21508" name="Oval 8"/>
          <p:cNvSpPr>
            <a:spLocks noChangeArrowheads="1"/>
          </p:cNvSpPr>
          <p:nvPr/>
        </p:nvSpPr>
        <p:spPr bwMode="auto">
          <a:xfrm>
            <a:off x="1187450" y="4918075"/>
            <a:ext cx="1008063" cy="144463"/>
          </a:xfrm>
          <a:prstGeom prst="ellipse">
            <a:avLst/>
          </a:prstGeom>
          <a:gradFill rotWithShape="1">
            <a:gsLst>
              <a:gs pos="0">
                <a:srgbClr val="C0C0C0">
                  <a:alpha val="62999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09" name="Picture 2" descr="C:\Documents and Settings\Jekkipro\Мои документы\Загрузки\понселе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78425" y="1581150"/>
            <a:ext cx="3328988" cy="3562350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4500562" y="5143512"/>
            <a:ext cx="435771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1788-1867 </a:t>
            </a:r>
            <a:r>
              <a:rPr lang="uk-UA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р.р</a:t>
            </a:r>
            <a:r>
              <a:rPr lang="uk-UA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9" y="285728"/>
            <a:ext cx="569845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Жан Віктор </a:t>
            </a:r>
            <a:r>
              <a:rPr lang="uk-UA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Понселе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D:\ТОРРЕНТ\clip_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958387" cy="107157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0" y="1262063"/>
            <a:ext cx="3995738" cy="2667000"/>
          </a:xfrm>
        </p:spPr>
        <p:txBody>
          <a:bodyPr/>
          <a:lstStyle/>
          <a:p>
            <a:pPr>
              <a:buClrTx/>
            </a:pPr>
            <a:r>
              <a:rPr lang="uk-UA" dirty="0" smtClean="0">
                <a:solidFill>
                  <a:srgbClr val="000000"/>
                </a:solidFill>
              </a:rPr>
              <a:t>Розрахуйте механічну роботу, яку ви виконуєте рівномірно крокуючи до школи.</a:t>
            </a:r>
          </a:p>
          <a:p>
            <a:pPr>
              <a:buClrTx/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45411" name="Picture 3" descr="C:\Documents and Settings\Jekkipro\Мои документы\Загрузки\печь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92750" y="1262063"/>
            <a:ext cx="3651250" cy="27384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16813" y="214290"/>
            <a:ext cx="67700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Творче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завдання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642910" y="4143380"/>
            <a:ext cx="7358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Всі необхідні дані одержіть самі.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813994"/>
            <a:ext cx="8001056" cy="923330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 труда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немає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плода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66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43230" cy="4691063"/>
          </a:xfrm>
        </p:spPr>
        <p:txBody>
          <a:bodyPr/>
          <a:lstStyle/>
          <a:p>
            <a:r>
              <a:rPr lang="ru-RU" sz="2400" dirty="0" smtClean="0">
                <a:solidFill>
                  <a:srgbClr val="000000"/>
                </a:solidFill>
              </a:rPr>
              <a:t>У </a:t>
            </a:r>
            <a:r>
              <a:rPr lang="ru-RU" sz="2400" dirty="0" err="1" smtClean="0">
                <a:solidFill>
                  <a:srgbClr val="000000"/>
                </a:solidFill>
              </a:rPr>
              <a:t>повсякденному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житті</a:t>
            </a:r>
            <a:r>
              <a:rPr lang="ru-RU" sz="2400" dirty="0" smtClean="0">
                <a:solidFill>
                  <a:srgbClr val="000000"/>
                </a:solidFill>
              </a:rPr>
              <a:t> словом </a:t>
            </a:r>
            <a:r>
              <a:rPr lang="en-US" sz="2400" dirty="0" smtClean="0">
                <a:solidFill>
                  <a:srgbClr val="000000"/>
                </a:solidFill>
              </a:rPr>
              <a:t>”</a:t>
            </a:r>
            <a:r>
              <a:rPr lang="ru-RU" sz="2400" dirty="0" smtClean="0">
                <a:solidFill>
                  <a:srgbClr val="000000"/>
                </a:solidFill>
              </a:rPr>
              <a:t>робота</a:t>
            </a:r>
            <a:r>
              <a:rPr lang="en-US" sz="2400" dirty="0" smtClean="0">
                <a:solidFill>
                  <a:srgbClr val="000000"/>
                </a:solidFill>
              </a:rPr>
              <a:t>”</a:t>
            </a:r>
            <a:r>
              <a:rPr lang="ru-RU" sz="2400" dirty="0" smtClean="0">
                <a:solidFill>
                  <a:srgbClr val="000000"/>
                </a:solidFill>
              </a:rPr>
              <a:t> ми </a:t>
            </a:r>
            <a:r>
              <a:rPr lang="ru-RU" sz="2400" dirty="0" err="1" smtClean="0">
                <a:solidFill>
                  <a:srgbClr val="000000"/>
                </a:solidFill>
              </a:rPr>
              <a:t>називаємо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будь-яку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корисну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працю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uk-UA" sz="2400" dirty="0" smtClean="0">
                <a:solidFill>
                  <a:srgbClr val="000000"/>
                </a:solidFill>
              </a:rPr>
              <a:t>робітника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</a:rPr>
              <a:t>вчителя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</a:rPr>
              <a:t>учня</a:t>
            </a:r>
            <a:r>
              <a:rPr lang="ru-RU" sz="2400" dirty="0" smtClean="0">
                <a:solidFill>
                  <a:srgbClr val="000000"/>
                </a:solidFill>
              </a:rPr>
              <a:t>. 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pic>
        <p:nvPicPr>
          <p:cNvPr id="7" name="Picture 13" descr="man-sweepin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85860"/>
            <a:ext cx="22225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 descr="C:\Documents and Settings\Jekkipro\Мои документы\Загрузки\малюк 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4572008"/>
            <a:ext cx="1000132" cy="1453525"/>
          </a:xfrm>
          <a:prstGeom prst="rect">
            <a:avLst/>
          </a:prstGeom>
          <a:noFill/>
        </p:spPr>
      </p:pic>
      <p:pic>
        <p:nvPicPr>
          <p:cNvPr id="65539" name="Picture 3" descr="C:\Documents and Settings\Jekkipro\Мои документы\Загрузки\малюк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133848"/>
            <a:ext cx="1071570" cy="1528774"/>
          </a:xfrm>
          <a:prstGeom prst="rect">
            <a:avLst/>
          </a:prstGeom>
          <a:noFill/>
        </p:spPr>
      </p:pic>
      <p:pic>
        <p:nvPicPr>
          <p:cNvPr id="65540" name="Picture 4" descr="C:\Documents and Settings\Jekkipro\Мои документы\Загрузки\газонокосилка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143250"/>
            <a:ext cx="5143536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142844" y="1571612"/>
            <a:ext cx="8115325" cy="4691063"/>
          </a:xfrm>
        </p:spPr>
        <p:txBody>
          <a:bodyPr/>
          <a:lstStyle/>
          <a:p>
            <a:r>
              <a:rPr lang="ru-RU" sz="2400" dirty="0" err="1" smtClean="0">
                <a:solidFill>
                  <a:srgbClr val="000000"/>
                </a:solidFill>
              </a:rPr>
              <a:t>Поняття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роботи</a:t>
            </a:r>
            <a:r>
              <a:rPr lang="ru-RU" sz="2400" dirty="0" smtClean="0">
                <a:solidFill>
                  <a:srgbClr val="000000"/>
                </a:solidFill>
              </a:rPr>
              <a:t> у </a:t>
            </a:r>
            <a:r>
              <a:rPr lang="ru-RU" sz="2400" dirty="0" err="1" smtClean="0">
                <a:solidFill>
                  <a:srgbClr val="000000"/>
                </a:solidFill>
              </a:rPr>
              <a:t>фізиці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інше</a:t>
            </a:r>
            <a:r>
              <a:rPr lang="ru-RU" sz="2400" dirty="0" smtClean="0">
                <a:solidFill>
                  <a:srgbClr val="000000"/>
                </a:solidFill>
              </a:rPr>
              <a:t>. </a:t>
            </a:r>
          </a:p>
          <a:p>
            <a:endParaRPr lang="uk-UA" sz="2400" dirty="0" smtClean="0">
              <a:solidFill>
                <a:srgbClr val="000000"/>
              </a:solidFill>
            </a:endParaRPr>
          </a:p>
          <a:p>
            <a:r>
              <a:rPr lang="uk-UA" sz="2400" dirty="0" smtClean="0">
                <a:solidFill>
                  <a:srgbClr val="000000"/>
                </a:solidFill>
              </a:rPr>
              <a:t>"механічною роботою" називають роботу будь-якої сили ( сили тяжіння, пружності, тертя і т. д.) над тілом, </a:t>
            </a:r>
          </a:p>
          <a:p>
            <a:r>
              <a:rPr lang="uk-UA" sz="2400" dirty="0" smtClean="0">
                <a:solidFill>
                  <a:srgbClr val="000000"/>
                </a:solidFill>
              </a:rPr>
              <a:t>в результаті дії якої тіло переміщається.</a:t>
            </a:r>
            <a:br>
              <a:rPr lang="uk-UA" sz="2400" dirty="0" smtClean="0">
                <a:solidFill>
                  <a:srgbClr val="000000"/>
                </a:solidFill>
              </a:rPr>
            </a:br>
            <a:endParaRPr lang="ru-RU" sz="2400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3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258888" y="1773238"/>
          <a:ext cx="876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4" name="Image" r:id="rId3" imgW="875882" imgH="888889" progId="">
                  <p:embed/>
                </p:oleObj>
              </mc:Choice>
              <mc:Fallback>
                <p:oleObj name="Image" r:id="rId3" imgW="875882" imgH="888889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773238"/>
                        <a:ext cx="8763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Oval 8"/>
          <p:cNvSpPr>
            <a:spLocks noChangeArrowheads="1"/>
          </p:cNvSpPr>
          <p:nvPr/>
        </p:nvSpPr>
        <p:spPr bwMode="auto">
          <a:xfrm>
            <a:off x="1187450" y="4918075"/>
            <a:ext cx="1008063" cy="144463"/>
          </a:xfrm>
          <a:prstGeom prst="ellipse">
            <a:avLst/>
          </a:prstGeom>
          <a:gradFill rotWithShape="1">
            <a:gsLst>
              <a:gs pos="0">
                <a:srgbClr val="C0C0C0">
                  <a:alpha val="62999"/>
                </a:srgb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2285984" y="5689600"/>
            <a:ext cx="71438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200" b="1" i="1" dirty="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3" y="285728"/>
            <a:ext cx="69129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Приклади механічної роботи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86019" name="Picture 3" descr="C:\Documents and Settings\Jekkipro\Мои документы\Загрузки\шарики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928802"/>
            <a:ext cx="1714512" cy="1714512"/>
          </a:xfrm>
          <a:prstGeom prst="rect">
            <a:avLst/>
          </a:prstGeom>
          <a:noFill/>
        </p:spPr>
      </p:pic>
      <p:pic>
        <p:nvPicPr>
          <p:cNvPr id="86020" name="Picture 4" descr="C:\Documents and Settings\Jekkipro\Мои документы\Загрузки\капля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3357562"/>
            <a:ext cx="1643074" cy="1643074"/>
          </a:xfrm>
          <a:prstGeom prst="rect">
            <a:avLst/>
          </a:prstGeom>
          <a:noFill/>
        </p:spPr>
      </p:pic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785786" y="4786322"/>
            <a:ext cx="2000264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сила</a:t>
            </a:r>
            <a:endParaRPr lang="ru-RU" sz="2400" b="1" dirty="0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28596" y="5786454"/>
            <a:ext cx="3000396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переміщення</a:t>
            </a:r>
            <a:endParaRPr lang="ru-RU" sz="2400" b="1" dirty="0"/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6143636" y="5214950"/>
            <a:ext cx="2000264" cy="91440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робота</a:t>
            </a:r>
            <a:endParaRPr lang="ru-RU" sz="2400" b="1" dirty="0"/>
          </a:p>
        </p:txBody>
      </p:sp>
      <p:cxnSp>
        <p:nvCxnSpPr>
          <p:cNvPr id="25" name="Прямая со стрелкой 24"/>
          <p:cNvCxnSpPr>
            <a:stCxn id="19" idx="0"/>
          </p:cNvCxnSpPr>
          <p:nvPr/>
        </p:nvCxnSpPr>
        <p:spPr>
          <a:xfrm>
            <a:off x="2786050" y="5243522"/>
            <a:ext cx="2214578" cy="542932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0" idx="0"/>
          </p:cNvCxnSpPr>
          <p:nvPr/>
        </p:nvCxnSpPr>
        <p:spPr>
          <a:xfrm flipV="1">
            <a:off x="3428992" y="5786454"/>
            <a:ext cx="1500198" cy="4572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трелка вправо 27"/>
          <p:cNvSpPr/>
          <p:nvPr/>
        </p:nvSpPr>
        <p:spPr>
          <a:xfrm>
            <a:off x="5143504" y="5500702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 descr="D:\ТОРРЕНТ\миша цирк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171448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9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4619" cy="2285992"/>
          </a:xfrm>
        </p:spPr>
        <p:txBody>
          <a:bodyPr/>
          <a:lstStyle/>
          <a:p>
            <a:pPr eaLnBrk="1" hangingPunct="1"/>
            <a:r>
              <a:rPr lang="uk-UA" sz="2800" dirty="0" smtClean="0"/>
              <a:t>        </a:t>
            </a:r>
            <a:endParaRPr lang="ru-RU" sz="2800" dirty="0" smtClean="0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714877" y="2071678"/>
            <a:ext cx="5000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solidFill>
                  <a:schemeClr val="hlink"/>
                </a:solidFill>
                <a:latin typeface="Arial Black" pitchFamily="34" charset="0"/>
              </a:rPr>
              <a:t>х</a:t>
            </a:r>
            <a:endParaRPr lang="ru-RU" sz="3200" b="1" i="1" dirty="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357422" y="2143116"/>
            <a:ext cx="571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hlink"/>
                </a:solidFill>
                <a:latin typeface="Arial Black" pitchFamily="34" charset="0"/>
              </a:rPr>
              <a:t>=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6357950" y="2928934"/>
            <a:ext cx="2246300" cy="3581416"/>
            <a:chOff x="4150" y="1389"/>
            <a:chExt cx="1089" cy="1814"/>
          </a:xfrm>
        </p:grpSpPr>
        <p:graphicFrame>
          <p:nvGraphicFramePr>
            <p:cNvPr id="3074" name="Object 42"/>
            <p:cNvGraphicFramePr>
              <a:graphicFrameLocks noChangeAspect="1"/>
            </p:cNvGraphicFramePr>
            <p:nvPr/>
          </p:nvGraphicFramePr>
          <p:xfrm>
            <a:off x="4241" y="1434"/>
            <a:ext cx="898" cy="1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0" name="Формула" r:id="rId3" imgW="583920" imgH="1117440" progId="Equation.3">
                    <p:embed/>
                  </p:oleObj>
                </mc:Choice>
                <mc:Fallback>
                  <p:oleObj name="Формула" r:id="rId3" imgW="583920" imgH="1117440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1" y="1434"/>
                          <a:ext cx="898" cy="17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3" name="Rectangle 44"/>
            <p:cNvSpPr>
              <a:spLocks noChangeArrowheads="1"/>
            </p:cNvSpPr>
            <p:nvPr/>
          </p:nvSpPr>
          <p:spPr bwMode="auto">
            <a:xfrm>
              <a:off x="4150" y="1389"/>
              <a:ext cx="1089" cy="952"/>
            </a:xfrm>
            <a:prstGeom prst="rect">
              <a:avLst/>
            </a:prstGeom>
            <a:noFill/>
            <a:ln w="635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4" name="Rectangle 45"/>
            <p:cNvSpPr>
              <a:spLocks noChangeArrowheads="1"/>
            </p:cNvSpPr>
            <p:nvPr/>
          </p:nvSpPr>
          <p:spPr bwMode="auto">
            <a:xfrm>
              <a:off x="4150" y="2341"/>
              <a:ext cx="1089" cy="862"/>
            </a:xfrm>
            <a:prstGeom prst="rect">
              <a:avLst/>
            </a:prstGeom>
            <a:noFill/>
            <a:ln w="635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14282" y="1857364"/>
            <a:ext cx="2143140" cy="1143008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/>
              <a:t>робота</a:t>
            </a:r>
            <a:endParaRPr lang="ru-RU" sz="3200" b="1" i="1" dirty="0"/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357818" y="1857364"/>
            <a:ext cx="3643338" cy="1000132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/>
              <a:t>переміщення</a:t>
            </a:r>
            <a:endParaRPr lang="ru-RU" sz="3200" b="1" i="1" dirty="0"/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2928926" y="1857364"/>
            <a:ext cx="1857388" cy="1000132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/>
              <a:t>сила</a:t>
            </a:r>
            <a:endParaRPr lang="ru-RU" sz="3200" b="1" i="1" dirty="0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357290" y="4286256"/>
            <a:ext cx="2786082" cy="1271590"/>
          </a:xfrm>
          <a:prstGeom prst="round2Diag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A=F*S</a:t>
            </a:r>
            <a:endParaRPr lang="ru-RU" sz="4400" b="1" dirty="0"/>
          </a:p>
        </p:txBody>
      </p:sp>
      <p:cxnSp>
        <p:nvCxnSpPr>
          <p:cNvPr id="21" name="Прямая со стрелкой 20"/>
          <p:cNvCxnSpPr>
            <a:stCxn id="19" idx="0"/>
          </p:cNvCxnSpPr>
          <p:nvPr/>
        </p:nvCxnSpPr>
        <p:spPr>
          <a:xfrm flipV="1">
            <a:off x="4143372" y="4071942"/>
            <a:ext cx="2143140" cy="850109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143372" y="4929198"/>
            <a:ext cx="2143140" cy="792965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016813" y="0"/>
            <a:ext cx="51103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1" y="357166"/>
            <a:ext cx="835824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Механічна робота ( </a:t>
            </a:r>
            <a:r>
              <a:rPr lang="uk-UA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робота</a:t>
            </a:r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)-ФВ, яка дорівнює  добутку  сили  на переміщення  точки  її  прикладання.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  <p:bldP spid="33804" grpId="0"/>
      <p:bldP spid="23" grpId="0" animBg="1"/>
      <p:bldP spid="24" grpId="0" animBg="1"/>
      <p:bldP spid="25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6600" y="233363"/>
            <a:ext cx="8407400" cy="233838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16813" y="214290"/>
            <a:ext cx="51103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42852"/>
            <a:ext cx="8358245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За одиницю роботи в СІ приймають роботу, яку  здійснює сила 1Н, коли точка її прикладання переміщується на 1м.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6429388" y="2000240"/>
          <a:ext cx="10541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2" name="Image" r:id="rId3" imgW="1053597" imgH="2311111" progId="">
                  <p:embed/>
                </p:oleObj>
              </mc:Choice>
              <mc:Fallback>
                <p:oleObj name="Image" r:id="rId3" imgW="1053597" imgH="2311111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2000240"/>
                        <a:ext cx="1054100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6715140" y="3143248"/>
            <a:ext cx="647700" cy="0"/>
          </a:xfrm>
          <a:prstGeom prst="line">
            <a:avLst/>
          </a:prstGeom>
          <a:noFill/>
          <a:ln w="38100">
            <a:solidFill>
              <a:srgbClr val="F9010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00958" y="2928934"/>
            <a:ext cx="150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90101"/>
                </a:solidFill>
                <a:latin typeface="Times New Roman" pitchFamily="18" charset="0"/>
              </a:rPr>
              <a:t>F</a:t>
            </a:r>
            <a:r>
              <a:rPr lang="ru-RU" sz="2400" b="1" i="1" baseline="-25000" dirty="0" smtClean="0">
                <a:solidFill>
                  <a:srgbClr val="F90101"/>
                </a:solidFill>
                <a:latin typeface="Times New Roman" pitchFamily="18" charset="0"/>
              </a:rPr>
              <a:t>т</a:t>
            </a:r>
            <a:r>
              <a:rPr lang="ru-RU" sz="2400" b="1" i="1" dirty="0" smtClean="0">
                <a:solidFill>
                  <a:srgbClr val="F90101"/>
                </a:solidFill>
                <a:latin typeface="Times New Roman" pitchFamily="18" charset="0"/>
              </a:rPr>
              <a:t>=1Н</a:t>
            </a:r>
            <a:endParaRPr lang="ru-RU" sz="2400" b="1" i="1" dirty="0">
              <a:solidFill>
                <a:srgbClr val="F90101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3244334"/>
            <a:ext cx="571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90101"/>
                </a:solidFill>
                <a:latin typeface="Times New Roman" pitchFamily="18" charset="0"/>
              </a:rPr>
              <a:t>1м</a:t>
            </a:r>
            <a:endParaRPr lang="ru-RU" sz="2400" b="1" i="1" dirty="0">
              <a:solidFill>
                <a:srgbClr val="F90101"/>
              </a:solidFill>
              <a:latin typeface="Times New Roman" pitchFamily="18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6156325" y="3213100"/>
            <a:ext cx="0" cy="19446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71876"/>
            <a:ext cx="5876925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2143116"/>
            <a:ext cx="4105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000636"/>
            <a:ext cx="6175375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</p:bldLst>
  </p:timing>
</p:sld>
</file>

<file path=ppt/theme/theme1.xml><?xml version="1.0" encoding="utf-8"?>
<a:theme xmlns:a="http://schemas.openxmlformats.org/drawingml/2006/main" name="Механічна робота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Механічна робота</Template>
  <TotalTime>1343</TotalTime>
  <Words>1053</Words>
  <Application>Microsoft Office PowerPoint</Application>
  <PresentationFormat>Экран (4:3)</PresentationFormat>
  <Paragraphs>215</Paragraphs>
  <Slides>40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Механічна робота</vt:lpstr>
      <vt:lpstr>Image</vt:lpstr>
      <vt:lpstr>Формула</vt:lpstr>
      <vt:lpstr>Фотография Photo Editor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Jekkipro</dc:creator>
  <cp:lastModifiedBy>Natalya</cp:lastModifiedBy>
  <cp:revision>168</cp:revision>
  <dcterms:created xsi:type="dcterms:W3CDTF">2011-01-29T06:31:50Z</dcterms:created>
  <dcterms:modified xsi:type="dcterms:W3CDTF">2022-04-17T07:45:49Z</dcterms:modified>
</cp:coreProperties>
</file>