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789E63-CDF5-422C-AF31-DABEF416CF6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D79016-75B3-4AA6-B18B-525191F8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63;&#1058;&#1054;%20&#1041;&#1059;&#1044;&#1045;&#1058;,%20&#1045;&#1057;&#1051;&#1048;%20&#1048;&#1057;&#1063;&#1045;&#1047;&#1053;&#1045;&#1058;%20&#1057;&#1048;&#1051;&#1040;%20&#1058;&#1056;&#1045;&#1053;&#1048;&#1071;.mp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2770" y="2276872"/>
            <a:ext cx="435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Сила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тертя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589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 кочення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s://lh4.googleusercontent.com/QP0NCEf24e0tmd4w2ryj0C7DQzG90TWG2sB_aAV63ir8u1TOX0OdVUJwiXVHY6Zder3mvy8U8CqDdWfH76C06DpF8vyz1suqHg6R-Rn-5DMSCWKKn88F4gWxt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672019" cy="2520280"/>
          </a:xfrm>
          <a:prstGeom prst="rect">
            <a:avLst/>
          </a:prstGeom>
          <a:noFill/>
        </p:spPr>
      </p:pic>
      <p:pic>
        <p:nvPicPr>
          <p:cNvPr id="22532" name="Picture 4" descr="https://lh5.googleusercontent.com/RBWWV24rW3XIQH_mO-jf9RliNX7_3VPkvtvYad7-VJ40OQR_9iAP0V2WGjt3-kZLXykBD6uTEsMWjwZmmTKkAycBwk2oqLp9AMRg2S4-rUJvsO_AfQdDkXgfz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5136332" cy="2232248"/>
          </a:xfrm>
          <a:prstGeom prst="rect">
            <a:avLst/>
          </a:prstGeom>
          <a:noFill/>
        </p:spPr>
      </p:pic>
      <p:pic>
        <p:nvPicPr>
          <p:cNvPr id="22534" name="Picture 6" descr="http://narodna-osvita.com.ua/uploads/7_klas_fizika_sirotjuk_2015/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49080"/>
            <a:ext cx="669551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2/29/Thunder_Stone.jpg?1456065467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951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vitppt.com.ua/images/17/16276/770/img4.jpg"/>
          <p:cNvPicPr>
            <a:picLocks noChangeAspect="1" noChangeArrowheads="1"/>
          </p:cNvPicPr>
          <p:nvPr/>
        </p:nvPicPr>
        <p:blipFill>
          <a:blip r:embed="rId2" cstate="print"/>
          <a:srcRect l="55963" t="23584" b="17457"/>
          <a:stretch>
            <a:fillRect/>
          </a:stretch>
        </p:blipFill>
        <p:spPr bwMode="auto">
          <a:xfrm>
            <a:off x="323528" y="1124744"/>
            <a:ext cx="3229794" cy="3240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26064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ПІдшипники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0" name="Picture 4" descr="http://school39.klasna.com/uploads/editor/3213/100376/sitepage_143/images/12.jpg"/>
          <p:cNvPicPr>
            <a:picLocks noChangeAspect="1" noChangeArrowheads="1"/>
          </p:cNvPicPr>
          <p:nvPr/>
        </p:nvPicPr>
        <p:blipFill>
          <a:blip r:embed="rId3" cstate="print"/>
          <a:srcRect l="22479"/>
          <a:stretch>
            <a:fillRect/>
          </a:stretch>
        </p:blipFill>
        <p:spPr bwMode="auto">
          <a:xfrm>
            <a:off x="2771800" y="2132856"/>
            <a:ext cx="577392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random-140514071201-phpapp02/95/-4-638.jpg?cb=1400051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  <p:pic>
        <p:nvPicPr>
          <p:cNvPr id="25604" name="Picture 4" descr="http://d3mlntcv38ck9k.cloudfront.net/content/konspekt_image/89578/e4c58000_6fc8_0131_68f6_12313d221e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48274"/>
            <a:ext cx="2800350" cy="160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yutno-doma.ru/wp-content/uploads/2014/05/kak-pravilno-rezat-steklo-04-05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013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66848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Тертя: корисне чи шкідливе?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ердце 4">
            <a:hlinkClick r:id="rId2" action="ppaction://hlinkfile"/>
          </p:cNvPr>
          <p:cNvSpPr/>
          <p:nvPr/>
        </p:nvSpPr>
        <p:spPr>
          <a:xfrm>
            <a:off x="3275856" y="1340768"/>
            <a:ext cx="4536504" cy="381642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1115616" y="1412776"/>
            <a:ext cx="1872208" cy="41044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powerpoint-111017144329-phpapp01/95/-1-728.jpg?cb=1318863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52928" cy="626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615752"/>
            <a:ext cx="748883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</a:rPr>
              <a:t>Тест «Так – Ні»</a:t>
            </a:r>
          </a:p>
          <a:p>
            <a:pPr marL="9001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Тертя – це явище, яке спричиняє опір рухові одного тіла по поверхні іншого.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Тертя поділяється на 2 види: тертя спокою і тертя ковзання.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Сила тертя є проявом сил міжмолекулярної взаємодії.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Людина не може зрушити з місця піаніно. У цьому випадку наявний появ сили тертя спокою?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Сила тертя не залежить від природи та властивостей  стичних поверхонь?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Сила тертя кочення більша за силу тертя ковзання.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196752"/>
          <a:ext cx="7344816" cy="3744416"/>
        </p:xfrm>
        <a:graphic>
          <a:graphicData uri="http://schemas.openxmlformats.org/drawingml/2006/table">
            <a:tbl>
              <a:tblPr/>
              <a:tblGrid>
                <a:gridCol w="2893511"/>
                <a:gridCol w="4451305"/>
              </a:tblGrid>
              <a:tr h="728486">
                <a:tc>
                  <a:txBody>
                    <a:bodyPr/>
                    <a:lstStyle/>
                    <a:p>
                      <a:pPr marL="0" lvl="3" indent="88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3990" algn="l"/>
                        </a:tabLs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Сила тертя спокою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 А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. Перешкоджає появі руху тіла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1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2. Сила тертя ковзання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 Б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. Виникає під час кочення одного тіла по поверхні іншого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1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3. Сила тертя ковзання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  В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. Наявність нерівностей чи міжмолекулярних взаємодій.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10">
                <a:tc>
                  <a:txBody>
                    <a:bodyPr/>
                    <a:lstStyle/>
                    <a:p>
                      <a:pPr marL="0" lvl="0" indent="176213" algn="just"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88900" algn="l"/>
                          <a:tab pos="173038" algn="l"/>
                        </a:tabLs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Причина виникнення сили тертя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/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  Г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. Виникає в разі ковзання одного тіла по поверхні іншого.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274386"/>
            <a:ext cx="56971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  <a:tab pos="263525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Бліц – тест «Логічні пари».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84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  <a:tab pos="263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oradu.pp.ua/uploads/posts/2015-08/mastilo-dlya-pdshipnikv-yaka-krasche-visokotemperaturna-mastilo-dlya-pdshipnikv_3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567368" cy="3456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577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 в техніці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8" name="Picture 4" descr="http://avtomastylo.com/wp-content/uploads/images/rejting_luchshih_avtomobilnih_masel_pomosh_v_vibore_avtomobilnih_mase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32663" cy="2232248"/>
          </a:xfrm>
          <a:prstGeom prst="rect">
            <a:avLst/>
          </a:prstGeom>
          <a:noFill/>
        </p:spPr>
      </p:pic>
      <p:pic>
        <p:nvPicPr>
          <p:cNvPr id="31750" name="Picture 6" descr="http://poradu.pp.ua/uploads/posts/2015-08/thumbs/yak-zamniti-maslo-v-korobc-peredach-cherez-sklki-mnyati-maslo-v-korobc-peredach_9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286250" cy="2867025"/>
          </a:xfrm>
          <a:prstGeom prst="rect">
            <a:avLst/>
          </a:prstGeom>
          <a:noFill/>
        </p:spPr>
      </p:pic>
      <p:pic>
        <p:nvPicPr>
          <p:cNvPr id="31752" name="Picture 8" descr="http://poradu.pp.ua/uploads/posts/2015-07/pdshipnik-kochennya-rozmri-po-gostu-klasifkacya-tablicya-rozmrv_69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80728"/>
            <a:ext cx="2729880" cy="2047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/>
          </a:p>
          <a:p>
            <a:pPr marL="0" indent="0">
              <a:buFont typeface="Arial" charset="0"/>
              <a:buNone/>
              <a:defRPr/>
            </a:pPr>
            <a:r>
              <a:rPr lang="uk-UA" b="1" dirty="0"/>
              <a:t> 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052" name="Picture 2" descr="unsorted Ужас и моральный терр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5547"/>
            <a:ext cx="8964488" cy="34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ЕГИПЕТСКАЯ ЛАПША: ПИРАМИДЫ ИЗГОТОВЛЕНЫ ИЗ. БЕТО"/>
          <p:cNvPicPr>
            <a:picLocks noChangeAspect="1" noChangeArrowheads="1"/>
          </p:cNvPicPr>
          <p:nvPr/>
        </p:nvPicPr>
        <p:blipFill>
          <a:blip r:embed="rId3" cstate="print"/>
          <a:srcRect t="15710" b="24406"/>
          <a:stretch>
            <a:fillRect/>
          </a:stretch>
        </p:blipFill>
        <p:spPr bwMode="auto">
          <a:xfrm>
            <a:off x="0" y="0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5886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 в 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повсякденному житті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http://easy-sun.ru/admin/pictures/503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475206" cy="1903488"/>
          </a:xfrm>
          <a:prstGeom prst="rect">
            <a:avLst/>
          </a:prstGeom>
          <a:noFill/>
        </p:spPr>
      </p:pic>
      <p:pic>
        <p:nvPicPr>
          <p:cNvPr id="32772" name="Picture 4" descr="http://www.bestgrip.ru/UserFiles/Image/boots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3122712" cy="2342034"/>
          </a:xfrm>
          <a:prstGeom prst="rect">
            <a:avLst/>
          </a:prstGeom>
          <a:noFill/>
        </p:spPr>
      </p:pic>
      <p:pic>
        <p:nvPicPr>
          <p:cNvPr id="32774" name="Picture 6" descr="http://nrcu.gov.ua/images/news/big/news_1452671610_5696027a0df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592288" cy="1944216"/>
          </a:xfrm>
          <a:prstGeom prst="rect">
            <a:avLst/>
          </a:prstGeom>
          <a:noFill/>
        </p:spPr>
      </p:pic>
      <p:pic>
        <p:nvPicPr>
          <p:cNvPr id="32776" name="Picture 8" descr="http://zz.te.ua/wp-content/uploads/2012/01/images3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2619375" cy="1743076"/>
          </a:xfrm>
          <a:prstGeom prst="rect">
            <a:avLst/>
          </a:prstGeom>
          <a:noFill/>
        </p:spPr>
      </p:pic>
      <p:pic>
        <p:nvPicPr>
          <p:cNvPr id="32778" name="Picture 10" descr="http://typical.if.ua/wp-content/uploads/2015/12/%D1%81%D1%83%D0%BC%D1%96%D1%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077072"/>
            <a:ext cx="3287688" cy="2465766"/>
          </a:xfrm>
          <a:prstGeom prst="rect">
            <a:avLst/>
          </a:prstGeom>
          <a:noFill/>
        </p:spPr>
      </p:pic>
      <p:pic>
        <p:nvPicPr>
          <p:cNvPr id="32780" name="Picture 12" descr="http://www.investtocar.ru/img/site/stat/tsepi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93305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ила тертя в світі рослин&#10;Рослини можуть&#10;знаходитися в грунті.&#10;Розмножуватися&#10;завдяки колючкам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704856" cy="578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ила тертя в світі тварин&#10;Дія органів хапання у&#10;тварин (лапи, хобот, хвіст)&#10;пов’язана з тертям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91375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 rot="10800000" flipV="1">
            <a:off x="395536" y="288811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Брусок масою 2 кг тягнуть по горизонтальному столу, прикладаючи горизонтальну силу 6Н. При цьому брусок рухається з постійною швидкістю. Який коефіцієнт тертя між бруском і столом?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7891" name="Picture 3" descr="http://ostriv.in.ua/images/publications/4/15762/13692267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4248472" cy="334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Дано:</a:t>
            </a:r>
          </a:p>
          <a:p>
            <a:r>
              <a:rPr lang="en-US" sz="4000" dirty="0" smtClean="0"/>
              <a:t>m=2 </a:t>
            </a:r>
            <a:r>
              <a:rPr lang="uk-UA" sz="4000" dirty="0" smtClean="0"/>
              <a:t>кг</a:t>
            </a:r>
          </a:p>
          <a:p>
            <a:r>
              <a:rPr lang="uk-UA" sz="4000" dirty="0" smtClean="0"/>
              <a:t>F=6 Н</a:t>
            </a:r>
          </a:p>
          <a:p>
            <a:r>
              <a:rPr lang="el-GR" sz="4000" dirty="0" smtClean="0"/>
              <a:t>Μ</a:t>
            </a:r>
            <a:r>
              <a:rPr lang="uk-UA" sz="4000" dirty="0" smtClean="0"/>
              <a:t>-?</a:t>
            </a:r>
          </a:p>
          <a:p>
            <a:endParaRPr lang="uk-UA" sz="4000" dirty="0" smtClean="0"/>
          </a:p>
          <a:p>
            <a:endParaRPr lang="uk-UA" sz="4000" dirty="0" smtClean="0"/>
          </a:p>
          <a:p>
            <a:endParaRPr lang="uk-UA" sz="4000" dirty="0" smtClean="0"/>
          </a:p>
          <a:p>
            <a:pPr algn="r"/>
            <a:r>
              <a:rPr lang="uk-UA" sz="4000" dirty="0" smtClean="0"/>
              <a:t>Відповідь:0,3</a:t>
            </a:r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83768" y="1052736"/>
            <a:ext cx="0" cy="273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95536" y="2564904"/>
            <a:ext cx="2304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2915816" y="764704"/>
          <a:ext cx="1669276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Формула" r:id="rId3" imgW="571252" imgH="418918" progId="Equation.3">
                  <p:embed/>
                </p:oleObj>
              </mc:Choice>
              <mc:Fallback>
                <p:oleObj name="Формула" r:id="rId3" imgW="571252" imgH="418918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764704"/>
                        <a:ext cx="1669276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059832" y="1988840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N </a:t>
            </a:r>
            <a:r>
              <a:rPr lang="uk-UA" sz="3200" dirty="0" err="1" smtClean="0"/>
              <a:t>=</a:t>
            </a:r>
            <a:r>
              <a:rPr lang="uk-UA" sz="3200" i="1" dirty="0" err="1" smtClean="0"/>
              <a:t>mg</a:t>
            </a:r>
            <a:endParaRPr lang="ru-RU" sz="3200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131840" y="2564904"/>
          <a:ext cx="1669276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Формула" r:id="rId5" imgW="571252" imgH="418918" progId="Equation.3">
                  <p:embed/>
                </p:oleObj>
              </mc:Choice>
              <mc:Fallback>
                <p:oleObj name="Формула" r:id="rId5" imgW="571252" imgH="41891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564904"/>
                        <a:ext cx="1669276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860032" y="980728"/>
            <a:ext cx="0" cy="280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4964113" y="1052513"/>
          <a:ext cx="36877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Формула" r:id="rId7" imgW="1002865" imgH="393529" progId="Equation.3">
                  <p:embed/>
                </p:oleObj>
              </mc:Choice>
              <mc:Fallback>
                <p:oleObj name="Формула" r:id="rId7" imgW="1002865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052513"/>
                        <a:ext cx="3687762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192688" cy="120032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Сила </a:t>
            </a:r>
            <a:r>
              <a:rPr lang="ru-RU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тертя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t="27100" r="26282"/>
          <a:stretch>
            <a:fillRect/>
          </a:stretch>
        </p:blipFill>
        <p:spPr bwMode="auto">
          <a:xfrm>
            <a:off x="1835696" y="2204864"/>
            <a:ext cx="4824536" cy="375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</a:rPr>
              <a:t>Сьогодні  </a:t>
            </a:r>
            <a:r>
              <a:rPr lang="uk-UA" b="1" u="sng" dirty="0" smtClean="0">
                <a:solidFill>
                  <a:schemeClr val="accent4">
                    <a:lumMod val="50000"/>
                  </a:schemeClr>
                </a:solidFill>
              </a:rPr>
              <a:t>ми повинні з'ясувати: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коли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виникає сила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тертя;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її природу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і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напрямок;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ясувати, від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чого залежить (не залежить) ця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сила;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які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існують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способи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її збільшення і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зменшення;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корисні та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шкідливі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властивості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сил тертя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92696"/>
            <a:ext cx="4572000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221088"/>
            <a:ext cx="792088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Сила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тертя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спокою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тертя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— </a:t>
            </a:r>
            <a:r>
              <a:rPr lang="ru-RU" sz="2400" dirty="0" err="1" smtClean="0">
                <a:solidFill>
                  <a:srgbClr val="FF0000"/>
                </a:solidFill>
              </a:rPr>
              <a:t>це</a:t>
            </a:r>
            <a:r>
              <a:rPr lang="ru-RU" sz="2400" dirty="0" smtClean="0">
                <a:solidFill>
                  <a:srgbClr val="FF0000"/>
                </a:solidFill>
              </a:rPr>
              <a:t> сила, яка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виникає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між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двома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дотичними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тілами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разі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err="1" smtClean="0">
                <a:solidFill>
                  <a:srgbClr val="FF0000"/>
                </a:solidFill>
              </a:rPr>
              <a:t>спроби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зрушити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одне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відносно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іншого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напрямлена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бік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протилежний</a:t>
            </a:r>
            <a:r>
              <a:rPr lang="ru-RU" sz="2400" dirty="0" smtClean="0">
                <a:solidFill>
                  <a:srgbClr val="FF0000"/>
                </a:solidFill>
              </a:rPr>
              <a:t> тому, в </a:t>
            </a:r>
            <a:r>
              <a:rPr lang="ru-RU" sz="2400" dirty="0" err="1" smtClean="0">
                <a:solidFill>
                  <a:srgbClr val="FF0000"/>
                </a:solidFill>
              </a:rPr>
              <a:t>який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err="1" smtClean="0">
                <a:solidFill>
                  <a:srgbClr val="FF0000"/>
                </a:solidFill>
              </a:rPr>
              <a:t>би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рухалось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тіло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якби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тертя</a:t>
            </a:r>
            <a:r>
              <a:rPr lang="ru-RU" sz="2400" dirty="0" smtClean="0">
                <a:solidFill>
                  <a:srgbClr val="FF0000"/>
                </a:solidFill>
              </a:rPr>
              <a:t> не </a:t>
            </a:r>
            <a:r>
              <a:rPr lang="ru-RU" sz="2400" dirty="0" err="1" smtClean="0">
                <a:solidFill>
                  <a:srgbClr val="FF0000"/>
                </a:solidFill>
              </a:rPr>
              <a:t>було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2656"/>
            <a:ext cx="46121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спокою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33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ковзання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vidpoviday.com/wp-content/uploads/2015/10/c1bc81507c1b63db422104d2cd8935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99388" cy="2736304"/>
          </a:xfrm>
          <a:prstGeom prst="rect">
            <a:avLst/>
          </a:prstGeom>
          <a:noFill/>
        </p:spPr>
      </p:pic>
      <p:pic>
        <p:nvPicPr>
          <p:cNvPr id="1028" name="Picture 4" descr="http://s0.tchkcdn.com/g2-b-FTqeNweiYpA1NpeMxLIw/lady/640x480/f/0/1-4-3-9-19439/131254_shutterstock_44228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368" y="1412776"/>
            <a:ext cx="3744416" cy="2808312"/>
          </a:xfrm>
          <a:prstGeom prst="rect">
            <a:avLst/>
          </a:prstGeom>
          <a:noFill/>
        </p:spPr>
      </p:pic>
      <p:pic>
        <p:nvPicPr>
          <p:cNvPr id="1030" name="Picture 6" descr="http://school1.ucoz.ua/599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3240360" cy="243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5200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ковзання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632848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Сила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тертя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ковзання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 </a:t>
            </a:r>
            <a:r>
              <a:rPr lang="ru-RU" sz="2400" i="1" dirty="0" smtClean="0">
                <a:solidFill>
                  <a:srgbClr val="FF0000"/>
                </a:solidFill>
              </a:rPr>
              <a:t>— </a:t>
            </a:r>
            <a:r>
              <a:rPr lang="ru-RU" sz="2400" i="1" dirty="0" err="1" smtClean="0">
                <a:solidFill>
                  <a:srgbClr val="FF0000"/>
                </a:solidFill>
              </a:rPr>
              <a:t>це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сила</a:t>
            </a:r>
            <a:r>
              <a:rPr lang="ru-RU" sz="2400" i="1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яка </a:t>
            </a:r>
            <a:r>
              <a:rPr lang="ru-RU" sz="2400" dirty="0" err="1" smtClean="0">
                <a:solidFill>
                  <a:srgbClr val="FF0000"/>
                </a:solidFill>
              </a:rPr>
              <a:t>виникає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разі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ковзання</a:t>
            </a:r>
            <a:r>
              <a:rPr lang="ru-RU" sz="2400" dirty="0" smtClean="0">
                <a:solidFill>
                  <a:srgbClr val="FF0000"/>
                </a:solidFill>
              </a:rPr>
              <a:t> одного </a:t>
            </a:r>
            <a:r>
              <a:rPr lang="ru-RU" sz="2400" dirty="0" err="1" smtClean="0">
                <a:solidFill>
                  <a:srgbClr val="FF0000"/>
                </a:solidFill>
              </a:rPr>
              <a:t>тіла</a:t>
            </a:r>
            <a:r>
              <a:rPr lang="ru-RU" sz="2400" dirty="0" smtClean="0">
                <a:solidFill>
                  <a:srgbClr val="FF0000"/>
                </a:solidFill>
              </a:rPr>
              <a:t> по </a:t>
            </a:r>
            <a:r>
              <a:rPr lang="ru-RU" sz="2400" dirty="0" err="1" smtClean="0">
                <a:solidFill>
                  <a:srgbClr val="FF0000"/>
                </a:solidFill>
              </a:rPr>
              <a:t>поверхні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іншого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напрямлена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протилежно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напрямку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руху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shkola.ua/web/uploads/book/101/images/BRFXbgNz.jpg"/>
          <p:cNvPicPr>
            <a:picLocks noChangeAspect="1" noChangeArrowheads="1"/>
          </p:cNvPicPr>
          <p:nvPr/>
        </p:nvPicPr>
        <p:blipFill>
          <a:blip r:embed="rId2" cstate="print"/>
          <a:srcRect b="18254"/>
          <a:stretch>
            <a:fillRect/>
          </a:stretch>
        </p:blipFill>
        <p:spPr bwMode="auto">
          <a:xfrm>
            <a:off x="1475656" y="3284984"/>
            <a:ext cx="648072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2132856"/>
            <a:ext cx="4464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поставив перед собою поставив великий Леонардо да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Вінчі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 1500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проводив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досліди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дерев’яними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брусками,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перевертав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різні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повторював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досліди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багато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потім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записував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відповіді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поставлені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ним самим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8244407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чого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залежить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сила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ковзання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3" name="Picture 3" descr="https://upload.wikimedia.org/wikipedia/commons/thumb/b/ba/Leonardo_self.jpg/220px-Leonardo_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767611" cy="4340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633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 ковзання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</a:rPr>
              <a:t>Не залежить: від площі дотичних поверхонь</a:t>
            </a:r>
            <a:r>
              <a:rPr lang="uk-UA" sz="28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rgbClr val="008000"/>
                </a:solidFill>
              </a:rPr>
              <a:t>Залежить від  сили нормальної реакції опори.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rgbClr val="008000"/>
                </a:solidFill>
              </a:rPr>
              <a:t>Залежить від матеріалу поверхонь, що ковзають.</a:t>
            </a:r>
          </a:p>
          <a:p>
            <a:endParaRPr lang="ru-RU" dirty="0"/>
          </a:p>
        </p:txBody>
      </p:sp>
      <p:pic>
        <p:nvPicPr>
          <p:cNvPr id="21506" name="Picture 2" descr="http://shkola.ua/web/uploads/book/101/images/dWt9oyN2.jpg"/>
          <p:cNvPicPr>
            <a:picLocks noChangeAspect="1" noChangeArrowheads="1"/>
          </p:cNvPicPr>
          <p:nvPr/>
        </p:nvPicPr>
        <p:blipFill>
          <a:blip r:embed="rId2" cstate="print"/>
          <a:srcRect l="37833" t="9477" r="39872" b="61231"/>
          <a:stretch>
            <a:fillRect/>
          </a:stretch>
        </p:blipFill>
        <p:spPr bwMode="auto">
          <a:xfrm>
            <a:off x="2915816" y="3789040"/>
            <a:ext cx="4320480" cy="17805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5301208"/>
            <a:ext cx="723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μ</a:t>
            </a:r>
            <a:r>
              <a:rPr lang="uk-UA" sz="3600" b="1" dirty="0" smtClean="0">
                <a:solidFill>
                  <a:srgbClr val="C00000"/>
                </a:solidFill>
              </a:rPr>
              <a:t> – коефіцієнт тертя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403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Открытая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Natalya</cp:lastModifiedBy>
  <cp:revision>21</cp:revision>
  <dcterms:created xsi:type="dcterms:W3CDTF">2016-02-20T18:17:09Z</dcterms:created>
  <dcterms:modified xsi:type="dcterms:W3CDTF">2022-03-16T18:10:52Z</dcterms:modified>
</cp:coreProperties>
</file>