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40"/>
  </p:notesMasterIdLst>
  <p:sldIdLst>
    <p:sldId id="256" r:id="rId2"/>
    <p:sldId id="294" r:id="rId3"/>
    <p:sldId id="293" r:id="rId4"/>
    <p:sldId id="295" r:id="rId5"/>
    <p:sldId id="296" r:id="rId6"/>
    <p:sldId id="314" r:id="rId7"/>
    <p:sldId id="261" r:id="rId8"/>
    <p:sldId id="298" r:id="rId9"/>
    <p:sldId id="297" r:id="rId10"/>
    <p:sldId id="307" r:id="rId11"/>
    <p:sldId id="308" r:id="rId12"/>
    <p:sldId id="301" r:id="rId13"/>
    <p:sldId id="262" r:id="rId14"/>
    <p:sldId id="302" r:id="rId15"/>
    <p:sldId id="285" r:id="rId16"/>
    <p:sldId id="286" r:id="rId17"/>
    <p:sldId id="287" r:id="rId18"/>
    <p:sldId id="316" r:id="rId19"/>
    <p:sldId id="290" r:id="rId20"/>
    <p:sldId id="291" r:id="rId21"/>
    <p:sldId id="292" r:id="rId22"/>
    <p:sldId id="263" r:id="rId23"/>
    <p:sldId id="288" r:id="rId24"/>
    <p:sldId id="289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2" r:id="rId33"/>
    <p:sldId id="303" r:id="rId34"/>
    <p:sldId id="304" r:id="rId35"/>
    <p:sldId id="305" r:id="rId36"/>
    <p:sldId id="306" r:id="rId37"/>
    <p:sldId id="276" r:id="rId38"/>
    <p:sldId id="27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C221B-09D5-4560-9D81-7436F4D68FF3}" type="datetimeFigureOut">
              <a:rPr lang="uk-UA" smtClean="0"/>
              <a:t>12.05.2025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621A6-B2CB-4CF3-8FED-B64E62BCA4E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193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7.jpeg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964488" cy="5205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Тара </a:t>
            </a:r>
          </a:p>
          <a:p>
            <a:pPr marL="0" indent="0" algn="ctr">
              <a:buNone/>
            </a:pPr>
            <a:r>
              <a:rPr lang="uk-UA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продовольчих</a:t>
            </a:r>
          </a:p>
          <a:p>
            <a:pPr marL="0" indent="0" algn="ctr">
              <a:buNone/>
            </a:pPr>
            <a:r>
              <a:rPr lang="uk-UA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товарів </a:t>
            </a:r>
          </a:p>
        </p:txBody>
      </p:sp>
    </p:spTree>
    <p:extLst>
      <p:ext uri="{BB962C8B-B14F-4D97-AF65-F5344CB8AC3E}">
        <p14:creationId xmlns:p14="http://schemas.microsoft.com/office/powerpoint/2010/main" val="193102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06090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Corbel" pitchFamily="34" charset="0"/>
              </a:rPr>
              <a:t>Уніфіковані контейнери, </a:t>
            </a:r>
            <a:r>
              <a:rPr lang="uk-UA" sz="3600" b="1" dirty="0" err="1">
                <a:solidFill>
                  <a:srgbClr val="C00000"/>
                </a:solidFill>
                <a:latin typeface="Corbel" pitchFamily="34" charset="0"/>
              </a:rPr>
              <a:t>гастроємності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D:\gastr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0" y="1412776"/>
            <a:ext cx="847153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363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06090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Corbel" pitchFamily="34" charset="0"/>
              </a:rPr>
              <a:t>Уніфіковані контейнери, </a:t>
            </a:r>
            <a:r>
              <a:rPr lang="uk-UA" sz="3600" b="1" dirty="0" err="1">
                <a:solidFill>
                  <a:srgbClr val="C00000"/>
                </a:solidFill>
                <a:latin typeface="Corbel" pitchFamily="34" charset="0"/>
              </a:rPr>
              <a:t>гастроємності</a:t>
            </a:r>
            <a:endParaRPr lang="uk-UA" sz="36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19256" cy="549322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5362" name="Picture 2" descr="D:\Hendi гастроємност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3201"/>
            <a:ext cx="8352928" cy="512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7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38460" t="22266" r="16712" b="11782"/>
          <a:stretch>
            <a:fillRect/>
          </a:stretch>
        </p:blipFill>
        <p:spPr bwMode="auto">
          <a:xfrm>
            <a:off x="755576" y="260648"/>
            <a:ext cx="7560840" cy="625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>
                <a:solidFill>
                  <a:srgbClr val="C00000"/>
                </a:solidFill>
                <a:latin typeface="Corbel" pitchFamily="34" charset="0"/>
              </a:rPr>
              <a:t>Тканинна тара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 descr="D:\bd25379-mu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52736"/>
            <a:ext cx="4104456" cy="30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13113359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35" y="925844"/>
            <a:ext cx="364502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mishki-mishkovina-photo-8f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26259"/>
            <a:ext cx="3432993" cy="257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3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37906" t="25219" r="18926" b="15719"/>
          <a:stretch>
            <a:fillRect/>
          </a:stretch>
        </p:blipFill>
        <p:spPr bwMode="auto">
          <a:xfrm>
            <a:off x="683568" y="188640"/>
            <a:ext cx="8064896" cy="62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4071" t="28172" r="24460" b="14735"/>
          <a:stretch>
            <a:fillRect/>
          </a:stretch>
        </p:blipFill>
        <p:spPr bwMode="auto">
          <a:xfrm>
            <a:off x="0" y="404664"/>
            <a:ext cx="8712968" cy="543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29156" r="25567" b="13751"/>
          <a:stretch>
            <a:fillRect/>
          </a:stretch>
        </p:blipFill>
        <p:spPr bwMode="auto">
          <a:xfrm>
            <a:off x="0" y="548680"/>
            <a:ext cx="8784976" cy="566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0439" t="26203" r="23626" b="30485"/>
          <a:stretch>
            <a:fillRect/>
          </a:stretch>
        </p:blipFill>
        <p:spPr bwMode="auto">
          <a:xfrm>
            <a:off x="323528" y="836712"/>
            <a:ext cx="8424936" cy="44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77C28-15BF-07EB-DBF1-2FC2EBA9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2C75439-6B4C-002F-F371-CE2A2529DB4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715769-BC19-66F5-4030-881EAAA6E2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26" t="57000" r="30312" b="23400"/>
          <a:stretch/>
        </p:blipFill>
        <p:spPr>
          <a:xfrm>
            <a:off x="179512" y="2276872"/>
            <a:ext cx="839407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35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err="1">
                <a:solidFill>
                  <a:srgbClr val="C00000"/>
                </a:solidFill>
                <a:latin typeface="Calibri" pitchFamily="34" charset="0"/>
              </a:rPr>
              <a:t>Коробковий</a:t>
            </a:r>
            <a:r>
              <a:rPr lang="ru-RU" sz="4400" b="1" dirty="0">
                <a:solidFill>
                  <a:srgbClr val="C00000"/>
                </a:solidFill>
                <a:latin typeface="Calibri" pitchFamily="34" charset="0"/>
              </a:rPr>
              <a:t> картон</a:t>
            </a:r>
            <a:endParaRPr lang="uk-UA" sz="4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>
                <a:latin typeface="Calibri" pitchFamily="34" charset="0"/>
              </a:rPr>
              <a:t>до складу </a:t>
            </a:r>
            <a:r>
              <a:rPr lang="ru-RU" sz="3200" dirty="0" err="1">
                <a:latin typeface="Calibri" pitchFamily="34" charset="0"/>
              </a:rPr>
              <a:t>якого</a:t>
            </a:r>
            <a:r>
              <a:rPr lang="ru-RU" sz="3200" dirty="0">
                <a:latin typeface="Calibri" pitchFamily="34" charset="0"/>
              </a:rPr>
              <a:t> входить макулатура, </a:t>
            </a:r>
            <a:r>
              <a:rPr lang="ru-RU" sz="3200" dirty="0" err="1">
                <a:latin typeface="Calibri" pitchFamily="34" charset="0"/>
              </a:rPr>
              <a:t>використовують</a:t>
            </a:r>
            <a:r>
              <a:rPr lang="ru-RU" sz="3200" dirty="0">
                <a:latin typeface="Calibri" pitchFamily="34" charset="0"/>
              </a:rPr>
              <a:t> для </a:t>
            </a:r>
            <a:r>
              <a:rPr lang="ru-RU" sz="3200" dirty="0" err="1">
                <a:latin typeface="Calibri" pitchFamily="34" charset="0"/>
              </a:rPr>
              <a:t>масового</a:t>
            </a:r>
            <a:r>
              <a:rPr lang="ru-RU" sz="3200" dirty="0">
                <a:latin typeface="Calibri" pitchFamily="34" charset="0"/>
              </a:rPr>
              <a:t> </a:t>
            </a:r>
            <a:r>
              <a:rPr lang="ru-RU" sz="3200" dirty="0" err="1">
                <a:latin typeface="Calibri" pitchFamily="34" charset="0"/>
              </a:rPr>
              <a:t>упакування</a:t>
            </a:r>
            <a:r>
              <a:rPr lang="ru-RU" sz="3200" dirty="0">
                <a:latin typeface="Calibri" pitchFamily="34" charset="0"/>
              </a:rPr>
              <a:t>: </a:t>
            </a:r>
            <a:r>
              <a:rPr lang="ru-RU" sz="3200" dirty="0" err="1">
                <a:latin typeface="Calibri" pitchFamily="34" charset="0"/>
              </a:rPr>
              <a:t>дешевих</a:t>
            </a:r>
            <a:r>
              <a:rPr lang="ru-RU" sz="3200" dirty="0">
                <a:latin typeface="Calibri" pitchFamily="34" charset="0"/>
              </a:rPr>
              <a:t> сигарет, сухих </a:t>
            </a:r>
            <a:r>
              <a:rPr lang="ru-RU" sz="3200" dirty="0" err="1">
                <a:latin typeface="Calibri" pitchFamily="34" charset="0"/>
              </a:rPr>
              <a:t>і</a:t>
            </a:r>
            <a:r>
              <a:rPr lang="ru-RU" sz="3200" dirty="0">
                <a:latin typeface="Calibri" pitchFamily="34" charset="0"/>
              </a:rPr>
              <a:t> </a:t>
            </a:r>
            <a:r>
              <a:rPr lang="ru-RU" sz="3200" dirty="0" err="1">
                <a:latin typeface="Calibri" pitchFamily="34" charset="0"/>
              </a:rPr>
              <a:t>заморожених</a:t>
            </a:r>
            <a:r>
              <a:rPr lang="ru-RU" sz="3200" dirty="0">
                <a:latin typeface="Calibri" pitchFamily="34" charset="0"/>
              </a:rPr>
              <a:t> </a:t>
            </a:r>
            <a:r>
              <a:rPr lang="ru-RU" sz="3200" dirty="0" err="1">
                <a:latin typeface="Calibri" pitchFamily="34" charset="0"/>
              </a:rPr>
              <a:t>продуктів</a:t>
            </a:r>
            <a:r>
              <a:rPr lang="ru-RU" sz="3200" dirty="0">
                <a:latin typeface="Calibri" pitchFamily="34" charset="0"/>
              </a:rPr>
              <a:t>, </a:t>
            </a:r>
            <a:r>
              <a:rPr lang="ru-RU" sz="3200" dirty="0" err="1">
                <a:latin typeface="Calibri" pitchFamily="34" charset="0"/>
              </a:rPr>
              <a:t>й</a:t>
            </a:r>
            <a:r>
              <a:rPr lang="ru-RU" sz="3200" dirty="0">
                <a:latin typeface="Calibri" pitchFamily="34" charset="0"/>
              </a:rPr>
              <a:t> т.п. </a:t>
            </a:r>
            <a:r>
              <a:rPr lang="ru-RU" sz="3200" dirty="0" err="1">
                <a:latin typeface="Calibri" pitchFamily="34" charset="0"/>
              </a:rPr>
              <a:t>Упаковування</a:t>
            </a:r>
            <a:r>
              <a:rPr lang="ru-RU" sz="3200" dirty="0">
                <a:latin typeface="Calibri" pitchFamily="34" charset="0"/>
              </a:rPr>
              <a:t> </a:t>
            </a:r>
            <a:r>
              <a:rPr lang="ru-RU" sz="3200" dirty="0" err="1">
                <a:latin typeface="Calibri" pitchFamily="34" charset="0"/>
              </a:rPr>
              <a:t>харчових</a:t>
            </a:r>
            <a:r>
              <a:rPr lang="ru-RU" sz="3200" dirty="0">
                <a:latin typeface="Calibri" pitchFamily="34" charset="0"/>
              </a:rPr>
              <a:t> </a:t>
            </a:r>
            <a:r>
              <a:rPr lang="ru-RU" sz="3200" dirty="0" err="1">
                <a:latin typeface="Calibri" pitchFamily="34" charset="0"/>
              </a:rPr>
              <a:t>продуктів</a:t>
            </a:r>
            <a:r>
              <a:rPr lang="ru-RU" sz="3200" dirty="0">
                <a:latin typeface="Calibri" pitchFamily="34" charset="0"/>
              </a:rPr>
              <a:t> </a:t>
            </a:r>
            <a:r>
              <a:rPr lang="ru-RU" sz="3200" dirty="0" err="1">
                <a:latin typeface="Calibri" pitchFamily="34" charset="0"/>
              </a:rPr>
              <a:t>неприпустимо</a:t>
            </a:r>
            <a:r>
              <a:rPr lang="ru-RU" sz="3200" dirty="0">
                <a:latin typeface="Calibri" pitchFamily="34" charset="0"/>
              </a:rPr>
              <a:t> без </a:t>
            </a:r>
            <a:r>
              <a:rPr lang="ru-RU" sz="3200" dirty="0" err="1">
                <a:latin typeface="Calibri" pitchFamily="34" charset="0"/>
              </a:rPr>
              <a:t>внутрішнього</a:t>
            </a:r>
            <a:r>
              <a:rPr lang="ru-RU" sz="3200" dirty="0">
                <a:latin typeface="Calibri" pitchFamily="34" charset="0"/>
              </a:rPr>
              <a:t> </a:t>
            </a:r>
            <a:r>
              <a:rPr lang="ru-RU" sz="3200" dirty="0" err="1">
                <a:latin typeface="Calibri" pitchFamily="34" charset="0"/>
              </a:rPr>
              <a:t>вкладишу</a:t>
            </a:r>
            <a:r>
              <a:rPr lang="ru-RU" sz="3200" dirty="0">
                <a:latin typeface="Calibri" pitchFamily="34" charset="0"/>
              </a:rPr>
              <a:t>. </a:t>
            </a:r>
            <a:r>
              <a:rPr lang="ru-RU" sz="3200" dirty="0" err="1">
                <a:latin typeface="Calibri" pitchFamily="34" charset="0"/>
              </a:rPr>
              <a:t>Він</a:t>
            </a:r>
            <a:r>
              <a:rPr lang="ru-RU" sz="3200" dirty="0">
                <a:latin typeface="Calibri" pitchFamily="34" charset="0"/>
              </a:rPr>
              <a:t> </a:t>
            </a:r>
            <a:r>
              <a:rPr lang="ru-RU" sz="3200" dirty="0" err="1">
                <a:latin typeface="Calibri" pitchFamily="34" charset="0"/>
              </a:rPr>
              <a:t>значно</a:t>
            </a:r>
            <a:r>
              <a:rPr lang="ru-RU" sz="3200" dirty="0">
                <a:latin typeface="Calibri" pitchFamily="34" charset="0"/>
              </a:rPr>
              <a:t> </a:t>
            </a:r>
            <a:r>
              <a:rPr lang="ru-RU" sz="3200" dirty="0" err="1">
                <a:latin typeface="Calibri" pitchFamily="34" charset="0"/>
              </a:rPr>
              <a:t>дешевше</a:t>
            </a:r>
            <a:r>
              <a:rPr lang="ru-RU" sz="3200" dirty="0">
                <a:latin typeface="Calibri" pitchFamily="34" charset="0"/>
              </a:rPr>
              <a:t> </a:t>
            </a:r>
            <a:r>
              <a:rPr lang="ru-RU" sz="3200" dirty="0" err="1">
                <a:latin typeface="Calibri" pitchFamily="34" charset="0"/>
              </a:rPr>
              <a:t>інших</a:t>
            </a:r>
            <a:r>
              <a:rPr lang="ru-RU" sz="3200" dirty="0">
                <a:latin typeface="Calibri" pitchFamily="34" charset="0"/>
              </a:rPr>
              <a:t> марок картону.</a:t>
            </a:r>
            <a:endParaRPr lang="uk-UA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>
                <a:solidFill>
                  <a:srgbClr val="0070C0"/>
                </a:solidFill>
                <a:latin typeface="Calibri" pitchFamily="34" charset="0"/>
              </a:rPr>
              <a:t>Матеріали для виробництва металевої тари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4000" dirty="0">
                <a:latin typeface="Calibri" pitchFamily="34" charset="0"/>
              </a:rPr>
              <a:t>Металева тара широко застосовується як у транспортному, так і в споживчому упакуванні, є зворотною, </a:t>
            </a:r>
            <a:r>
              <a:rPr lang="uk-UA" sz="4000" dirty="0" err="1">
                <a:latin typeface="Calibri" pitchFamily="34" charset="0"/>
              </a:rPr>
              <a:t>багатообертовою</a:t>
            </a:r>
            <a:r>
              <a:rPr lang="uk-UA" sz="4000" dirty="0">
                <a:latin typeface="Calibri" pitchFamily="34" charset="0"/>
              </a:rPr>
              <a:t> й ремонтопридатною.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rgbClr val="C00000"/>
                </a:solidFill>
                <a:latin typeface="Calibri" pitchFamily="34" charset="0"/>
              </a:rPr>
              <a:t>Гофрований картон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57256" cy="520519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>
                <a:latin typeface="Calibri" pitchFamily="34" charset="0"/>
              </a:rPr>
              <a:t>на відміну від плоского має особливу конструкцію й являє собою комбінацію плоских і гофрованих шарів. </a:t>
            </a:r>
            <a:r>
              <a:rPr lang="uk-UA" i="1" dirty="0">
                <a:solidFill>
                  <a:srgbClr val="C00000"/>
                </a:solidFill>
                <a:latin typeface="Calibri" pitchFamily="34" charset="0"/>
              </a:rPr>
              <a:t>Плоский шар називається лайнер</a:t>
            </a:r>
            <a:r>
              <a:rPr lang="uk-UA" dirty="0">
                <a:latin typeface="Calibri" pitchFamily="34" charset="0"/>
              </a:rPr>
              <a:t>, </a:t>
            </a:r>
          </a:p>
          <a:p>
            <a:r>
              <a:rPr lang="uk-UA" i="1" dirty="0">
                <a:solidFill>
                  <a:srgbClr val="C00000"/>
                </a:solidFill>
                <a:latin typeface="Calibri" pitchFamily="34" charset="0"/>
              </a:rPr>
              <a:t> гофрований, який має хвилеподібно-складчасту форму, називається </a:t>
            </a:r>
            <a:r>
              <a:rPr lang="uk-UA" i="1" dirty="0" err="1">
                <a:solidFill>
                  <a:srgbClr val="C00000"/>
                </a:solidFill>
                <a:latin typeface="Calibri" pitchFamily="34" charset="0"/>
              </a:rPr>
              <a:t>флютинг</a:t>
            </a:r>
            <a:r>
              <a:rPr lang="uk-UA" dirty="0">
                <a:latin typeface="Calibri" pitchFamily="34" charset="0"/>
              </a:rPr>
              <a:t>. </a:t>
            </a:r>
          </a:p>
          <a:p>
            <a:endParaRPr lang="uk-UA" dirty="0">
              <a:latin typeface="Calibri" pitchFamily="34" charset="0"/>
            </a:endParaRPr>
          </a:p>
          <a:p>
            <a:pPr>
              <a:buNone/>
            </a:pPr>
            <a:r>
              <a:rPr lang="uk-UA" dirty="0">
                <a:latin typeface="Calibri" pitchFamily="34" charset="0"/>
              </a:rPr>
              <a:t>Залежно від числа шарів гофрований картон випускають трьох типів: Д (двошаровий), Т (тришаровий) і П (п'ятишаровий).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  <a:latin typeface="Calibri" pitchFamily="34" charset="0"/>
              </a:rPr>
              <a:t>Картон тарний плоский склеєний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7529264" cy="5277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>
                <a:latin typeface="Calibri" pitchFamily="34" charset="0"/>
              </a:rPr>
              <a:t>використовується для виготовлення ящиків під вершкове масло й маргарин у монолітах.</a:t>
            </a:r>
          </a:p>
          <a:p>
            <a:pPr>
              <a:buNone/>
            </a:pPr>
            <a:r>
              <a:rPr lang="uk-UA" dirty="0">
                <a:latin typeface="Calibri" pitchFamily="34" charset="0"/>
              </a:rPr>
              <a:t> </a:t>
            </a:r>
            <a:r>
              <a:rPr lang="uk-UA" b="1" dirty="0">
                <a:solidFill>
                  <a:srgbClr val="0070C0"/>
                </a:solidFill>
                <a:latin typeface="Calibri" pitchFamily="34" charset="0"/>
              </a:rPr>
              <a:t>На відміну від гофрованого картону його випускають у меншій кількості, але він має високі </a:t>
            </a:r>
            <a:r>
              <a:rPr lang="uk-UA" b="1" dirty="0" err="1">
                <a:solidFill>
                  <a:srgbClr val="0070C0"/>
                </a:solidFill>
                <a:latin typeface="Calibri" pitchFamily="34" charset="0"/>
              </a:rPr>
              <a:t>міцностні</a:t>
            </a:r>
            <a:r>
              <a:rPr lang="uk-UA" b="1" dirty="0">
                <a:solidFill>
                  <a:srgbClr val="0070C0"/>
                </a:solidFill>
                <a:latin typeface="Calibri" pitchFamily="34" charset="0"/>
              </a:rPr>
              <a:t> властивості. </a:t>
            </a:r>
          </a:p>
          <a:p>
            <a:endParaRPr lang="uk-UA" dirty="0">
              <a:latin typeface="Calibri" pitchFamily="34" charset="0"/>
            </a:endParaRPr>
          </a:p>
          <a:p>
            <a:r>
              <a:rPr lang="uk-UA" dirty="0">
                <a:solidFill>
                  <a:srgbClr val="C00000"/>
                </a:solidFill>
                <a:latin typeface="Calibri" pitchFamily="34" charset="0"/>
              </a:rPr>
              <a:t>Гофрований картон відрізняється типом гофри: </a:t>
            </a:r>
            <a:r>
              <a:rPr lang="uk-UA" dirty="0">
                <a:latin typeface="Calibri" pitchFamily="34" charset="0"/>
              </a:rPr>
              <a:t>висотою профілю гофри і його кроком: А, З, В, Е. Крупні гофри забезпечують властивості картону, що амортизують, дрібні – </a:t>
            </a:r>
            <a:r>
              <a:rPr lang="uk-UA" dirty="0" err="1">
                <a:latin typeface="Calibri" pitchFamily="34" charset="0"/>
              </a:rPr>
              <a:t>міцністні</a:t>
            </a:r>
            <a:r>
              <a:rPr lang="uk-UA" dirty="0">
                <a:latin typeface="Calibri" pitchFamily="34" charset="0"/>
              </a:rPr>
              <a:t> характеристики, тому </a:t>
            </a:r>
            <a:r>
              <a:rPr lang="uk-UA" dirty="0" err="1">
                <a:latin typeface="Calibri" pitchFamily="34" charset="0"/>
              </a:rPr>
              <a:t>картони</a:t>
            </a:r>
            <a:r>
              <a:rPr lang="uk-UA" dirty="0">
                <a:latin typeface="Calibri" pitchFamily="34" charset="0"/>
              </a:rPr>
              <a:t> типу Т або П являють собою комбінацію гофрів великих і дрібних, </a:t>
            </a:r>
            <a:r>
              <a:rPr lang="uk-UA" dirty="0" err="1">
                <a:latin typeface="Calibri" pitchFamily="34" charset="0"/>
              </a:rPr>
              <a:t>дрібних</a:t>
            </a:r>
            <a:r>
              <a:rPr lang="uk-UA" dirty="0">
                <a:latin typeface="Calibri" pitchFamily="34" charset="0"/>
              </a:rPr>
              <a:t> і середніх і т.д.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  <a:latin typeface="Corbel" pitchFamily="34" charset="0"/>
              </a:rPr>
              <a:t>Картонно-паперова тара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908720"/>
            <a:ext cx="7241232" cy="556523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146" name="Picture 2" descr="D:\1584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7"/>
            <a:ext cx="3649054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Роль-упаковки-товара-в-маркетинг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7"/>
            <a:ext cx="2943533" cy="314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slider_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8820472" cy="27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395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385248" cy="21462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Пергамент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різновид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бумаги.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Справжній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рослинний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пергамент, як</a:t>
            </a:r>
            <a:b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правило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білого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кольору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виготовлений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чистої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целюлози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яку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піддають</a:t>
            </a:r>
            <a:b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процесу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пергаментизації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uk-U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:\загрузки\5575.97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584" y="2636838"/>
            <a:ext cx="5755481" cy="3836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2372" t="28172" r="39403" b="14735"/>
          <a:stretch>
            <a:fillRect/>
          </a:stretch>
        </p:blipFill>
        <p:spPr bwMode="auto">
          <a:xfrm>
            <a:off x="1979712" y="260648"/>
            <a:ext cx="5544616" cy="630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  <a:latin typeface="Corbel" pitchFamily="34" charset="0"/>
              </a:rPr>
              <a:t>Картонно-паперова тара</a:t>
            </a: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D:\13642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12675"/>
            <a:ext cx="3635895" cy="27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149347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908720"/>
            <a:ext cx="5053046" cy="320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04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494" y="1196752"/>
            <a:ext cx="3544788" cy="236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korobki-dlya-produktov-300x2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89" y="4293096"/>
            <a:ext cx="3210222" cy="21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509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  <a:latin typeface="Corbel" pitchFamily="34" charset="0"/>
              </a:rPr>
              <a:t>Картонно-паперова тара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D:\col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1104900"/>
            <a:ext cx="909637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803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rgbClr val="C00000"/>
                </a:solidFill>
                <a:latin typeface="Corbel" pitchFamily="34" charset="0"/>
              </a:rPr>
              <a:t>Пластмасова тара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9" name="Picture 3" descr="D:\102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2" y="1080285"/>
            <a:ext cx="3641576" cy="281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706-02-01_zeleniy_shtabel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191096" cy="243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206459_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805237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a1a0624268b18c3216650686fb350c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1867477" cy="140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:\1ca733c1d60cab62e1ea6f21e9df81b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2" y="3980656"/>
            <a:ext cx="3528214" cy="264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48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  <a:latin typeface="Corbel" pitchFamily="34" charset="0"/>
              </a:rPr>
              <a:t>Пластмасова тара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D:\image5004288761552297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3891"/>
            <a:ext cx="8704377" cy="57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114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  <a:latin typeface="Corbel" pitchFamily="34" charset="0"/>
              </a:rPr>
              <a:t>Пластикова тара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6" name="Picture 2" descr="D:\plastik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33055"/>
            <a:ext cx="5796136" cy="2143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tara-dlya-transportirovki-zhidkostej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26" y="3574275"/>
            <a:ext cx="3593976" cy="24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3f5ad5d8085d438b11e170c14bd479c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4" y="3227325"/>
            <a:ext cx="4863135" cy="3347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857100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13346"/>
            <a:ext cx="2951972" cy="2213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41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7529264" cy="60692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uk-UA" sz="4800" b="1" dirty="0">
                <a:solidFill>
                  <a:srgbClr val="0070C0"/>
                </a:solidFill>
                <a:latin typeface="Calibri" pitchFamily="34" charset="0"/>
              </a:rPr>
              <a:t>Переваги:</a:t>
            </a:r>
            <a:r>
              <a:rPr lang="uk-UA" sz="4800" dirty="0">
                <a:latin typeface="Calibri" pitchFamily="34" charset="0"/>
              </a:rPr>
              <a:t>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висока механічна міцність;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менша в порівнянні зі скляними банками маса;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стійкість до високих перепадів температур (придатна для стерилізації), тиску;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високий ступінь утилізації;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зручність при використанні, внаслідок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міцностних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характеристик, і низька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деформуємість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герметичність;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світлонепроникність;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тривале збереження продукції (консервів).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uk-UA" sz="4400" b="1" dirty="0">
                <a:solidFill>
                  <a:srgbClr val="C00000"/>
                </a:solidFill>
                <a:latin typeface="Corbel" pitchFamily="34" charset="0"/>
              </a:rPr>
              <a:t>Полімерна тара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3314" name="Picture 2" descr="D:\4c9b8311fd1de20512843d884f16e96e-image(1000x70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22" y="1302652"/>
            <a:ext cx="2820038" cy="2146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309861608_1_261x203_meshki-polipropilenovye-donet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392488" cy="3055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49359"/>
            <a:ext cx="3639756" cy="316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D:\cukor-fas-10-kgfasv-sht-c-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736"/>
            <a:ext cx="1459514" cy="166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D:\421861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81" y="4179764"/>
            <a:ext cx="3594567" cy="240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806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  <a:latin typeface="Corbel" pitchFamily="34" charset="0"/>
              </a:rPr>
              <a:t>Інші види тари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4338" name="Picture 2" descr="D:\a9dfe4376c67965a5f783220c1740e18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55" y="1484784"/>
            <a:ext cx="8031807" cy="46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040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Corbel" pitchFamily="34" charset="0"/>
              </a:rPr>
              <a:t>Уніфіковані контейнери, </a:t>
            </a:r>
            <a:r>
              <a:rPr lang="uk-UA" sz="3600" b="1" dirty="0" err="1">
                <a:solidFill>
                  <a:srgbClr val="C00000"/>
                </a:solidFill>
                <a:latin typeface="Corbel" pitchFamily="34" charset="0"/>
              </a:rPr>
              <a:t>гастроємності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147248" cy="549322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6386" name="Picture 2" descr="D:\264801708_w640_h640_gastroyemnosti-z-nerzhaviyuchoy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544542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gastroemkost-kij-v-trejd-gn1-4-h40-dlya-kafe-228x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8" y="4653135"/>
            <a:ext cx="2230047" cy="223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88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>
                <a:solidFill>
                  <a:srgbClr val="0070C0"/>
                </a:solidFill>
                <a:latin typeface="Calibri" pitchFamily="34" charset="0"/>
              </a:rPr>
              <a:t>Комбінована тара</a:t>
            </a:r>
          </a:p>
        </p:txBody>
      </p:sp>
      <p:pic>
        <p:nvPicPr>
          <p:cNvPr id="15363" name="Picture 3" descr="D:\загрузки\PXP_TB_200_B_PPH_TPPPD_Above_overview_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2711" t="17336" r="33328"/>
          <a:stretch>
            <a:fillRect/>
          </a:stretch>
        </p:blipFill>
        <p:spPr bwMode="auto">
          <a:xfrm>
            <a:off x="6876256" y="260648"/>
            <a:ext cx="1656184" cy="22676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1844824"/>
            <a:ext cx="6174432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err="1">
                <a:latin typeface="Calibri" pitchFamily="34" charset="0"/>
              </a:rPr>
              <a:t>Перевагами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й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недоліками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цього</a:t>
            </a:r>
            <a:r>
              <a:rPr lang="ru-RU" sz="2800" dirty="0">
                <a:latin typeface="Calibri" pitchFamily="34" charset="0"/>
              </a:rPr>
              <a:t> виду </a:t>
            </a:r>
            <a:r>
              <a:rPr lang="ru-RU" sz="2800" dirty="0" err="1">
                <a:latin typeface="Calibri" pitchFamily="34" charset="0"/>
              </a:rPr>
              <a:t>тари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будуть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служити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базові</a:t>
            </a:r>
            <a:r>
              <a:rPr lang="ru-RU" sz="2800" dirty="0">
                <a:latin typeface="Calibri" pitchFamily="34" charset="0"/>
              </a:rPr>
              <a:t> характеристики </a:t>
            </a:r>
            <a:r>
              <a:rPr lang="ru-RU" sz="2800" dirty="0" err="1">
                <a:latin typeface="Calibri" pitchFamily="34" charset="0"/>
              </a:rPr>
              <a:t>матеріалу</a:t>
            </a:r>
            <a:r>
              <a:rPr lang="ru-RU" sz="2800" dirty="0">
                <a:latin typeface="Calibri" pitchFamily="34" charset="0"/>
              </a:rPr>
              <a:t>, </a:t>
            </a:r>
            <a:r>
              <a:rPr lang="ru-RU" sz="2800" dirty="0" err="1">
                <a:latin typeface="Calibri" pitchFamily="34" charset="0"/>
              </a:rPr>
              <a:t>який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використовується</a:t>
            </a:r>
            <a:r>
              <a:rPr lang="ru-RU" sz="2800" dirty="0">
                <a:latin typeface="Calibri" pitchFamily="34" charset="0"/>
              </a:rPr>
              <a:t> для </a:t>
            </a:r>
            <a:r>
              <a:rPr lang="ru-RU" sz="2800" dirty="0" err="1">
                <a:latin typeface="Calibri" pitchFamily="34" charset="0"/>
              </a:rPr>
              <a:t>виробництва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комбінованої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тари</a:t>
            </a:r>
            <a:r>
              <a:rPr lang="ru-RU" sz="2800" dirty="0">
                <a:latin typeface="Calibri" pitchFamily="34" charset="0"/>
              </a:rPr>
              <a:t>. Для </a:t>
            </a:r>
            <a:r>
              <a:rPr lang="ru-RU" sz="2800" dirty="0" err="1">
                <a:latin typeface="Calibri" pitchFamily="34" charset="0"/>
              </a:rPr>
              <a:t>її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виробництва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використовуються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всі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види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матеріалів</a:t>
            </a:r>
            <a:r>
              <a:rPr lang="ru-RU" sz="2800" dirty="0">
                <a:latin typeface="Calibri" pitchFamily="34" charset="0"/>
              </a:rPr>
              <a:t>: </a:t>
            </a:r>
            <a:r>
              <a:rPr lang="ru-RU" sz="2800" dirty="0" err="1">
                <a:latin typeface="Calibri" pitchFamily="34" charset="0"/>
              </a:rPr>
              <a:t>пластмаса</a:t>
            </a:r>
            <a:r>
              <a:rPr lang="ru-RU" sz="2800" dirty="0">
                <a:latin typeface="Calibri" pitchFamily="34" charset="0"/>
              </a:rPr>
              <a:t>, </a:t>
            </a:r>
            <a:r>
              <a:rPr lang="ru-RU" sz="2800" dirty="0" err="1">
                <a:latin typeface="Calibri" pitchFamily="34" charset="0"/>
              </a:rPr>
              <a:t>скло</a:t>
            </a:r>
            <a:r>
              <a:rPr lang="ru-RU" sz="2800" dirty="0">
                <a:latin typeface="Calibri" pitchFamily="34" charset="0"/>
              </a:rPr>
              <a:t>, дерево, метал, текстиль, </a:t>
            </a:r>
            <a:r>
              <a:rPr lang="ru-RU" sz="2800" dirty="0" err="1">
                <a:latin typeface="Calibri" pitchFamily="34" charset="0"/>
              </a:rPr>
              <a:t>папір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і</a:t>
            </a:r>
            <a:r>
              <a:rPr lang="ru-RU" sz="2800" dirty="0">
                <a:latin typeface="Calibri" pitchFamily="34" charset="0"/>
              </a:rPr>
              <a:t> картон, у </a:t>
            </a:r>
            <a:r>
              <a:rPr lang="ru-RU" sz="2800" dirty="0" err="1">
                <a:latin typeface="Calibri" pitchFamily="34" charset="0"/>
              </a:rPr>
              <a:t>комбінації</a:t>
            </a:r>
            <a:r>
              <a:rPr lang="ru-RU" sz="2800" dirty="0">
                <a:latin typeface="Calibri" pitchFamily="34" charset="0"/>
              </a:rPr>
              <a:t> один </a:t>
            </a:r>
            <a:r>
              <a:rPr lang="ru-RU" sz="2800" dirty="0" err="1">
                <a:latin typeface="Calibri" pitchFamily="34" charset="0"/>
              </a:rPr>
              <a:t>з</a:t>
            </a:r>
            <a:r>
              <a:rPr lang="ru-RU" sz="2800" dirty="0">
                <a:latin typeface="Calibri" pitchFamily="34" charset="0"/>
              </a:rPr>
              <a:t> одним. </a:t>
            </a:r>
            <a:endParaRPr lang="uk-UA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uk-UA" sz="4400" b="1" dirty="0">
                <a:solidFill>
                  <a:srgbClr val="0070C0"/>
                </a:solidFill>
                <a:latin typeface="Calibri" pitchFamily="34" charset="0"/>
              </a:rPr>
              <a:t>Представниками можуть служити: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• модифікація пакування типу </a:t>
            </a:r>
            <a:r>
              <a:rPr lang="uk-UA" b="1" i="1" dirty="0" err="1">
                <a:solidFill>
                  <a:srgbClr val="0070C0"/>
                </a:solidFill>
              </a:rPr>
              <a:t>тетра-пак</a:t>
            </a:r>
            <a:r>
              <a:rPr lang="uk-UA" dirty="0"/>
              <a:t> полягає в зміні матеріалів для його виготовлення, пропорцій і зручності використання. </a:t>
            </a:r>
          </a:p>
          <a:p>
            <a:r>
              <a:rPr lang="uk-UA" dirty="0"/>
              <a:t>Особливістю пакування </a:t>
            </a:r>
            <a:r>
              <a:rPr lang="uk-UA" dirty="0" err="1"/>
              <a:t>комбиблок</a:t>
            </a:r>
            <a:r>
              <a:rPr lang="uk-UA" dirty="0"/>
              <a:t>, застосовуваної для соків, є менша ширина в підставі, що більш зручно для руки, і кришечка типу </a:t>
            </a:r>
            <a:r>
              <a:rPr lang="uk-UA" dirty="0" err="1"/>
              <a:t>комбитоп</a:t>
            </a:r>
            <a:r>
              <a:rPr lang="uk-UA" dirty="0"/>
              <a:t> з поліетилену, призначена для багаторазового відкривання.</a:t>
            </a:r>
          </a:p>
          <a:p>
            <a:r>
              <a:rPr lang="uk-UA" dirty="0"/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0"/>
            <a:ext cx="8568952" cy="647395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2800" dirty="0">
                <a:latin typeface="Calibri" pitchFamily="34" charset="0"/>
              </a:rPr>
              <a:t>Розлив в асептичних умовах не втрачає аромат і забезпечує збереження продукту без речовин, що консервують, і додаткового охолодження. Місткість пакета </a:t>
            </a:r>
            <a:r>
              <a:rPr lang="uk-UA" sz="2800" dirty="0" err="1">
                <a:latin typeface="Calibri" pitchFamily="34" charset="0"/>
              </a:rPr>
              <a:t>комбиблок</a:t>
            </a:r>
            <a:r>
              <a:rPr lang="uk-UA" sz="2800" dirty="0">
                <a:latin typeface="Calibri" pitchFamily="34" charset="0"/>
              </a:rPr>
              <a:t> – від 150 до 2000 </a:t>
            </a:r>
            <a:r>
              <a:rPr lang="uk-UA" sz="2800" dirty="0" err="1">
                <a:latin typeface="Calibri" pitchFamily="34" charset="0"/>
              </a:rPr>
              <a:t>мл</a:t>
            </a:r>
            <a:r>
              <a:rPr lang="uk-UA" sz="2800" dirty="0">
                <a:latin typeface="Calibri" pitchFamily="34" charset="0"/>
              </a:rPr>
              <a:t>;</a:t>
            </a:r>
          </a:p>
          <a:p>
            <a:pPr>
              <a:buNone/>
            </a:pPr>
            <a:r>
              <a:rPr lang="uk-UA" sz="2800" dirty="0">
                <a:latin typeface="Calibri" pitchFamily="34" charset="0"/>
              </a:rPr>
              <a:t> • пакет </a:t>
            </a:r>
            <a:r>
              <a:rPr lang="uk-UA" sz="2800" dirty="0" err="1">
                <a:solidFill>
                  <a:srgbClr val="0070C0"/>
                </a:solidFill>
                <a:latin typeface="Calibri" pitchFamily="34" charset="0"/>
              </a:rPr>
              <a:t>тетра-брік-асептик</a:t>
            </a:r>
            <a:r>
              <a:rPr lang="uk-UA" sz="2800" dirty="0">
                <a:latin typeface="Calibri" pitchFamily="34" charset="0"/>
              </a:rPr>
              <a:t>, складається з одного шару паперу, шару фольги й чотирьох шарів </a:t>
            </a:r>
            <a:r>
              <a:rPr lang="uk-UA" sz="2800" dirty="0" err="1">
                <a:latin typeface="Calibri" pitchFamily="34" charset="0"/>
              </a:rPr>
              <a:t>ПЕ</a:t>
            </a:r>
            <a:r>
              <a:rPr lang="uk-UA" sz="2800" dirty="0">
                <a:latin typeface="Calibri" pitchFamily="34" charset="0"/>
              </a:rPr>
              <a:t>: </a:t>
            </a:r>
          </a:p>
          <a:p>
            <a:pPr>
              <a:buNone/>
            </a:pPr>
            <a:r>
              <a:rPr lang="uk-UA" sz="2800" dirty="0">
                <a:latin typeface="Calibri" pitchFamily="34" charset="0"/>
              </a:rPr>
              <a:t>зовнішнього, між папером і фольгою й двох внутрішніх шарів; використовується для пакування молочних продуктів, соків, напоїв; </a:t>
            </a:r>
          </a:p>
          <a:p>
            <a:pPr>
              <a:buNone/>
            </a:pPr>
            <a:r>
              <a:rPr lang="uk-UA" sz="2800" dirty="0">
                <a:latin typeface="Calibri" pitchFamily="34" charset="0"/>
              </a:rPr>
              <a:t>• </a:t>
            </a:r>
            <a:r>
              <a:rPr lang="uk-UA" sz="2800" dirty="0" err="1">
                <a:solidFill>
                  <a:srgbClr val="0070C0"/>
                </a:solidFill>
                <a:latin typeface="Calibri" pitchFamily="34" charset="0"/>
              </a:rPr>
              <a:t>тетра-брікслім</a:t>
            </a:r>
            <a:r>
              <a:rPr lang="uk-UA" sz="2800" dirty="0">
                <a:latin typeface="Calibri" pitchFamily="34" charset="0"/>
              </a:rPr>
              <a:t> має широку лицьову сторону; </a:t>
            </a:r>
          </a:p>
          <a:p>
            <a:pPr>
              <a:buNone/>
            </a:pPr>
            <a:r>
              <a:rPr lang="uk-UA" sz="2800" dirty="0">
                <a:latin typeface="Calibri" pitchFamily="34" charset="0"/>
              </a:rPr>
              <a:t>• </a:t>
            </a:r>
            <a:r>
              <a:rPr lang="uk-UA" sz="2800" dirty="0" err="1">
                <a:solidFill>
                  <a:srgbClr val="0070C0"/>
                </a:solidFill>
                <a:latin typeface="Calibri" pitchFamily="34" charset="0"/>
              </a:rPr>
              <a:t>тетра-брік-скуєр</a:t>
            </a:r>
            <a:r>
              <a:rPr lang="uk-UA" sz="2800" dirty="0">
                <a:latin typeface="Calibri" pitchFamily="34" charset="0"/>
              </a:rPr>
              <a:t> схожий на пакети </a:t>
            </a:r>
            <a:r>
              <a:rPr lang="uk-UA" sz="2800" dirty="0" err="1">
                <a:latin typeface="Calibri" pitchFamily="34" charset="0"/>
              </a:rPr>
              <a:t>тетра-рекс</a:t>
            </a:r>
            <a:r>
              <a:rPr lang="uk-UA" sz="2800" dirty="0">
                <a:latin typeface="Calibri" pitchFamily="34" charset="0"/>
              </a:rPr>
              <a:t> (полімерний пакет із гребінцем для зручного наливання), але без гребінця;</a:t>
            </a:r>
          </a:p>
          <a:p>
            <a:pPr>
              <a:buNone/>
            </a:pPr>
            <a:r>
              <a:rPr lang="uk-UA" sz="2800" dirty="0">
                <a:latin typeface="Calibri" pitchFamily="34" charset="0"/>
              </a:rPr>
              <a:t> </a:t>
            </a:r>
            <a:r>
              <a:rPr lang="uk-UA" sz="2800" dirty="0">
                <a:solidFill>
                  <a:srgbClr val="0070C0"/>
                </a:solidFill>
                <a:latin typeface="Calibri" pitchFamily="34" charset="0"/>
              </a:rPr>
              <a:t>• </a:t>
            </a:r>
            <a:r>
              <a:rPr lang="uk-UA" sz="2800" dirty="0" err="1">
                <a:solidFill>
                  <a:srgbClr val="0070C0"/>
                </a:solidFill>
                <a:latin typeface="Calibri" pitchFamily="34" charset="0"/>
              </a:rPr>
              <a:t>тетра-призма</a:t>
            </a:r>
            <a:r>
              <a:rPr lang="uk-UA" sz="28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uk-UA" sz="2800" dirty="0">
                <a:latin typeface="Calibri" pitchFamily="34" charset="0"/>
              </a:rPr>
              <a:t>– з вісьма ребрами.</a:t>
            </a:r>
          </a:p>
          <a:p>
            <a:endParaRPr lang="uk-UA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 descr="D:\загрузки\Без названия - 2024-05-20T013304.691.jpg"/>
          <p:cNvPicPr>
            <a:picLocks noChangeAspect="1" noChangeArrowheads="1"/>
          </p:cNvPicPr>
          <p:nvPr/>
        </p:nvPicPr>
        <p:blipFill>
          <a:blip r:embed="rId2" cstate="print"/>
          <a:srcRect l="19696" t="13051" r="24145" b="23016"/>
          <a:stretch>
            <a:fillRect/>
          </a:stretch>
        </p:blipFill>
        <p:spPr bwMode="auto">
          <a:xfrm>
            <a:off x="611560" y="476672"/>
            <a:ext cx="2946567" cy="2232248"/>
          </a:xfrm>
          <a:prstGeom prst="rect">
            <a:avLst/>
          </a:prstGeom>
          <a:noFill/>
        </p:spPr>
      </p:pic>
      <p:pic>
        <p:nvPicPr>
          <p:cNvPr id="16387" name="Picture 3" descr="D:\загрузки\274px-Tetra_Pak_packaging_portfolio_I_medium_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320480" cy="5645007"/>
          </a:xfrm>
          <a:prstGeom prst="rect">
            <a:avLst/>
          </a:prstGeom>
          <a:noFill/>
        </p:spPr>
      </p:pic>
      <p:pic>
        <p:nvPicPr>
          <p:cNvPr id="16388" name="Picture 4" descr="D:\загрузки\8de67fcdef3ffeb0492a69c8c80597c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4214772" cy="2367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62074"/>
          </a:xfrm>
        </p:spPr>
        <p:txBody>
          <a:bodyPr>
            <a:normAutofit fontScale="90000"/>
          </a:bodyPr>
          <a:lstStyle/>
          <a:p>
            <a:r>
              <a:rPr lang="uk-UA" i="1" dirty="0"/>
              <a:t> </a:t>
            </a:r>
            <a:r>
              <a:rPr lang="uk-UA" sz="3200" b="1" dirty="0">
                <a:solidFill>
                  <a:srgbClr val="C00000"/>
                </a:solidFill>
              </a:rPr>
              <a:t>Універсальна чи спеціалізована тара?</a:t>
            </a:r>
          </a:p>
        </p:txBody>
      </p:sp>
      <p:pic>
        <p:nvPicPr>
          <p:cNvPr id="4" name="Picture 2" descr="D:\136420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3195670" cy="239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2013-09-19_tara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2411760" cy="18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D:\utensils-trekhlytrovye-banky__86088025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57700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kega_standartnaya_83_2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704326" cy="289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1025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24495"/>
            <a:ext cx="2627255" cy="20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D:\Без названия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05494"/>
            <a:ext cx="1861775" cy="1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" descr="D:\1601518516_w180_h180_536696323w0h0d456902f4d408bb880b71d1f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7" descr="D:\1601518516_w180_h180_536696323w0h0d456902f4d408bb880b71d1fjpg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9" descr="D:\1601518516_w180_h180_536696323w0h0d456902f4d408bb880b71d1fjpg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AutoShape 11" descr="D:\1601518516_w180_h180_536696323w0h0d456902f4d408bb880b71d1fjpg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AutoShape 13" descr="D:\1601518516_w180_h180_536696323w0h0d456902f4d408bb880b71d1fjpg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494" name="Picture 14" descr="D:\a2e0ac3b9ff04bc16251e87378ec946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03191"/>
            <a:ext cx="1710607" cy="228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374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>
            <a:normAutofit/>
          </a:bodyPr>
          <a:lstStyle/>
          <a:p>
            <a:r>
              <a:rPr lang="uk-UA" sz="3600" b="1" i="1" dirty="0">
                <a:solidFill>
                  <a:srgbClr val="C00000"/>
                </a:solidFill>
                <a:latin typeface="Corbel" pitchFamily="34" charset="0"/>
              </a:rPr>
              <a:t>Однооборотна чи ба­гатооборотна тара</a:t>
            </a:r>
            <a:r>
              <a:rPr lang="uk-UA" sz="3600" b="1" dirty="0">
                <a:solidFill>
                  <a:srgbClr val="C00000"/>
                </a:solidFill>
                <a:latin typeface="Corbel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Picture 2" descr="D:\264801708_w640_h640_gastroyemnosti-z-nerzhaviyuchoy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3" y="1124744"/>
            <a:ext cx="4584102" cy="2202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149347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40412"/>
            <a:ext cx="3690256" cy="23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bidon_38_l0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30" y="3326763"/>
            <a:ext cx="2978607" cy="297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1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uk-UA" sz="4800" b="1" dirty="0">
                <a:solidFill>
                  <a:srgbClr val="0070C0"/>
                </a:solidFill>
                <a:latin typeface="Calibri" pitchFamily="34" charset="0"/>
              </a:rPr>
              <a:t>Недоліки: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7601272" cy="26928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схильність до корозії;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можливість переходу з'єднань важких металів у продукт;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необхідність нанесення захисного шару олова й додатково лакового шару;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великий обсяг при транспортуванні порожньої тари.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5EFCED-AACF-97D5-4AED-DAE0C2D1A2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13" t="29000" r="25588" b="48600"/>
          <a:stretch/>
        </p:blipFill>
        <p:spPr>
          <a:xfrm>
            <a:off x="1623628" y="4277122"/>
            <a:ext cx="5896744" cy="16847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210146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якості металевої тари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Органолептичним визначається зовнішній вид банок – поверхня банок повинна бути гладкою, без вм'ятин, дужок, перегинів, міхурів полуди, крапок корозії.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Допускаються наступні види дефектів: дужки й вм’ятини глибиною не більш 1 мм, що не порушують захисного покриття, для збірних банок – пере- 27 гини (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гранчатість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), для збірних паяних банок сліди від крапель припою площею до 1 мм2 , закиди припою у вигляді часток на внутрішню поверхню розміром не більш 1,6 мм.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Поздовжній шов банок повинен бути гладким і щільним. На поздовжньому паяному шві можуть бути виконані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рифти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(борозенки), що не порушують цілісності внутрішнього захисного покриття банок.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DB2BD-C860-D02A-939A-BA070C02F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041B1C-5AC0-B164-1BA9-B2AA87E281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7673280" cy="592527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За функціональним призначенням металева тара поділяється на транспортну, споживчу, виробничу, спеціальну. </a:t>
            </a:r>
          </a:p>
          <a:p>
            <a:endParaRPr lang="uk-UA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uk-UA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uk-UA" sz="2800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До транспортної тари відносять ящики, бочки, барабани, фляги, каністри, контейнери, піддони; споживчої – пляшки, туби, банки, коробки; виробничої – ящики, піддони, лотки, контейнери; спеціальної – збірна, штампована, комбінована.</a:t>
            </a:r>
            <a:endParaRPr lang="uk-UA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7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uk-UA" sz="6000" b="1" dirty="0">
                <a:solidFill>
                  <a:srgbClr val="C00000"/>
                </a:solidFill>
                <a:latin typeface="Corbel" pitchFamily="34" charset="0"/>
              </a:rPr>
              <a:t>Металева тара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D:\metaleva-up86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6620"/>
            <a:ext cx="2942692" cy="196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73c564de315ae81db9aaa50a11f02581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" y="4149080"/>
            <a:ext cx="3638178" cy="24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bidon_38_l0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30" y="987517"/>
            <a:ext cx="2978607" cy="297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thumb_740c_product_550_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2019787"/>
            <a:ext cx="1876959" cy="19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kega_standartnaya_83_2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58727"/>
            <a:ext cx="3267426" cy="349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0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4032" t="22266" r="11178" b="14735"/>
          <a:stretch>
            <a:fillRect/>
          </a:stretch>
        </p:blipFill>
        <p:spPr bwMode="auto">
          <a:xfrm>
            <a:off x="683568" y="692696"/>
            <a:ext cx="8136904" cy="526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4032" t="21282" r="11178" b="11782"/>
          <a:stretch>
            <a:fillRect/>
          </a:stretch>
        </p:blipFill>
        <p:spPr bwMode="auto">
          <a:xfrm>
            <a:off x="0" y="188640"/>
            <a:ext cx="8949112" cy="614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254</TotalTime>
  <Words>758</Words>
  <Application>Microsoft Office PowerPoint</Application>
  <PresentationFormat>Екран (4:3)</PresentationFormat>
  <Paragraphs>67</Paragraphs>
  <Slides>38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38</vt:i4>
      </vt:variant>
    </vt:vector>
  </HeadingPairs>
  <TitlesOfParts>
    <vt:vector size="47" baseType="lpstr">
      <vt:lpstr>Aptos</vt:lpstr>
      <vt:lpstr>Arial</vt:lpstr>
      <vt:lpstr>Calibri</vt:lpstr>
      <vt:lpstr>Century Schoolbook</vt:lpstr>
      <vt:lpstr>Corbel</vt:lpstr>
      <vt:lpstr>Tahoma</vt:lpstr>
      <vt:lpstr>Wingdings</vt:lpstr>
      <vt:lpstr>Wingdings 2</vt:lpstr>
      <vt:lpstr>Эркер</vt:lpstr>
      <vt:lpstr>Презентація PowerPoint</vt:lpstr>
      <vt:lpstr>Матеріали для виробництва металевої тари</vt:lpstr>
      <vt:lpstr>Презентація PowerPoint</vt:lpstr>
      <vt:lpstr>Недоліки:</vt:lpstr>
      <vt:lpstr>Контроль якості металевої тари</vt:lpstr>
      <vt:lpstr>Презентація PowerPoint</vt:lpstr>
      <vt:lpstr>Металева тара</vt:lpstr>
      <vt:lpstr>Презентація PowerPoint</vt:lpstr>
      <vt:lpstr>Презентація PowerPoint</vt:lpstr>
      <vt:lpstr>Уніфіковані контейнери, гастроємності</vt:lpstr>
      <vt:lpstr>Уніфіковані контейнери, гастроємності</vt:lpstr>
      <vt:lpstr>Презентація PowerPoint</vt:lpstr>
      <vt:lpstr>Тканинна тара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Коробковий картон</vt:lpstr>
      <vt:lpstr>Гофрований картон </vt:lpstr>
      <vt:lpstr>Картон тарний плоский склеєний </vt:lpstr>
      <vt:lpstr>Картонно-паперова тара</vt:lpstr>
      <vt:lpstr>Пергамент – різновид бумаги. Справжній рослинний пергамент, як правило білого кольору, виготовлений з чистої целюлози яку піддають процесу пергаментизації. </vt:lpstr>
      <vt:lpstr>Презентація PowerPoint</vt:lpstr>
      <vt:lpstr>Картонно-паперова тара</vt:lpstr>
      <vt:lpstr>Картонно-паперова тара</vt:lpstr>
      <vt:lpstr>Пластмасова тара</vt:lpstr>
      <vt:lpstr>Пластмасова тара</vt:lpstr>
      <vt:lpstr>Пластикова тара</vt:lpstr>
      <vt:lpstr>Полімерна тара</vt:lpstr>
      <vt:lpstr>Інші види тари</vt:lpstr>
      <vt:lpstr>Уніфіковані контейнери, гастроємності</vt:lpstr>
      <vt:lpstr>Комбінована тара</vt:lpstr>
      <vt:lpstr>Представниками можуть служити: </vt:lpstr>
      <vt:lpstr>Презентація PowerPoint</vt:lpstr>
      <vt:lpstr>Презентація PowerPoint</vt:lpstr>
      <vt:lpstr> Універсальна чи спеціалізована тара?</vt:lpstr>
      <vt:lpstr>Однооборотна чи ба­гатооборотна тара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Maksym</dc:creator>
  <cp:lastModifiedBy>smile2025ktc@outlook.com</cp:lastModifiedBy>
  <cp:revision>28</cp:revision>
  <dcterms:created xsi:type="dcterms:W3CDTF">2019-10-20T20:16:18Z</dcterms:created>
  <dcterms:modified xsi:type="dcterms:W3CDTF">2025-05-12T11:30:58Z</dcterms:modified>
</cp:coreProperties>
</file>