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1"/>
  </p:notesMasterIdLst>
  <p:sldIdLst>
    <p:sldId id="256" r:id="rId2"/>
    <p:sldId id="279" r:id="rId3"/>
    <p:sldId id="280" r:id="rId4"/>
    <p:sldId id="281" r:id="rId5"/>
    <p:sldId id="309" r:id="rId6"/>
    <p:sldId id="257" r:id="rId7"/>
    <p:sldId id="282" r:id="rId8"/>
    <p:sldId id="310" r:id="rId9"/>
    <p:sldId id="311" r:id="rId10"/>
    <p:sldId id="284" r:id="rId11"/>
    <p:sldId id="258" r:id="rId12"/>
    <p:sldId id="315" r:id="rId13"/>
    <p:sldId id="312" r:id="rId14"/>
    <p:sldId id="313" r:id="rId15"/>
    <p:sldId id="283" r:id="rId16"/>
    <p:sldId id="259" r:id="rId17"/>
    <p:sldId id="299" r:id="rId18"/>
    <p:sldId id="300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C221B-09D5-4560-9D81-7436F4D68FF3}" type="datetimeFigureOut">
              <a:rPr lang="uk-UA" smtClean="0"/>
              <a:t>12.05.2025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621A6-B2CB-4CF3-8FED-B64E62BCA4E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93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6621A6-B2CB-4CF3-8FED-B64E62BCA4E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263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964488" cy="5205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Тара 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продовольчих</a:t>
            </a:r>
          </a:p>
          <a:p>
            <a:pPr marL="0" indent="0" algn="ctr">
              <a:buNone/>
            </a:pPr>
            <a:r>
              <a:rPr lang="uk-UA" sz="5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товарів </a:t>
            </a:r>
          </a:p>
        </p:txBody>
      </p:sp>
    </p:spTree>
    <p:extLst>
      <p:ext uri="{BB962C8B-B14F-4D97-AF65-F5344CB8AC3E}">
        <p14:creationId xmlns:p14="http://schemas.microsoft.com/office/powerpoint/2010/main" val="193102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20297" r="15605" b="12766"/>
          <a:stretch>
            <a:fillRect/>
          </a:stretch>
        </p:blipFill>
        <p:spPr bwMode="auto">
          <a:xfrm>
            <a:off x="899592" y="332656"/>
            <a:ext cx="7416824" cy="600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uk-UA" sz="6000" b="1" dirty="0">
                <a:solidFill>
                  <a:srgbClr val="C00000"/>
                </a:solidFill>
                <a:latin typeface="Corbel" pitchFamily="34" charset="0"/>
              </a:rPr>
              <a:t>Дерев’яна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7241232" cy="549322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D:\images-61-300x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211599" cy="177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3-09-19_tara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yashhik_derevyannii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01" y="4139698"/>
            <a:ext cx="2835771" cy="27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cf0ec2c40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boch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58" y="1777085"/>
            <a:ext cx="3594521" cy="26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11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29DE1-AA5D-F8DC-EFDD-F234C8570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8902794-0B83-0726-D98B-50DD8F8F050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4A8028-45A9-4558-2275-E4D688D82E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117" t="43304" r="32827" b="37096"/>
          <a:stretch/>
        </p:blipFill>
        <p:spPr>
          <a:xfrm>
            <a:off x="251520" y="2119418"/>
            <a:ext cx="8328218" cy="26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F8179-F294-458F-73BB-98EDD7FC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9631C6-6385-38A2-3A82-2F5539D5EC1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709099"/>
            <a:ext cx="8200702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1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Скляною</a:t>
            </a:r>
            <a:r>
              <a:rPr kumimoji="0" lang="ru-RU" altLang="uk-UA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тарою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називають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групу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скляного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посуду, яка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призначена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фасування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транспортування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зберігання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використання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час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споживання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різних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продуктів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uk-UA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Скляна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тара є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незамінною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упакування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багатьох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харчових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продуктів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напоїв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uk-UA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призначенням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скляну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тару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поділяють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пляшки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банки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харчових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продуктів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пляшки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і банки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дитячого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харчування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пляшки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і банки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товарів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побутової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хімії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банки і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флакони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парфумерно-косметичної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продукції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тара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скляна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лікарських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засобів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4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27BA5-941A-04B9-0ADD-AC2D55D7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uk-UA" sz="3200" b="1" cap="none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Скло</a:t>
            </a:r>
            <a:r>
              <a:rPr lang="ru-RU" altLang="uk-UA" sz="3200" b="1" cap="none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b="1" cap="none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lang="ru-RU" altLang="uk-UA" sz="3200" b="1" cap="none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низку </a:t>
            </a:r>
            <a:r>
              <a:rPr lang="ru-RU" altLang="uk-UA" sz="3200" b="1" cap="none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переваг</a:t>
            </a:r>
            <a:r>
              <a:rPr lang="ru-RU" altLang="uk-UA" sz="3200" b="1" cap="none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ru-RU" altLang="uk-UA" sz="800" cap="none" dirty="0">
                <a:solidFill>
                  <a:schemeClr val="tx1"/>
                </a:solidFill>
              </a:rPr>
            </a:br>
            <a:endParaRPr lang="uk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81B50D4-CF3F-6CE3-A6F6-A5F8C59BB1D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323528" y="1096407"/>
            <a:ext cx="7920880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хімічна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нейтральність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забезпечує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збереження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продуктів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без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суттєвих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змін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прозорість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особливо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цінна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деяких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продуктів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хоча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вимагає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додаткового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захисту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дії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світла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більшості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видів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міцність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стійкість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навантажень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забезпечує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розливання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закупорювання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в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окремих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випадках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вакуумування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стійкість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внутрішнього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тиску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змогу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випускати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газовані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напої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аерозольні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товари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стійкість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нагрівання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витримує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температуру до 500 °С,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хоча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різка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зміна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температури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надвеликою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швидкою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uk-UA" sz="18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Значна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кількість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товарів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фасується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нагрітому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стані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після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фасування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проводиться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стерилізація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Серед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недоліків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можна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виділити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крихкість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велику питому вагу. За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останні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роки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маса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скляних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пляшок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банок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значно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зменшилася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проте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транспортні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витрати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порівняно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вищі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ніж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інших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упаковках.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0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586" t="30141" r="13392" b="17688"/>
          <a:stretch>
            <a:fillRect/>
          </a:stretch>
        </p:blipFill>
        <p:spPr bwMode="auto">
          <a:xfrm>
            <a:off x="0" y="620688"/>
            <a:ext cx="9145016" cy="515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Corbel" pitchFamily="34" charset="0"/>
              </a:rPr>
              <a:t>Скляна тара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D:\c720c6f8fd611bfff9370a02e553b9a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71829" cy="21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naliz-rynka-steklyannoj-ta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" y="3573016"/>
            <a:ext cx="4382112" cy="28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749917402_steklyannyj-butyl-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023797"/>
            <a:ext cx="4083917" cy="544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90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35692" t="21282" r="16159" b="13750"/>
          <a:stretch>
            <a:fillRect/>
          </a:stretch>
        </p:blipFill>
        <p:spPr bwMode="auto">
          <a:xfrm>
            <a:off x="683568" y="332656"/>
            <a:ext cx="8208912" cy="62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34032" t="21282" r="15052" b="19657"/>
          <a:stretch>
            <a:fillRect/>
          </a:stretch>
        </p:blipFill>
        <p:spPr bwMode="auto">
          <a:xfrm>
            <a:off x="0" y="548680"/>
            <a:ext cx="8928992" cy="582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D:\zagotov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2" y="332656"/>
            <a:ext cx="861134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8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848872" cy="5976664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b="1" dirty="0" err="1">
                <a:solidFill>
                  <a:srgbClr val="FF0000"/>
                </a:solidFill>
              </a:rPr>
              <a:t>Паковання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– це засіб або комплекс засобів що </a:t>
            </a:r>
            <a:r>
              <a:rPr lang="uk-UA" dirty="0" err="1"/>
              <a:t>запезпечує</a:t>
            </a:r>
            <a:r>
              <a:rPr lang="uk-UA" dirty="0"/>
              <a:t>:</a:t>
            </a:r>
          </a:p>
          <a:p>
            <a:r>
              <a:rPr lang="uk-UA" dirty="0"/>
              <a:t> – захист продукції від пошкоджень і втрат;</a:t>
            </a:r>
          </a:p>
          <a:p>
            <a:r>
              <a:rPr lang="uk-UA" dirty="0"/>
              <a:t> – захист навколишнього середовища від забруднення; </a:t>
            </a:r>
          </a:p>
          <a:p>
            <a:r>
              <a:rPr lang="uk-UA" dirty="0"/>
              <a:t>– процес обігу продукції. </a:t>
            </a:r>
          </a:p>
          <a:p>
            <a:pPr>
              <a:buNone/>
            </a:pPr>
            <a:r>
              <a:rPr lang="uk-UA" b="1" dirty="0">
                <a:solidFill>
                  <a:srgbClr val="FF0000"/>
                </a:solidFill>
              </a:rPr>
              <a:t>Тара</a:t>
            </a:r>
            <a:r>
              <a:rPr lang="uk-UA" dirty="0"/>
              <a:t> – основний елемент упаковки, який представляє собою виріб для розміщення продукції.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303951-AB24-1A43-A561-BDABA32AFD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00" t="27600" r="38976" b="22001"/>
          <a:stretch/>
        </p:blipFill>
        <p:spPr>
          <a:xfrm>
            <a:off x="3059832" y="3789040"/>
            <a:ext cx="4248472" cy="24668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Пакувальний матеріал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– </a:t>
            </a:r>
            <a:r>
              <a:rPr lang="uk-UA" dirty="0">
                <a:latin typeface="Arial" pitchFamily="34" charset="0"/>
                <a:cs typeface="Arial" pitchFamily="34" charset="0"/>
              </a:rPr>
              <a:t>це матеріал з якого виробляють упаковку (тару, допоміжні пакувальні засоби) і який забезпечує можливість повторного використання упаковки чи економічного чистого її знищення. 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Допоміжні пакувальні засоби </a:t>
            </a:r>
            <a:r>
              <a:rPr lang="uk-UA" dirty="0">
                <a:latin typeface="Arial" pitchFamily="34" charset="0"/>
                <a:cs typeface="Arial" pitchFamily="34" charset="0"/>
              </a:rPr>
              <a:t>– це елемент упаковки, який в комплексі з тарою або без неї виконує функцію упаковки.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 упаковки: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40960" cy="568863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br>
              <a:rPr lang="uk-UA" dirty="0"/>
            </a:br>
            <a:r>
              <a:rPr lang="uk-UA" b="1" dirty="0">
                <a:solidFill>
                  <a:srgbClr val="0070C0"/>
                </a:solidFill>
              </a:rPr>
              <a:t>–</a:t>
            </a:r>
            <a:r>
              <a:rPr lang="uk-UA" dirty="0"/>
              <a:t> </a:t>
            </a:r>
            <a: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захист товару від шкідливого впливу навколишнього середовища;</a:t>
            </a:r>
            <a:br>
              <a:rPr lang="uk-UA" sz="3100" dirty="0"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latin typeface="Calibri" pitchFamily="34" charset="0"/>
                <a:cs typeface="Arial" pitchFamily="34" charset="0"/>
              </a:rPr>
              <a:t>– захист навколишнього середовища від шкідливої дії товару;</a:t>
            </a:r>
            <a:br>
              <a:rPr lang="uk-UA" sz="3100" dirty="0"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– захист товару від інших товарів;</a:t>
            </a:r>
            <a:b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latin typeface="Calibri" pitchFamily="34" charset="0"/>
                <a:cs typeface="Arial" pitchFamily="34" charset="0"/>
              </a:rPr>
              <a:t>– забезпечення умов зберігання кількості і якості товарів на шляху їх просування з сфери виробництва в сферу споживання;</a:t>
            </a:r>
            <a:br>
              <a:rPr lang="uk-UA" sz="3100" dirty="0"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– забезпечення необхідних санітарних вимог для запобігання забруднення товарів;</a:t>
            </a:r>
            <a:b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latin typeface="Calibri" pitchFamily="34" charset="0"/>
                <a:cs typeface="Arial" pitchFamily="34" charset="0"/>
              </a:rPr>
              <a:t>– придання товарам мобільності і створення умов для механізації трудомістких операцій і більш ефективного використання складських і торгівельних площ;</a:t>
            </a:r>
            <a:br>
              <a:rPr lang="uk-UA" sz="3100" dirty="0"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– створення більш сприятливих умов для приймання товарів і зручності кількісного обліку;</a:t>
            </a:r>
            <a:b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latin typeface="Calibri" pitchFamily="34" charset="0"/>
                <a:cs typeface="Arial" pitchFamily="34" charset="0"/>
              </a:rPr>
              <a:t>– використання тари, як засобу викладки і продажу товарів у торговому залі магазину;</a:t>
            </a:r>
            <a:br>
              <a:rPr lang="uk-UA" sz="3100" dirty="0">
                <a:latin typeface="Calibri" pitchFamily="34" charset="0"/>
                <a:cs typeface="Arial" pitchFamily="34" charset="0"/>
              </a:rPr>
            </a:br>
            <a:r>
              <a:rPr lang="uk-UA" sz="3100" dirty="0">
                <a:latin typeface="Calibri" pitchFamily="34" charset="0"/>
                <a:cs typeface="Arial" pitchFamily="34" charset="0"/>
              </a:rPr>
              <a:t>– </a:t>
            </a:r>
            <a:r>
              <a:rPr lang="uk-UA" sz="31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виконання ролі носія комерційної інформації і торгової реклами.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CCB28-A8C3-7DDA-B240-F34229EF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altLang="uk-UA" sz="3200" cap="none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паковка є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невід’ємною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частиною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сьогоднішнього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споживчого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ринку, яка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виконує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важливі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cap="none" dirty="0" err="1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функції</a:t>
            </a:r>
            <a:r>
              <a:rPr lang="ru-RU" altLang="uk-UA" sz="3200" cap="none" dirty="0" bmk="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A8F366-6A5F-4E95-BFE1-82706F56824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241176" y="1458106"/>
            <a:ext cx="8291264" cy="535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uk-UA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запобігання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механічному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пошкодженню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товару;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захист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товару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від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шкідливого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впливу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факторів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довкілля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попередження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втрати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товару;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захист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довкілля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від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забруднення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товарами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різного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призначення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полегшення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транспортування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товарів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функція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локалізації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);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cs typeface="Arial" panose="020B060402020202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забезпечення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тривалого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зберігання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продуктів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підвищення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зручності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використання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(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вживання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) продукту;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сприяння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вирізненню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товару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серед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інших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;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інформування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споживачів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про характеристики товару –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вміст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речовин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калорійність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ru-RU" altLang="uk-UA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тощо</a:t>
            </a:r>
            <a:r>
              <a:rPr kumimoji="0" lang="ru-RU" altLang="uk-UA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ru-RU" alt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5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  <a:latin typeface="Corbel" pitchFamily="34" charset="0"/>
              </a:rPr>
              <a:t>Класифікація тари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385248" cy="5277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/>
            <a:r>
              <a:rPr lang="uk-UA" sz="2400" dirty="0">
                <a:solidFill>
                  <a:srgbClr val="C00000"/>
                </a:solidFill>
              </a:rPr>
              <a:t>за видами матеріалу тара </a:t>
            </a:r>
            <a:r>
              <a:rPr lang="uk-UA" sz="2400" dirty="0"/>
              <a:t>поділяється – </a:t>
            </a:r>
            <a:r>
              <a:rPr lang="uk-UA" sz="2400" i="1" dirty="0"/>
              <a:t>на дерев’яну, скляну, металеву, тканинну, картонно-паперову, пластмасову, різну</a:t>
            </a:r>
            <a:r>
              <a:rPr lang="uk-UA" sz="2400" dirty="0"/>
              <a:t>;</a:t>
            </a:r>
            <a:endParaRPr lang="uk-UA" sz="2000" dirty="0"/>
          </a:p>
          <a:p>
            <a:pPr lvl="1"/>
            <a:r>
              <a:rPr lang="uk-UA" sz="2400" dirty="0">
                <a:solidFill>
                  <a:srgbClr val="C00000"/>
                </a:solidFill>
              </a:rPr>
              <a:t>за ступенем жорсткості</a:t>
            </a:r>
            <a:r>
              <a:rPr lang="uk-UA" sz="2400" dirty="0"/>
              <a:t>, тобто здатності протистояти меха­нічним впливам, – </a:t>
            </a:r>
            <a:r>
              <a:rPr lang="uk-UA" sz="2400" i="1" dirty="0"/>
              <a:t>на жорстку, напівжорстку, м’яку</a:t>
            </a:r>
            <a:r>
              <a:rPr lang="uk-UA" sz="2400" dirty="0"/>
              <a:t>;</a:t>
            </a:r>
            <a:endParaRPr lang="uk-UA" sz="2000" dirty="0"/>
          </a:p>
          <a:p>
            <a:pPr lvl="1"/>
            <a:r>
              <a:rPr lang="uk-UA" sz="2400" dirty="0">
                <a:solidFill>
                  <a:srgbClr val="C00000"/>
                </a:solidFill>
              </a:rPr>
              <a:t>за ступенем спеціалізації </a:t>
            </a:r>
            <a:r>
              <a:rPr lang="uk-UA" sz="2400" dirty="0"/>
              <a:t>– </a:t>
            </a:r>
            <a:r>
              <a:rPr lang="uk-UA" sz="2400" i="1" dirty="0"/>
              <a:t>на універсальну і спеціалізовану;</a:t>
            </a:r>
            <a:r>
              <a:rPr lang="uk-UA" sz="2400" dirty="0"/>
              <a:t> універсальна тара використовується для декількох видів товарів;</a:t>
            </a:r>
            <a:endParaRPr lang="uk-UA" sz="2000" dirty="0"/>
          </a:p>
          <a:p>
            <a:pPr lvl="1"/>
            <a:r>
              <a:rPr lang="uk-UA" sz="2400" dirty="0">
                <a:solidFill>
                  <a:srgbClr val="C00000"/>
                </a:solidFill>
              </a:rPr>
              <a:t>за кратністю використання</a:t>
            </a:r>
            <a:r>
              <a:rPr lang="uk-UA" sz="2400" dirty="0"/>
              <a:t> тара буває </a:t>
            </a:r>
            <a:r>
              <a:rPr lang="uk-UA" sz="2400" i="1" dirty="0" err="1"/>
              <a:t>однооборотною</a:t>
            </a:r>
            <a:r>
              <a:rPr lang="uk-UA" sz="2400" i="1" dirty="0"/>
              <a:t> і ба­гатооборотною</a:t>
            </a:r>
            <a:r>
              <a:rPr lang="uk-UA" sz="2400" dirty="0"/>
              <a:t> (використовуваною неодноразово). 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682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103" t="40969" r="33226" b="27532"/>
          <a:stretch>
            <a:fillRect/>
          </a:stretch>
        </p:blipFill>
        <p:spPr bwMode="auto">
          <a:xfrm>
            <a:off x="323528" y="1268760"/>
            <a:ext cx="869280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FDFA5-563A-65F5-363D-8BFF3D2DB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1AB729-F320-4AB5-3186-A18D4B26DC2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539552" y="1434166"/>
            <a:ext cx="7632848" cy="4801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800" b="1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Зовнішня</a:t>
            </a:r>
            <a:r>
              <a:rPr kumimoji="0" lang="ru-RU" altLang="uk-UA" sz="2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упаковка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призначена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транспортування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зберігання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товару (ящики,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контейнери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бочки,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мішки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), а також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забезпечує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захист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продукту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від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можливих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зовнішніх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пошкоджень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2800" b="1" i="0" u="sng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Внутрішня</a:t>
            </a:r>
            <a:r>
              <a:rPr kumimoji="0" lang="ru-RU" altLang="uk-UA" sz="2800" b="1" i="0" u="sng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упаковка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безпосередньо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контактує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самим продуктом (коробки для чаю,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цукру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пляшки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напоїв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тощо</a:t>
            </a:r>
            <a:r>
              <a:rPr kumimoji="0" lang="ru-RU" altLang="uk-UA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).</a:t>
            </a:r>
            <a:endParaRPr kumimoji="0" lang="ru-RU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Внутрішні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упаковки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мають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вироблятися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із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безпечних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матеріалів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впливають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фізико-хімічні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органолептичні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1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харчового</a:t>
            </a:r>
            <a:r>
              <a:rPr kumimoji="0" lang="ru-RU" altLang="uk-UA" sz="1800" b="0" i="1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продукту.</a:t>
            </a:r>
            <a:endParaRPr kumimoji="0" lang="ru-RU" altLang="uk-UA" sz="1800" b="0" i="1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CF78D-0D3C-5A1F-5BC7-EE6DA6D6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uk-UA" sz="3200" b="1" cap="none" dirty="0" err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altLang="uk-UA" sz="3200" b="1" cap="none" dirty="0" err="1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сновні</a:t>
            </a:r>
            <a:r>
              <a:rPr lang="ru-RU" altLang="uk-UA" sz="3200" b="1" cap="none" dirty="0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uk-UA" sz="3200" b="1" cap="none" dirty="0" err="1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вимоги</a:t>
            </a:r>
            <a:r>
              <a:rPr lang="ru-RU" altLang="uk-UA" sz="3200" b="1" cap="none" dirty="0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altLang="uk-UA" sz="3200" b="1" cap="none" dirty="0" err="1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конструкції</a:t>
            </a:r>
            <a:r>
              <a:rPr lang="ru-RU" altLang="uk-UA" sz="3200" b="1" cap="none" dirty="0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altLang="uk-UA" sz="3200" b="1" cap="none" dirty="0" err="1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якості</a:t>
            </a:r>
            <a:r>
              <a:rPr lang="ru-RU" altLang="uk-UA" sz="3200" b="1" cap="none" dirty="0" bmk="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упаковки (тари):</a:t>
            </a:r>
            <a:endParaRPr lang="uk-UA" b="1" dirty="0">
              <a:solidFill>
                <a:srgbClr val="0070C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5B72B5-7029-159D-60E6-4E22066F83B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457200" y="1628800"/>
            <a:ext cx="8116416" cy="4824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1. Склад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пакувального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матеріалу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безпечним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тобто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не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містити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високотоксичні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речовини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можуть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чинити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негативний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канцерогенний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мутагенний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алергенний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ін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.)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вплив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на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організм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людини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Неприпустима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можливість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зміни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органолептичних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фізико-хімічних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властивостей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продукту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пакувальним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матеріалом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3. Упаковка не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виділяти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жодних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шкідливих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речовин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кількість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перевищує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встановлені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гігієнічні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норми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Матеріал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виготовлення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упаковки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непроникним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мікроорганізмів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таким, в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якому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неможлива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життєдіяльність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Матеріали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з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виготовлено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упаковку, не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мають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вступати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в будь-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хімічні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реакції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з 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харчовими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продуктами 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змінюватися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під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впливом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складових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компонентів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Необхідна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умова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– упаковка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харчових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продуктів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непроникною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газів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парів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жирів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ароматів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7. Упаковка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має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бути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термо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-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холодостійкою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забезпечення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необхідного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терміну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зберігання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продукту та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збереження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його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ru-RU" altLang="uk-UA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якостей</a:t>
            </a:r>
            <a:r>
              <a:rPr kumimoji="0" lang="ru-RU" altLang="uk-UA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ru-RU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255</TotalTime>
  <Words>827</Words>
  <Application>Microsoft Office PowerPoint</Application>
  <PresentationFormat>Екран (4:3)</PresentationFormat>
  <Paragraphs>61</Paragraphs>
  <Slides>19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8" baseType="lpstr">
      <vt:lpstr>Aptos</vt:lpstr>
      <vt:lpstr>Arial</vt:lpstr>
      <vt:lpstr>Calibri</vt:lpstr>
      <vt:lpstr>Century Schoolbook</vt:lpstr>
      <vt:lpstr>Corbel</vt:lpstr>
      <vt:lpstr>Tahoma</vt:lpstr>
      <vt:lpstr>Wingdings</vt:lpstr>
      <vt:lpstr>Wingdings 2</vt:lpstr>
      <vt:lpstr>Эркер</vt:lpstr>
      <vt:lpstr>Презентація PowerPoint</vt:lpstr>
      <vt:lpstr>Презентація PowerPoint</vt:lpstr>
      <vt:lpstr>Пакувальний матеріал </vt:lpstr>
      <vt:lpstr>Функції упаковки:</vt:lpstr>
      <vt:lpstr>Упаковка є невід’ємною частиною сьогоднішнього споживчого ринку, яка виконує важливі функції:</vt:lpstr>
      <vt:lpstr>Класифікація тари</vt:lpstr>
      <vt:lpstr>Презентація PowerPoint</vt:lpstr>
      <vt:lpstr>Презентація PowerPoint</vt:lpstr>
      <vt:lpstr>Основні вимоги до конструкції та якості упаковки (тари):</vt:lpstr>
      <vt:lpstr>Презентація PowerPoint</vt:lpstr>
      <vt:lpstr>Дерев’яна тара</vt:lpstr>
      <vt:lpstr>Презентація PowerPoint</vt:lpstr>
      <vt:lpstr>Презентація PowerPoint</vt:lpstr>
      <vt:lpstr>Скло має низку переваг: </vt:lpstr>
      <vt:lpstr>Презентація PowerPoint</vt:lpstr>
      <vt:lpstr>Скляна тара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Maksym</dc:creator>
  <cp:lastModifiedBy>smile2025ktc@outlook.com</cp:lastModifiedBy>
  <cp:revision>28</cp:revision>
  <dcterms:created xsi:type="dcterms:W3CDTF">2019-10-20T20:16:18Z</dcterms:created>
  <dcterms:modified xsi:type="dcterms:W3CDTF">2025-05-12T11:30:08Z</dcterms:modified>
</cp:coreProperties>
</file>