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5897"/>
  </p:normalViewPr>
  <p:slideViewPr>
    <p:cSldViewPr snapToGrid="0">
      <p:cViewPr varScale="1">
        <p:scale>
          <a:sx n="90" d="100"/>
          <a:sy n="90" d="100"/>
        </p:scale>
        <p:origin x="232" y="7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11/22/22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11/22/22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11/22/22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j0/rb6nklws52lc9d4h8b33kksh0000gn/T/com.microsoft.Word/WebArchiveCopyPasteTempFiles/2338f55.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zakon.rada.gov.ua/laws/show/1116-20#n2" TargetMode="External"/><Relationship Id="rId2" Type="http://schemas.openxmlformats.org/officeDocument/2006/relationships/hyperlink" Target="https://zakon.rada.gov.ua/laws/show/161-14#n43"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www.reyestr.court.gov.ua/Review/77870570"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s://reyestr.court.gov.ua/Review/95654245?fbclid=IwAR0wWq6CLrBVSPsH6YlPJ8GO3sxAkDrzoJh1AALlBfGQyo_MuZYS2uvyuqo" TargetMode="External"/><Relationship Id="rId4" Type="http://schemas.openxmlformats.org/officeDocument/2006/relationships/hyperlink" Target="https://reyestr.court.gov.ua/Review/87115407"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Рисунок 1" descr="Новини Львова: Оренда землі на Львівщині подорожчала у понад 4,5 раза">
            <a:extLst>
              <a:ext uri="{FF2B5EF4-FFF2-40B4-BE49-F238E27FC236}">
                <a16:creationId xmlns:a16="http://schemas.microsoft.com/office/drawing/2014/main" id="{C5739095-6654-7B9E-39FB-5BDE3046292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3429000"/>
            <a:ext cx="5727700" cy="34417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1F2F206F-35E2-7E14-519B-2DCC03E29019}"/>
              </a:ext>
            </a:extLst>
          </p:cNvPr>
          <p:cNvSpPr>
            <a:spLocks noGrp="1"/>
          </p:cNvSpPr>
          <p:nvPr>
            <p:ph type="ctrTitle"/>
          </p:nvPr>
        </p:nvSpPr>
        <p:spPr>
          <a:xfrm>
            <a:off x="2205906" y="207869"/>
            <a:ext cx="8637073" cy="2541431"/>
          </a:xfrm>
        </p:spPr>
        <p:txBody>
          <a:bodyPr/>
          <a:lstStyle/>
          <a:p>
            <a:pPr algn="ctr"/>
            <a:r>
              <a:rPr lang="uk-UA" sz="1800" dirty="0">
                <a:effectLst/>
                <a:latin typeface="Times New Roman" panose="02020603050405020304" pitchFamily="18" charset="0"/>
                <a:ea typeface="Times New Roman" panose="02020603050405020304" pitchFamily="18" charset="0"/>
              </a:rPr>
              <a:t>Галицький фаховий коледж імені В</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я</a:t>
            </a:r>
            <a:r>
              <a:rPr lang="uk-UA" sz="1800" dirty="0" err="1">
                <a:effectLst/>
                <a:latin typeface="Times New Roman" panose="02020603050405020304" pitchFamily="18" charset="0"/>
                <a:ea typeface="Times New Roman" panose="02020603050405020304" pitchFamily="18" charset="0"/>
              </a:rPr>
              <a:t>чеслава</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Чорновола</a:t>
            </a:r>
            <a:br>
              <a:rPr lang="ru-UA" sz="1800" dirty="0">
                <a:effectLst/>
                <a:latin typeface="Times New Roman" panose="02020603050405020304" pitchFamily="18" charset="0"/>
                <a:ea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rPr>
              <a:t>Юридичне відділення</a:t>
            </a:r>
            <a:br>
              <a:rPr lang="ru-UA" sz="1800" dirty="0">
                <a:effectLst/>
                <a:latin typeface="Times New Roman" panose="02020603050405020304" pitchFamily="18" charset="0"/>
                <a:ea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rPr>
              <a:t>Циклова комісія юридичних дисциплін</a:t>
            </a:r>
            <a:br>
              <a:rPr lang="ru-UA" sz="1800" dirty="0">
                <a:effectLst/>
                <a:latin typeface="Times New Roman" panose="02020603050405020304" pitchFamily="18" charset="0"/>
                <a:ea typeface="Times New Roman" panose="02020603050405020304" pitchFamily="18" charset="0"/>
              </a:rPr>
            </a:br>
            <a:endParaRPr lang="ru-UA" dirty="0"/>
          </a:p>
        </p:txBody>
      </p:sp>
      <p:sp>
        <p:nvSpPr>
          <p:cNvPr id="3" name="Подзаголовок 2">
            <a:extLst>
              <a:ext uri="{FF2B5EF4-FFF2-40B4-BE49-F238E27FC236}">
                <a16:creationId xmlns:a16="http://schemas.microsoft.com/office/drawing/2014/main" id="{977875D5-4FB9-FD42-BA68-2795B97408FB}"/>
              </a:ext>
            </a:extLst>
          </p:cNvPr>
          <p:cNvSpPr>
            <a:spLocks noGrp="1"/>
          </p:cNvSpPr>
          <p:nvPr>
            <p:ph type="subTitle" idx="1"/>
          </p:nvPr>
        </p:nvSpPr>
        <p:spPr>
          <a:xfrm>
            <a:off x="2462385" y="2553583"/>
            <a:ext cx="8637072" cy="977621"/>
          </a:xfrm>
        </p:spPr>
        <p:txBody>
          <a:bodyPr>
            <a:normAutofit fontScale="25000" lnSpcReduction="20000"/>
          </a:bodyPr>
          <a:lstStyle/>
          <a:p>
            <a:pPr algn="ctr">
              <a:spcBef>
                <a:spcPts val="0"/>
              </a:spcBef>
              <a:tabLst>
                <a:tab pos="1163320" algn="l"/>
              </a:tabLst>
            </a:pPr>
            <a:r>
              <a:rPr lang="uk-UA" sz="8000" dirty="0">
                <a:effectLst/>
                <a:latin typeface="Times New Roman" panose="02020603050405020304" pitchFamily="18" charset="0"/>
                <a:ea typeface="Times New Roman" panose="02020603050405020304" pitchFamily="18" charset="0"/>
              </a:rPr>
              <a:t>ВІДКРИТЕ ЗАНЯТТЯ</a:t>
            </a:r>
            <a:endParaRPr lang="ru-UA" sz="8000" dirty="0">
              <a:effectLst/>
              <a:latin typeface="Times New Roman" panose="02020603050405020304" pitchFamily="18" charset="0"/>
              <a:ea typeface="Times New Roman" panose="02020603050405020304" pitchFamily="18" charset="0"/>
            </a:endParaRPr>
          </a:p>
          <a:p>
            <a:pPr algn="ctr">
              <a:spcBef>
                <a:spcPts val="0"/>
              </a:spcBef>
              <a:tabLst>
                <a:tab pos="1163320" algn="l"/>
              </a:tabLst>
            </a:pPr>
            <a:r>
              <a:rPr lang="uk-UA" sz="8000" dirty="0">
                <a:effectLst/>
                <a:latin typeface="Times New Roman" panose="02020603050405020304" pitchFamily="18" charset="0"/>
                <a:ea typeface="Times New Roman" panose="02020603050405020304" pitchFamily="18" charset="0"/>
              </a:rPr>
              <a:t>з навчальної дисципліни «Земельне право України»</a:t>
            </a:r>
            <a:endParaRPr lang="ru-UA" sz="8000" dirty="0">
              <a:effectLst/>
              <a:latin typeface="Times New Roman" panose="02020603050405020304" pitchFamily="18" charset="0"/>
              <a:ea typeface="Times New Roman" panose="02020603050405020304" pitchFamily="18" charset="0"/>
            </a:endParaRPr>
          </a:p>
          <a:p>
            <a:pPr algn="ctr">
              <a:spcBef>
                <a:spcPts val="0"/>
              </a:spcBef>
              <a:tabLst>
                <a:tab pos="1163320" algn="l"/>
              </a:tabLst>
            </a:pPr>
            <a:r>
              <a:rPr lang="uk-UA" sz="8000" dirty="0">
                <a:effectLst/>
                <a:latin typeface="Times New Roman" panose="02020603050405020304" pitchFamily="18" charset="0"/>
                <a:ea typeface="Times New Roman" panose="02020603050405020304" pitchFamily="18" charset="0"/>
              </a:rPr>
              <a:t>на тему</a:t>
            </a:r>
            <a:r>
              <a:rPr lang="en-US" sz="8000" dirty="0">
                <a:effectLst/>
                <a:latin typeface="Times New Roman" panose="02020603050405020304" pitchFamily="18" charset="0"/>
                <a:ea typeface="Times New Roman" panose="02020603050405020304" pitchFamily="18" charset="0"/>
              </a:rPr>
              <a:t>: </a:t>
            </a:r>
            <a:endParaRPr lang="ru-UA" sz="8000" dirty="0">
              <a:effectLst/>
              <a:latin typeface="Times New Roman" panose="02020603050405020304" pitchFamily="18" charset="0"/>
              <a:ea typeface="Times New Roman" panose="02020603050405020304" pitchFamily="18" charset="0"/>
            </a:endParaRPr>
          </a:p>
          <a:p>
            <a:pPr algn="ctr">
              <a:spcBef>
                <a:spcPts val="0"/>
              </a:spcBef>
              <a:tabLst>
                <a:tab pos="1163320" algn="l"/>
              </a:tabLst>
            </a:pPr>
            <a:r>
              <a:rPr lang="uk-UA" sz="8000" b="1" dirty="0">
                <a:effectLst/>
                <a:latin typeface="Times New Roman" panose="02020603050405020304" pitchFamily="18" charset="0"/>
                <a:ea typeface="Times New Roman" panose="02020603050405020304" pitchFamily="18" charset="0"/>
              </a:rPr>
              <a:t>«ПРАВОВЕ РЕГУЛЮВАННЯ ОРЕНДИ ЗЕМЛІ»</a:t>
            </a:r>
            <a:endParaRPr lang="ru-UA" sz="8000" dirty="0">
              <a:effectLst/>
              <a:latin typeface="Times New Roman" panose="02020603050405020304" pitchFamily="18" charset="0"/>
              <a:ea typeface="Times New Roman" panose="02020603050405020304" pitchFamily="18" charset="0"/>
            </a:endParaRPr>
          </a:p>
          <a:p>
            <a:endParaRPr lang="ru-UA" dirty="0"/>
          </a:p>
        </p:txBody>
      </p:sp>
      <p:sp>
        <p:nvSpPr>
          <p:cNvPr id="4" name="Rectangle 2">
            <a:extLst>
              <a:ext uri="{FF2B5EF4-FFF2-40B4-BE49-F238E27FC236}">
                <a16:creationId xmlns:a16="http://schemas.microsoft.com/office/drawing/2014/main" id="{FD01F803-864C-7A37-B7A1-E5156983092C}"/>
              </a:ext>
            </a:extLst>
          </p:cNvPr>
          <p:cNvSpPr>
            <a:spLocks noChangeArrowheads="1"/>
          </p:cNvSpPr>
          <p:nvPr/>
        </p:nvSpPr>
        <p:spPr bwMode="auto">
          <a:xfrm>
            <a:off x="78059" y="35312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UA"/>
          </a:p>
        </p:txBody>
      </p:sp>
      <p:sp>
        <p:nvSpPr>
          <p:cNvPr id="5" name="TextBox 4">
            <a:extLst>
              <a:ext uri="{FF2B5EF4-FFF2-40B4-BE49-F238E27FC236}">
                <a16:creationId xmlns:a16="http://schemas.microsoft.com/office/drawing/2014/main" id="{01BB0023-8BDF-FB80-DCE9-ECE7BBDC2E6E}"/>
              </a:ext>
            </a:extLst>
          </p:cNvPr>
          <p:cNvSpPr txBox="1"/>
          <p:nvPr/>
        </p:nvSpPr>
        <p:spPr>
          <a:xfrm>
            <a:off x="7727795" y="4508825"/>
            <a:ext cx="3817711" cy="2585323"/>
          </a:xfrm>
          <a:prstGeom prst="rect">
            <a:avLst/>
          </a:prstGeom>
          <a:noFill/>
        </p:spPr>
        <p:txBody>
          <a:bodyPr wrap="square" rtlCol="0">
            <a:spAutoFit/>
          </a:bodyPr>
          <a:lstStyle/>
          <a:p>
            <a:pPr>
              <a:tabLst>
                <a:tab pos="4178935" algn="l"/>
              </a:tabLst>
            </a:pPr>
            <a:r>
              <a:rPr lang="uk-UA" sz="1800" b="1" dirty="0">
                <a:effectLst/>
                <a:latin typeface="Times New Roman" panose="02020603050405020304" pitchFamily="18" charset="0"/>
                <a:ea typeface="Times New Roman" panose="02020603050405020304" pitchFamily="18" charset="0"/>
              </a:rPr>
              <a:t>Підготувала</a:t>
            </a:r>
            <a:r>
              <a:rPr lang="en-US" sz="1800" b="1" dirty="0">
                <a:effectLst/>
                <a:latin typeface="Times New Roman" panose="02020603050405020304" pitchFamily="18" charset="0"/>
                <a:ea typeface="Times New Roman" panose="02020603050405020304" pitchFamily="18" charset="0"/>
              </a:rPr>
              <a:t>:</a:t>
            </a:r>
            <a:endParaRPr lang="ru-UA" sz="1800" dirty="0">
              <a:effectLst/>
              <a:latin typeface="Times New Roman" panose="02020603050405020304" pitchFamily="18" charset="0"/>
              <a:ea typeface="Times New Roman" panose="02020603050405020304" pitchFamily="18" charset="0"/>
            </a:endParaRPr>
          </a:p>
          <a:p>
            <a:pPr>
              <a:tabLst>
                <a:tab pos="3697605" algn="l"/>
              </a:tabLst>
            </a:pPr>
            <a:r>
              <a:rPr lang="uk-UA" sz="1800" b="1" dirty="0" err="1">
                <a:effectLst/>
                <a:latin typeface="Times New Roman" panose="02020603050405020304" pitchFamily="18" charset="0"/>
                <a:ea typeface="Times New Roman" panose="02020603050405020304" pitchFamily="18" charset="0"/>
              </a:rPr>
              <a:t>к.ю.н</a:t>
            </a:r>
            <a:r>
              <a:rPr lang="uk-UA" sz="1800" b="1" dirty="0">
                <a:effectLst/>
                <a:latin typeface="Times New Roman" panose="02020603050405020304" pitchFamily="18" charset="0"/>
                <a:ea typeface="Times New Roman" panose="02020603050405020304" pitchFamily="18" charset="0"/>
              </a:rPr>
              <a:t>., викладач юридичних дисциплін</a:t>
            </a:r>
            <a:endParaRPr lang="ru-UA" sz="1800" dirty="0">
              <a:effectLst/>
              <a:latin typeface="Times New Roman" panose="02020603050405020304" pitchFamily="18" charset="0"/>
              <a:ea typeface="Times New Roman" panose="02020603050405020304" pitchFamily="18" charset="0"/>
            </a:endParaRPr>
          </a:p>
          <a:p>
            <a:pPr>
              <a:tabLst>
                <a:tab pos="3697605" algn="l"/>
              </a:tabLst>
            </a:pPr>
            <a:r>
              <a:rPr lang="uk-UA" sz="1800" b="1" dirty="0" err="1">
                <a:effectLst/>
                <a:latin typeface="Times New Roman" panose="02020603050405020304" pitchFamily="18" charset="0"/>
                <a:ea typeface="Times New Roman" panose="02020603050405020304" pitchFamily="18" charset="0"/>
              </a:rPr>
              <a:t>Заплітна</a:t>
            </a:r>
            <a:r>
              <a:rPr lang="uk-UA" sz="1800" b="1" dirty="0">
                <a:effectLst/>
                <a:latin typeface="Times New Roman" panose="02020603050405020304" pitchFamily="18" charset="0"/>
                <a:ea typeface="Times New Roman" panose="02020603050405020304" pitchFamily="18" charset="0"/>
              </a:rPr>
              <a:t> Ірина Анатоліївна</a:t>
            </a:r>
            <a:endParaRPr lang="ru-UA" sz="1800" dirty="0">
              <a:effectLst/>
              <a:latin typeface="Times New Roman" panose="02020603050405020304" pitchFamily="18" charset="0"/>
              <a:ea typeface="Times New Roman" panose="02020603050405020304" pitchFamily="18" charset="0"/>
            </a:endParaRPr>
          </a:p>
          <a:p>
            <a:r>
              <a:rPr lang="uk-UA" sz="1800" dirty="0">
                <a:effectLst/>
                <a:latin typeface="Times New Roman" panose="02020603050405020304" pitchFamily="18" charset="0"/>
                <a:ea typeface="Times New Roman" panose="02020603050405020304" pitchFamily="18" charset="0"/>
              </a:rPr>
              <a:t> </a:t>
            </a:r>
            <a:endParaRPr lang="ru-UA" sz="1800" dirty="0">
              <a:effectLst/>
              <a:latin typeface="Times New Roman" panose="02020603050405020304" pitchFamily="18" charset="0"/>
              <a:ea typeface="Times New Roman" panose="02020603050405020304" pitchFamily="18" charset="0"/>
            </a:endParaRPr>
          </a:p>
          <a:p>
            <a:r>
              <a:rPr lang="uk-UA" sz="1800" dirty="0">
                <a:effectLst/>
                <a:latin typeface="Times New Roman" panose="02020603050405020304" pitchFamily="18" charset="0"/>
                <a:ea typeface="Times New Roman" panose="02020603050405020304" pitchFamily="18" charset="0"/>
              </a:rPr>
              <a:t> </a:t>
            </a:r>
            <a:endParaRPr lang="ru-UA" sz="1800" dirty="0">
              <a:effectLst/>
              <a:latin typeface="Times New Roman" panose="02020603050405020304" pitchFamily="18" charset="0"/>
              <a:ea typeface="Times New Roman" panose="02020603050405020304" pitchFamily="18" charset="0"/>
            </a:endParaRPr>
          </a:p>
          <a:p>
            <a:r>
              <a:rPr lang="uk-UA" sz="1800" dirty="0">
                <a:effectLst/>
                <a:latin typeface="Times New Roman" panose="02020603050405020304" pitchFamily="18" charset="0"/>
                <a:ea typeface="Times New Roman" panose="02020603050405020304" pitchFamily="18" charset="0"/>
              </a:rPr>
              <a:t> </a:t>
            </a:r>
            <a:endParaRPr lang="ru-UA" sz="1800" dirty="0">
              <a:effectLst/>
              <a:latin typeface="Times New Roman" panose="02020603050405020304" pitchFamily="18" charset="0"/>
              <a:ea typeface="Times New Roman" panose="02020603050405020304" pitchFamily="18" charset="0"/>
            </a:endParaRPr>
          </a:p>
          <a:p>
            <a:pPr algn="ctr">
              <a:tabLst>
                <a:tab pos="2526665" algn="l"/>
              </a:tabLst>
            </a:pPr>
            <a:r>
              <a:rPr lang="uk-UA" sz="1800" dirty="0">
                <a:effectLst/>
                <a:latin typeface="Times New Roman" panose="02020603050405020304" pitchFamily="18" charset="0"/>
                <a:ea typeface="Times New Roman" panose="02020603050405020304" pitchFamily="18" charset="0"/>
              </a:rPr>
              <a:t>Тернопіль, 2022</a:t>
            </a:r>
            <a:endParaRPr lang="ru-UA" sz="1800" dirty="0">
              <a:effectLst/>
              <a:latin typeface="Times New Roman" panose="02020603050405020304" pitchFamily="18" charset="0"/>
              <a:ea typeface="Times New Roman" panose="02020603050405020304" pitchFamily="18" charset="0"/>
            </a:endParaRPr>
          </a:p>
          <a:p>
            <a:endParaRPr lang="ru-UA" dirty="0"/>
          </a:p>
        </p:txBody>
      </p:sp>
    </p:spTree>
    <p:extLst>
      <p:ext uri="{BB962C8B-B14F-4D97-AF65-F5344CB8AC3E}">
        <p14:creationId xmlns:p14="http://schemas.microsoft.com/office/powerpoint/2010/main" val="3593520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8503B4-4A57-2BE4-B9A7-5FADD5188F6D}"/>
              </a:ext>
            </a:extLst>
          </p:cNvPr>
          <p:cNvSpPr>
            <a:spLocks noGrp="1"/>
          </p:cNvSpPr>
          <p:nvPr>
            <p:ph type="title"/>
          </p:nvPr>
        </p:nvSpPr>
        <p:spPr>
          <a:xfrm>
            <a:off x="1451578" y="1127904"/>
            <a:ext cx="9603275" cy="1049235"/>
          </a:xfrm>
        </p:spPr>
        <p:txBody>
          <a:bodyPr/>
          <a:lstStyle/>
          <a:p>
            <a:r>
              <a:rPr lang="ru-UA" sz="1800" dirty="0">
                <a:effectLst/>
                <a:latin typeface="Times New Roman" panose="02020603050405020304" pitchFamily="18" charset="0"/>
                <a:ea typeface="Times New Roman" panose="02020603050405020304" pitchFamily="18" charset="0"/>
              </a:rPr>
              <a:t>3. Зміна і припинення договору оренди землі</a:t>
            </a:r>
            <a:r>
              <a:rPr lang="ru-UA" sz="1800" u="sng" dirty="0">
                <a:effectLst/>
                <a:latin typeface="Times New Roman" panose="02020603050405020304" pitchFamily="18" charset="0"/>
                <a:ea typeface="Times New Roman" panose="02020603050405020304" pitchFamily="18" charset="0"/>
              </a:rPr>
              <a:t>.</a:t>
            </a:r>
            <a:br>
              <a:rPr lang="ru-UA" sz="1800" dirty="0">
                <a:effectLst/>
                <a:latin typeface="Times New Roman" panose="02020603050405020304" pitchFamily="18" charset="0"/>
                <a:ea typeface="Times New Roman" panose="02020603050405020304" pitchFamily="18" charset="0"/>
              </a:rPr>
            </a:br>
            <a:endParaRPr lang="ru-UA" dirty="0"/>
          </a:p>
        </p:txBody>
      </p:sp>
      <p:sp>
        <p:nvSpPr>
          <p:cNvPr id="3" name="Объект 2">
            <a:extLst>
              <a:ext uri="{FF2B5EF4-FFF2-40B4-BE49-F238E27FC236}">
                <a16:creationId xmlns:a16="http://schemas.microsoft.com/office/drawing/2014/main" id="{EAAB8058-B871-A46C-9869-9AFCDA29BB13}"/>
              </a:ext>
            </a:extLst>
          </p:cNvPr>
          <p:cNvSpPr>
            <a:spLocks noGrp="1"/>
          </p:cNvSpPr>
          <p:nvPr>
            <p:ph idx="1"/>
          </p:nvPr>
        </p:nvSpPr>
        <p:spPr>
          <a:xfrm>
            <a:off x="1451579" y="2015732"/>
            <a:ext cx="9603275" cy="4284707"/>
          </a:xfrm>
        </p:spPr>
        <p:txBody>
          <a:bodyPr>
            <a:normAutofit fontScale="77500" lnSpcReduction="20000"/>
          </a:bodyPr>
          <a:lstStyle/>
          <a:p>
            <a:pPr indent="0" algn="just">
              <a:buNone/>
            </a:pPr>
            <a:r>
              <a:rPr lang="uk-UA" b="1" dirty="0">
                <a:solidFill>
                  <a:srgbClr val="333333"/>
                </a:solidFill>
                <a:effectLst/>
                <a:latin typeface="Times New Roman" panose="02020603050405020304" pitchFamily="18" charset="0"/>
                <a:ea typeface="Times New Roman" panose="02020603050405020304" pitchFamily="18" charset="0"/>
              </a:rPr>
              <a:t>Припинення договору оренди землі можливе у випадку:</a:t>
            </a:r>
            <a:endParaRPr lang="ru-UA" b="1"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uk-UA" sz="2100" dirty="0">
                <a:solidFill>
                  <a:srgbClr val="333333"/>
                </a:solidFill>
                <a:effectLst/>
                <a:latin typeface="Times New Roman" panose="02020603050405020304" pitchFamily="18" charset="0"/>
                <a:ea typeface="Times New Roman" panose="02020603050405020304" pitchFamily="18" charset="0"/>
              </a:rPr>
              <a:t>закінчення строку, на який його було укладено;</a:t>
            </a:r>
            <a:endParaRPr lang="ru-UA" sz="21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uk-UA" sz="2100" dirty="0">
                <a:solidFill>
                  <a:srgbClr val="333333"/>
                </a:solidFill>
                <a:effectLst/>
                <a:latin typeface="Times New Roman" panose="02020603050405020304" pitchFamily="18" charset="0"/>
                <a:ea typeface="Times New Roman" panose="02020603050405020304" pitchFamily="18" charset="0"/>
              </a:rPr>
              <a:t>викупу земельної ділянки для суспільних потреб та примусового відчуження земельної ділянки з мотивів суспільної необхідності в порядку, встановленому законом;</a:t>
            </a:r>
            <a:endParaRPr lang="ru-UA" sz="21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uk-UA" sz="2100" dirty="0">
                <a:solidFill>
                  <a:srgbClr val="333333"/>
                </a:solidFill>
                <a:effectLst/>
                <a:latin typeface="Times New Roman" panose="02020603050405020304" pitchFamily="18" charset="0"/>
                <a:ea typeface="Times New Roman" panose="02020603050405020304" pitchFamily="18" charset="0"/>
              </a:rPr>
              <a:t>поєднання в одній особі власника земельної ділянки та орендаря;</a:t>
            </a:r>
            <a:endParaRPr lang="ru-UA" sz="21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uk-UA" sz="2100" dirty="0">
                <a:solidFill>
                  <a:srgbClr val="333333"/>
                </a:solidFill>
                <a:effectLst/>
                <a:latin typeface="Times New Roman" panose="02020603050405020304" pitchFamily="18" charset="0"/>
                <a:ea typeface="Times New Roman" panose="02020603050405020304" pitchFamily="18" charset="0"/>
              </a:rPr>
              <a:t>смерті фізичної особи-орендаря, засудження його до позбавлення волі та відмови осіб, зазначених у </a:t>
            </a:r>
            <a:r>
              <a:rPr lang="uk-UA" sz="2100" u="sng" dirty="0">
                <a:solidFill>
                  <a:srgbClr val="006600"/>
                </a:solidFill>
                <a:effectLst/>
                <a:latin typeface="Times New Roman" panose="02020603050405020304" pitchFamily="18" charset="0"/>
                <a:ea typeface="Times New Roman" panose="02020603050405020304" pitchFamily="18" charset="0"/>
                <a:hlinkClick r:id="rId2"/>
              </a:rPr>
              <a:t>статті 7</a:t>
            </a:r>
            <a:r>
              <a:rPr lang="uk-UA" sz="2100" dirty="0">
                <a:solidFill>
                  <a:srgbClr val="333333"/>
                </a:solidFill>
                <a:effectLst/>
                <a:latin typeface="Times New Roman" panose="02020603050405020304" pitchFamily="18" charset="0"/>
                <a:ea typeface="Times New Roman" panose="02020603050405020304" pitchFamily="18" charset="0"/>
              </a:rPr>
              <a:t>  Закону України «Про оренд землі», від виконання укладеного договору оренди земельної ділянки;</a:t>
            </a:r>
          </a:p>
          <a:p>
            <a:pPr marL="342900" lvl="0" indent="-342900" algn="just">
              <a:buFont typeface="Times New Roman" panose="02020603050405020304" pitchFamily="18" charset="0"/>
              <a:buChar char="-"/>
            </a:pPr>
            <a:r>
              <a:rPr lang="uk-UA" sz="2100" dirty="0">
                <a:solidFill>
                  <a:srgbClr val="333333"/>
                </a:solidFill>
                <a:effectLst/>
                <a:latin typeface="Times New Roman" panose="02020603050405020304" pitchFamily="18" charset="0"/>
                <a:ea typeface="Times New Roman" panose="02020603050405020304" pitchFamily="18" charset="0"/>
              </a:rPr>
              <a:t>ліквідації юридичної особи-орендаря;</a:t>
            </a:r>
            <a:endParaRPr lang="ru-UA" sz="21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uk-UA" sz="2100" dirty="0">
                <a:solidFill>
                  <a:srgbClr val="333333"/>
                </a:solidFill>
                <a:effectLst/>
                <a:latin typeface="Times New Roman" panose="02020603050405020304" pitchFamily="18" charset="0"/>
                <a:ea typeface="Times New Roman" panose="02020603050405020304" pitchFamily="18" charset="0"/>
              </a:rPr>
              <a:t>припинення дії договору, укладеного в рамках державно-приватного партнерства, у тому числі концесійного договору (щодо договорів оренди землі, укладених у рамках такого партнерства/концесії).</a:t>
            </a:r>
            <a:endParaRPr lang="ru-UA" sz="21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uk-UA" sz="2100" dirty="0">
                <a:solidFill>
                  <a:srgbClr val="333333"/>
                </a:solidFill>
                <a:effectLst/>
                <a:latin typeface="Times New Roman" panose="02020603050405020304" pitchFamily="18" charset="0"/>
                <a:ea typeface="Times New Roman" panose="02020603050405020304" pitchFamily="18" charset="0"/>
              </a:rPr>
              <a:t>припинення (розірвання) спеціального інвестиційного договору, укладеного відповідно до </a:t>
            </a:r>
            <a:r>
              <a:rPr lang="uk-UA" sz="2100" u="sng" dirty="0">
                <a:solidFill>
                  <a:srgbClr val="000099"/>
                </a:solidFill>
                <a:effectLst/>
                <a:latin typeface="Times New Roman" panose="02020603050405020304" pitchFamily="18" charset="0"/>
                <a:ea typeface="Times New Roman" panose="02020603050405020304" pitchFamily="18" charset="0"/>
                <a:hlinkClick r:id="rId3"/>
              </a:rPr>
              <a:t>Закону України</a:t>
            </a:r>
            <a:r>
              <a:rPr lang="uk-UA" sz="2100" dirty="0">
                <a:solidFill>
                  <a:srgbClr val="333333"/>
                </a:solidFill>
                <a:effectLst/>
                <a:latin typeface="Times New Roman" panose="02020603050405020304" pitchFamily="18" charset="0"/>
                <a:ea typeface="Times New Roman" panose="02020603050405020304" pitchFamily="18" charset="0"/>
              </a:rPr>
              <a:t> "Про державну підтримку інвестиційних проектів із значними інвестиціями".</a:t>
            </a:r>
            <a:endParaRPr lang="ru-UA" sz="21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endParaRPr lang="ru-UA" sz="1800" dirty="0">
              <a:effectLst/>
              <a:latin typeface="Times New Roman" panose="02020603050405020304" pitchFamily="18" charset="0"/>
              <a:ea typeface="Times New Roman" panose="02020603050405020304" pitchFamily="18" charset="0"/>
            </a:endParaRPr>
          </a:p>
          <a:p>
            <a:endParaRPr lang="ru-UA" dirty="0"/>
          </a:p>
        </p:txBody>
      </p:sp>
      <p:pic>
        <p:nvPicPr>
          <p:cNvPr id="9218" name="Picture 2" descr="Відмова власника від поновлення договору оренди земельної частки (пай) | - -">
            <a:extLst>
              <a:ext uri="{FF2B5EF4-FFF2-40B4-BE49-F238E27FC236}">
                <a16:creationId xmlns:a16="http://schemas.microsoft.com/office/drawing/2014/main" id="{A109DAC9-1D29-8304-1F57-ED24FBEE2A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8763" y="557561"/>
            <a:ext cx="3175000" cy="215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961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281D71F-5DEB-6BEE-9E10-EC600B99518D}"/>
              </a:ext>
            </a:extLst>
          </p:cNvPr>
          <p:cNvSpPr>
            <a:spLocks noGrp="1"/>
          </p:cNvSpPr>
          <p:nvPr>
            <p:ph idx="1"/>
          </p:nvPr>
        </p:nvSpPr>
        <p:spPr>
          <a:xfrm>
            <a:off x="501804" y="171680"/>
            <a:ext cx="10486141" cy="3450613"/>
          </a:xfrm>
        </p:spPr>
        <p:txBody>
          <a:bodyPr/>
          <a:lstStyle/>
          <a:p>
            <a:pPr marL="0" indent="0">
              <a:buNone/>
            </a:pPr>
            <a:r>
              <a:rPr lang="ru-UA" sz="1800" dirty="0">
                <a:solidFill>
                  <a:srgbClr val="333333"/>
                </a:solidFill>
                <a:effectLst/>
                <a:latin typeface="Times New Roman" panose="02020603050405020304" pitchFamily="18" charset="0"/>
                <a:ea typeface="Times New Roman" panose="02020603050405020304" pitchFamily="18" charset="0"/>
              </a:rPr>
              <a:t>ДОГОВІР ОРЕНДИ ЗЕМЛІ МОЖЕ БУТИ РОЗІРВАНИЙ ЗА ЗГОДОЮ СТОРІН. РОЗІРВАННЯ ДОГОВОРУ ОРЕНДИ ЗЕМЛІ В ОДНОСТОРОННЬОМУ ПОРЯДКУ НЕ ДОПУСКАЄТЬСЯ, ЯКЩО ІНШЕ НЕ ПЕРЕДБАЧЕНО ЗАКОНОМ АБО ЦИМ ДОГОВОРОМ</a:t>
            </a:r>
            <a:endParaRPr lang="ru-UA" dirty="0"/>
          </a:p>
        </p:txBody>
      </p:sp>
      <p:pic>
        <p:nvPicPr>
          <p:cNvPr id="10242" name="Picture 2" descr="Центрально-Західне міжрегіональне управління Міністерства юстиції">
            <a:extLst>
              <a:ext uri="{FF2B5EF4-FFF2-40B4-BE49-F238E27FC236}">
                <a16:creationId xmlns:a16="http://schemas.microsoft.com/office/drawing/2014/main" id="{E2E6F296-2B51-C7E4-F604-28D53EF29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3122" y="2411310"/>
            <a:ext cx="4218878" cy="35494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5460F8E-DCAC-5D11-2F26-848393FC9F6A}"/>
              </a:ext>
            </a:extLst>
          </p:cNvPr>
          <p:cNvSpPr txBox="1"/>
          <p:nvPr/>
        </p:nvSpPr>
        <p:spPr>
          <a:xfrm>
            <a:off x="202919" y="2008116"/>
            <a:ext cx="7669842" cy="4678204"/>
          </a:xfrm>
          <a:prstGeom prst="rect">
            <a:avLst/>
          </a:prstGeom>
          <a:noFill/>
        </p:spPr>
        <p:txBody>
          <a:bodyPr wrap="square" rtlCol="0">
            <a:spAutoFit/>
          </a:bodyPr>
          <a:lstStyle/>
          <a:p>
            <a:pPr algn="just"/>
            <a:r>
              <a:rPr lang="ru-RU" sz="1400" b="0" i="0" u="none" strike="noStrike" dirty="0">
                <a:solidFill>
                  <a:srgbClr val="663366"/>
                </a:solidFill>
                <a:effectLst/>
                <a:latin typeface="Times New Roman" panose="02020603050405020304" pitchFamily="18" charset="0"/>
                <a:cs typeface="Times New Roman" panose="02020603050405020304" pitchFamily="18" charset="0"/>
                <a:hlinkClick r:id="rId3"/>
              </a:rPr>
              <a:t>Постанова Верховного Суду від 14 листопада 2018 року у справі № 484/301/18</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систематичне</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порушення</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договору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оренди</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земельної</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ділянки</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щодо</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сплати</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орендної</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плати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є</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підставою</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для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розірвання</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такого договору,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незважаючи</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на те,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чи</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виплачена</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в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подальшому</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заборгованість</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При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цьому</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відсутність</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письмового</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погодження</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орендодавцем</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та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орендарем</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форми</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розрахунку</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виплати</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орендної</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плати за договором не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заслуговує</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на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увагу</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оскільки</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указане</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не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звільняє</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відповідача</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від</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обов’язку</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виконувати</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умови</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договору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оренди</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землі</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в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частині</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сплати</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погодженого</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розміру</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орендної</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плати).</a:t>
            </a:r>
          </a:p>
          <a:p>
            <a:pPr algn="just"/>
            <a:endParaRPr lang="ru-RU" sz="1400" dirty="0">
              <a:solidFill>
                <a:srgbClr val="202122"/>
              </a:solidFill>
              <a:latin typeface="Times New Roman" panose="02020603050405020304" pitchFamily="18" charset="0"/>
              <a:cs typeface="Times New Roman" panose="02020603050405020304" pitchFamily="18" charset="0"/>
            </a:endParaRPr>
          </a:p>
          <a:p>
            <a:pPr algn="just"/>
            <a:r>
              <a:rPr lang="ru-RU" sz="1400" b="0" i="0" u="none" strike="noStrike" dirty="0">
                <a:solidFill>
                  <a:srgbClr val="663366"/>
                </a:solidFill>
                <a:effectLst/>
                <a:latin typeface="Times New Roman" panose="02020603050405020304" pitchFamily="18" charset="0"/>
                <a:cs typeface="Times New Roman" panose="02020603050405020304" pitchFamily="18" charset="0"/>
                <a:hlinkClick r:id="rId4"/>
              </a:rPr>
              <a:t>Постанова Верховного Суду від 22.01.2020 року у справі №468/1498/17-ц</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рішення</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суду про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розірвання</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договору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оренди</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базується</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на тому,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що</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орендована</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земельна</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ділянка</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використовувалася</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не за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цільовим</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призначенням</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тобто</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замість</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сінокосіння</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та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випасання</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худоби</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вирощувався</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на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земельній</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ділянці</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ячмінь</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чим</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істотно</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було</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порушено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умови</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договору).</a:t>
            </a:r>
          </a:p>
          <a:p>
            <a:pPr algn="just"/>
            <a:endParaRPr lang="ru-RU" sz="1400" b="0" i="0" u="none" strike="noStrike" dirty="0">
              <a:solidFill>
                <a:srgbClr val="202122"/>
              </a:solidFill>
              <a:effectLst/>
              <a:latin typeface="Times New Roman" panose="02020603050405020304" pitchFamily="18" charset="0"/>
              <a:cs typeface="Times New Roman" panose="02020603050405020304" pitchFamily="18" charset="0"/>
            </a:endParaRPr>
          </a:p>
          <a:p>
            <a:pPr algn="just"/>
            <a:r>
              <a:rPr lang="ru-RU" sz="1400" b="0" i="0" u="none" strike="noStrike" dirty="0">
                <a:solidFill>
                  <a:srgbClr val="663366"/>
                </a:solidFill>
                <a:effectLst/>
                <a:latin typeface="Times New Roman" panose="02020603050405020304" pitchFamily="18" charset="0"/>
                <a:cs typeface="Times New Roman" panose="02020603050405020304" pitchFamily="18" charset="0"/>
                <a:hlinkClick r:id="rId5"/>
              </a:rPr>
              <a:t>Постанова Верховного Суду від 19.03.2021 року у справі № 198/1022/19</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Судами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обґрунтовано</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вказано</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що</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бажання</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позивача</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самостійно</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обробляти</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земельну</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ділянку</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НЕ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є</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окремою</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підставою</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визначеною</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законом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або</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договором, для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розірвання</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спірного</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договору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оренди</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землі</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Інших</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окремих</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підстав</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як в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сукупності</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так і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окремо</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необхідних</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і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достатніх</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для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розірвання</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договору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оренди</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землі</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в тому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числі</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наявність</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істотних</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порушень</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договору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орендарем</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202122"/>
                </a:solidFill>
                <a:effectLst/>
                <a:latin typeface="Times New Roman" panose="02020603050405020304" pitchFamily="18" charset="0"/>
                <a:cs typeface="Times New Roman" panose="02020603050405020304" pitchFamily="18" charset="0"/>
              </a:rPr>
              <a:t>позивачем</a:t>
            </a:r>
            <a:r>
              <a:rPr lang="ru-RU" sz="1400" b="0" i="0" u="none" strike="noStrike" dirty="0">
                <a:solidFill>
                  <a:srgbClr val="202122"/>
                </a:solidFill>
                <a:effectLst/>
                <a:latin typeface="Times New Roman" panose="02020603050405020304" pitchFamily="18" charset="0"/>
                <a:cs typeface="Times New Roman" panose="02020603050405020304" pitchFamily="18" charset="0"/>
              </a:rPr>
              <a:t> не наведено.)</a:t>
            </a:r>
          </a:p>
          <a:p>
            <a:endParaRPr lang="ru-RU" sz="1400" b="0" i="0" u="none" strike="noStrike" dirty="0">
              <a:solidFill>
                <a:srgbClr val="202122"/>
              </a:solidFill>
              <a:effectLst/>
              <a:latin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2557955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C05BAD-A48C-94A5-B097-47E454680EDF}"/>
              </a:ext>
            </a:extLst>
          </p:cNvPr>
          <p:cNvSpPr>
            <a:spLocks noGrp="1"/>
          </p:cNvSpPr>
          <p:nvPr>
            <p:ph type="title"/>
          </p:nvPr>
        </p:nvSpPr>
        <p:spPr/>
        <p:txBody>
          <a:bodyPr/>
          <a:lstStyle/>
          <a:p>
            <a:r>
              <a:rPr lang="ru-UA" sz="1800" dirty="0">
                <a:latin typeface="Times New Roman" panose="02020603050405020304" pitchFamily="18" charset="0"/>
                <a:cs typeface="Times New Roman" panose="02020603050405020304" pitchFamily="18" charset="0"/>
              </a:rPr>
              <a:t>4. </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Продовження та поновлення договору оренди землі</a:t>
            </a:r>
            <a:br>
              <a:rPr lang="ru-UA" sz="1800" dirty="0">
                <a:effectLst/>
                <a:latin typeface="Times New Roman" panose="02020603050405020304" pitchFamily="18" charset="0"/>
                <a:ea typeface="Times New Roman" panose="02020603050405020304" pitchFamily="18" charset="0"/>
              </a:rPr>
            </a:br>
            <a:endParaRPr lang="ru-UA" dirty="0"/>
          </a:p>
        </p:txBody>
      </p:sp>
      <p:sp>
        <p:nvSpPr>
          <p:cNvPr id="4" name="Скругленный прямоугольник 3">
            <a:extLst>
              <a:ext uri="{FF2B5EF4-FFF2-40B4-BE49-F238E27FC236}">
                <a16:creationId xmlns:a16="http://schemas.microsoft.com/office/drawing/2014/main" id="{F14DF280-E2F2-A623-D612-9762A5FF4E94}"/>
              </a:ext>
            </a:extLst>
          </p:cNvPr>
          <p:cNvSpPr/>
          <p:nvPr/>
        </p:nvSpPr>
        <p:spPr>
          <a:xfrm>
            <a:off x="1328738" y="1853754"/>
            <a:ext cx="3332472" cy="430415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5" name="TextBox 4">
            <a:extLst>
              <a:ext uri="{FF2B5EF4-FFF2-40B4-BE49-F238E27FC236}">
                <a16:creationId xmlns:a16="http://schemas.microsoft.com/office/drawing/2014/main" id="{B548E062-067D-A5B3-6EF3-5B35221CF76C}"/>
              </a:ext>
            </a:extLst>
          </p:cNvPr>
          <p:cNvSpPr txBox="1"/>
          <p:nvPr/>
        </p:nvSpPr>
        <p:spPr>
          <a:xfrm>
            <a:off x="1585913" y="2171700"/>
            <a:ext cx="2718458" cy="3416320"/>
          </a:xfrm>
          <a:prstGeom prst="rect">
            <a:avLst/>
          </a:prstGeom>
          <a:noFill/>
        </p:spPr>
        <p:txBody>
          <a:bodyPr wrap="square" rtlCol="0">
            <a:spAutoFit/>
          </a:bodyPr>
          <a:lstStyle/>
          <a:p>
            <a:r>
              <a:rPr lang="uk-UA" sz="1800" dirty="0">
                <a:solidFill>
                  <a:srgbClr val="333333"/>
                </a:solidFill>
                <a:effectLst/>
                <a:latin typeface="Times New Roman" panose="02020603050405020304" pitchFamily="18" charset="0"/>
                <a:ea typeface="Times New Roman" panose="02020603050405020304" pitchFamily="18" charset="0"/>
              </a:rPr>
              <a:t>Після закінчення строку, на який було укладено договір оренди землі, орендар, який належно виконував обов’язки за умовами договору, має переважне право перед іншими особами на укладення договору оренди землі на новий строк.</a:t>
            </a:r>
            <a:endParaRPr lang="ru-UA" sz="1800" dirty="0">
              <a:effectLst/>
              <a:latin typeface="Times New Roman" panose="02020603050405020304" pitchFamily="18" charset="0"/>
              <a:ea typeface="Times New Roman" panose="02020603050405020304" pitchFamily="18" charset="0"/>
            </a:endParaRPr>
          </a:p>
          <a:p>
            <a:endParaRPr lang="ru-UA" dirty="0"/>
          </a:p>
        </p:txBody>
      </p:sp>
      <p:sp>
        <p:nvSpPr>
          <p:cNvPr id="8" name="Скругленный прямоугольник 7">
            <a:extLst>
              <a:ext uri="{FF2B5EF4-FFF2-40B4-BE49-F238E27FC236}">
                <a16:creationId xmlns:a16="http://schemas.microsoft.com/office/drawing/2014/main" id="{3BE27D33-77DF-8C63-3C78-9364412CABF7}"/>
              </a:ext>
            </a:extLst>
          </p:cNvPr>
          <p:cNvSpPr/>
          <p:nvPr/>
        </p:nvSpPr>
        <p:spPr>
          <a:xfrm>
            <a:off x="6096000" y="1864860"/>
            <a:ext cx="3332472" cy="430415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9" name="TextBox 8">
            <a:extLst>
              <a:ext uri="{FF2B5EF4-FFF2-40B4-BE49-F238E27FC236}">
                <a16:creationId xmlns:a16="http://schemas.microsoft.com/office/drawing/2014/main" id="{7EEB85E9-3445-B87C-0F5A-A6C5EE8C067E}"/>
              </a:ext>
            </a:extLst>
          </p:cNvPr>
          <p:cNvSpPr txBox="1"/>
          <p:nvPr/>
        </p:nvSpPr>
        <p:spPr>
          <a:xfrm>
            <a:off x="6346031" y="2033200"/>
            <a:ext cx="2832409" cy="3693319"/>
          </a:xfrm>
          <a:prstGeom prst="rect">
            <a:avLst/>
          </a:prstGeom>
          <a:noFill/>
        </p:spPr>
        <p:txBody>
          <a:bodyPr wrap="square" rtlCol="0">
            <a:spAutoFit/>
          </a:bodyPr>
          <a:lstStyle/>
          <a:p>
            <a:r>
              <a:rPr lang="ru-UA" sz="1800" dirty="0">
                <a:solidFill>
                  <a:srgbClr val="333333"/>
                </a:solidFill>
                <a:effectLst/>
                <a:latin typeface="Times New Roman" panose="02020603050405020304" pitchFamily="18" charset="0"/>
                <a:ea typeface="Times New Roman" panose="02020603050405020304" pitchFamily="18" charset="0"/>
              </a:rPr>
              <a:t>В свою чергу поновлення договору оренди передбачає поновлення договору без вчинення сторонами договору письмового правочину про його поновлення в разі відсутності заяви однієї із сторін про виключення з Державного реєстру речових прав на нерухоме майно відомостей про поновлення договору. </a:t>
            </a:r>
            <a:endParaRPr lang="ru-UA" dirty="0"/>
          </a:p>
        </p:txBody>
      </p:sp>
      <p:cxnSp>
        <p:nvCxnSpPr>
          <p:cNvPr id="11" name="Прямая со стрелкой 10">
            <a:extLst>
              <a:ext uri="{FF2B5EF4-FFF2-40B4-BE49-F238E27FC236}">
                <a16:creationId xmlns:a16="http://schemas.microsoft.com/office/drawing/2014/main" id="{408958D8-3947-C6B6-06D7-65A8A227A151}"/>
              </a:ext>
            </a:extLst>
          </p:cNvPr>
          <p:cNvCxnSpPr/>
          <p:nvPr/>
        </p:nvCxnSpPr>
        <p:spPr>
          <a:xfrm flipH="1">
            <a:off x="3211551" y="1070517"/>
            <a:ext cx="936703" cy="669073"/>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DC60C87D-9048-CEEE-DE7D-9714A679D00E}"/>
              </a:ext>
            </a:extLst>
          </p:cNvPr>
          <p:cNvCxnSpPr>
            <a:cxnSpLocks/>
          </p:cNvCxnSpPr>
          <p:nvPr/>
        </p:nvCxnSpPr>
        <p:spPr>
          <a:xfrm>
            <a:off x="6822890" y="1112880"/>
            <a:ext cx="778664" cy="584345"/>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13314" name="Picture 2" descr="Чи є зміна виду використання земель без зміни цільового призначення  підставою для визнання недійсним договору оренди / Судебная практика /  Судебно-юридическая газета">
            <a:extLst>
              <a:ext uri="{FF2B5EF4-FFF2-40B4-BE49-F238E27FC236}">
                <a16:creationId xmlns:a16="http://schemas.microsoft.com/office/drawing/2014/main" id="{1EC3E156-BFA3-4E03-5324-A27823302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8470" y="3879859"/>
            <a:ext cx="2763529" cy="295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831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157062-0C95-609B-14F3-2985C34521C2}"/>
              </a:ext>
            </a:extLst>
          </p:cNvPr>
          <p:cNvSpPr>
            <a:spLocks noGrp="1"/>
          </p:cNvSpPr>
          <p:nvPr>
            <p:ph type="title"/>
          </p:nvPr>
        </p:nvSpPr>
        <p:spPr/>
        <p:txBody>
          <a:bodyPr>
            <a:normAutofit fontScale="90000"/>
          </a:bodyPr>
          <a:lstStyle/>
          <a:p>
            <a:pPr marL="342900" lvl="0" indent="-342900"/>
            <a:r>
              <a:rPr lang="en-US" sz="2000" dirty="0">
                <a:solidFill>
                  <a:srgbClr val="000000"/>
                </a:solidFill>
                <a:effectLst/>
                <a:latin typeface="Times New Roman" panose="02020603050405020304" pitchFamily="18" charset="0"/>
                <a:ea typeface="Times New Roman" panose="02020603050405020304" pitchFamily="18" charset="0"/>
              </a:rPr>
              <a:t>5.</a:t>
            </a:r>
            <a:r>
              <a:rPr lang="uk-UA" sz="2000" dirty="0">
                <a:solidFill>
                  <a:srgbClr val="000000"/>
                </a:solidFill>
                <a:effectLst/>
                <a:latin typeface="Times New Roman" panose="02020603050405020304" pitchFamily="18" charset="0"/>
                <a:ea typeface="Times New Roman" panose="02020603050405020304" pitchFamily="18" charset="0"/>
              </a:rPr>
              <a:t>Практика Верховного Суду щодо вирішення спорів, </a:t>
            </a:r>
            <a:r>
              <a:rPr lang="uk-UA" sz="2000" dirty="0" err="1">
                <a:solidFill>
                  <a:srgbClr val="000000"/>
                </a:solidFill>
                <a:effectLst/>
                <a:latin typeface="Times New Roman" panose="02020603050405020304" pitchFamily="18" charset="0"/>
                <a:ea typeface="Times New Roman" panose="02020603050405020304" pitchFamily="18" charset="0"/>
              </a:rPr>
              <a:t>пов</a:t>
            </a:r>
            <a:r>
              <a:rPr lang="en-US" sz="2000" dirty="0">
                <a:solidFill>
                  <a:srgbClr val="000000"/>
                </a:solidFill>
                <a:effectLst/>
                <a:latin typeface="Times New Roman" panose="02020603050405020304" pitchFamily="18" charset="0"/>
                <a:ea typeface="Times New Roman" panose="02020603050405020304" pitchFamily="18" charset="0"/>
              </a:rPr>
              <a:t>’</a:t>
            </a:r>
            <a:r>
              <a:rPr lang="en-US" sz="2000" dirty="0" err="1">
                <a:solidFill>
                  <a:srgbClr val="000000"/>
                </a:solidFill>
                <a:effectLst/>
                <a:latin typeface="Times New Roman" panose="02020603050405020304" pitchFamily="18" charset="0"/>
                <a:ea typeface="Times New Roman" panose="02020603050405020304" pitchFamily="18" charset="0"/>
              </a:rPr>
              <a:t>я</a:t>
            </a:r>
            <a:r>
              <a:rPr lang="uk-UA" sz="2000" dirty="0" err="1">
                <a:solidFill>
                  <a:srgbClr val="000000"/>
                </a:solidFill>
                <a:effectLst/>
                <a:latin typeface="Times New Roman" panose="02020603050405020304" pitchFamily="18" charset="0"/>
                <a:ea typeface="Times New Roman" panose="02020603050405020304" pitchFamily="18" charset="0"/>
              </a:rPr>
              <a:t>заних</a:t>
            </a:r>
            <a:r>
              <a:rPr lang="uk-UA" sz="2000" dirty="0">
                <a:solidFill>
                  <a:srgbClr val="000000"/>
                </a:solidFill>
                <a:effectLst/>
                <a:latin typeface="Times New Roman" panose="02020603050405020304" pitchFamily="18" charset="0"/>
                <a:ea typeface="Times New Roman" panose="02020603050405020304" pitchFamily="18" charset="0"/>
              </a:rPr>
              <a:t> з орендою землі</a:t>
            </a:r>
            <a:br>
              <a:rPr lang="ru-UA" sz="1800" dirty="0">
                <a:effectLst/>
                <a:latin typeface="Times New Roman" panose="02020603050405020304" pitchFamily="18" charset="0"/>
                <a:ea typeface="Times New Roman" panose="02020603050405020304" pitchFamily="18" charset="0"/>
              </a:rPr>
            </a:br>
            <a:r>
              <a:rPr lang="uk-UA" sz="1800" u="none" strike="noStrike" dirty="0">
                <a:effectLst/>
                <a:latin typeface="Times New Roman" panose="02020603050405020304" pitchFamily="18" charset="0"/>
                <a:ea typeface="Times New Roman" panose="02020603050405020304" pitchFamily="18" charset="0"/>
              </a:rPr>
              <a:t> </a:t>
            </a:r>
            <a:br>
              <a:rPr lang="ru-UA"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br>
              <a:rPr lang="en-US" sz="2000" dirty="0">
                <a:effectLst/>
                <a:latin typeface="Times New Roman" panose="02020603050405020304" pitchFamily="18" charset="0"/>
                <a:ea typeface="Times New Roman" panose="02020603050405020304" pitchFamily="18" charset="0"/>
              </a:rPr>
            </a:br>
            <a:br>
              <a:rPr lang="ru-UA" sz="1800" dirty="0">
                <a:effectLst/>
                <a:latin typeface="Times New Roman" panose="02020603050405020304" pitchFamily="18" charset="0"/>
                <a:ea typeface="Times New Roman" panose="02020603050405020304" pitchFamily="18" charset="0"/>
              </a:rPr>
            </a:br>
            <a:endParaRPr lang="ru-UA" dirty="0"/>
          </a:p>
        </p:txBody>
      </p:sp>
      <p:pic>
        <p:nvPicPr>
          <p:cNvPr id="11268" name="Picture 4" descr="Верховний Суд опублікував аналітичну довідку ВС станом на лютий 2022 року –  Рада адвокатів Чернігівської області – Офіційний сайт">
            <a:extLst>
              <a:ext uri="{FF2B5EF4-FFF2-40B4-BE49-F238E27FC236}">
                <a16:creationId xmlns:a16="http://schemas.microsoft.com/office/drawing/2014/main" id="{510E57CD-235D-D0B9-532A-AC2104D4F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3774" y="1992378"/>
            <a:ext cx="4848225" cy="40611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249BDA-00C0-A6B3-5C85-1B614196E8E1}"/>
              </a:ext>
            </a:extLst>
          </p:cNvPr>
          <p:cNvSpPr txBox="1"/>
          <p:nvPr/>
        </p:nvSpPr>
        <p:spPr>
          <a:xfrm>
            <a:off x="542924" y="1529166"/>
            <a:ext cx="6800850" cy="4524315"/>
          </a:xfrm>
          <a:prstGeom prst="rect">
            <a:avLst/>
          </a:prstGeom>
          <a:noFill/>
        </p:spPr>
        <p:txBody>
          <a:bodyPr wrap="square" rtlCol="0">
            <a:spAutoFit/>
          </a:bodyPr>
          <a:lstStyle/>
          <a:p>
            <a:r>
              <a:rPr lang="uk-UA" sz="1800" u="sng" dirty="0">
                <a:solidFill>
                  <a:srgbClr val="000000"/>
                </a:solidFill>
                <a:effectLst/>
                <a:latin typeface="Times New Roman" panose="02020603050405020304" pitchFamily="18" charset="0"/>
                <a:ea typeface="Times New Roman" panose="02020603050405020304" pitchFamily="18" charset="0"/>
              </a:rPr>
              <a:t>Основними спорами, </a:t>
            </a:r>
            <a:r>
              <a:rPr lang="uk-UA" sz="1800" u="sng" dirty="0" err="1">
                <a:solidFill>
                  <a:srgbClr val="000000"/>
                </a:solidFill>
                <a:effectLst/>
                <a:latin typeface="Times New Roman" panose="02020603050405020304" pitchFamily="18" charset="0"/>
                <a:ea typeface="Times New Roman" panose="02020603050405020304" pitchFamily="18" charset="0"/>
              </a:rPr>
              <a:t>пов</a:t>
            </a:r>
            <a:r>
              <a:rPr lang="en-US" sz="1800" u="sng" dirty="0">
                <a:solidFill>
                  <a:srgbClr val="000000"/>
                </a:solidFill>
                <a:effectLst/>
                <a:latin typeface="Times New Roman" panose="02020603050405020304" pitchFamily="18" charset="0"/>
                <a:ea typeface="Times New Roman" panose="02020603050405020304" pitchFamily="18" charset="0"/>
              </a:rPr>
              <a:t>’</a:t>
            </a:r>
            <a:r>
              <a:rPr lang="en-US" sz="1800" u="sng" dirty="0" err="1">
                <a:solidFill>
                  <a:srgbClr val="000000"/>
                </a:solidFill>
                <a:effectLst/>
                <a:latin typeface="Times New Roman" panose="02020603050405020304" pitchFamily="18" charset="0"/>
                <a:ea typeface="Times New Roman" panose="02020603050405020304" pitchFamily="18" charset="0"/>
              </a:rPr>
              <a:t>я</a:t>
            </a:r>
            <a:r>
              <a:rPr lang="uk-UA" sz="1800" u="sng" dirty="0" err="1">
                <a:solidFill>
                  <a:srgbClr val="000000"/>
                </a:solidFill>
                <a:effectLst/>
                <a:latin typeface="Times New Roman" panose="02020603050405020304" pitchFamily="18" charset="0"/>
                <a:ea typeface="Times New Roman" panose="02020603050405020304" pitchFamily="18" charset="0"/>
              </a:rPr>
              <a:t>заними</a:t>
            </a:r>
            <a:r>
              <a:rPr lang="uk-UA" sz="1800" u="sng" dirty="0">
                <a:solidFill>
                  <a:srgbClr val="000000"/>
                </a:solidFill>
                <a:effectLst/>
                <a:latin typeface="Times New Roman" panose="02020603050405020304" pitchFamily="18" charset="0"/>
                <a:ea typeface="Times New Roman" panose="02020603050405020304" pitchFamily="18" charset="0"/>
              </a:rPr>
              <a:t> з орендою землі є наступні</a:t>
            </a:r>
            <a:r>
              <a:rPr lang="en-US" sz="1800" u="sng" dirty="0">
                <a:solidFill>
                  <a:srgbClr val="000000"/>
                </a:solidFill>
                <a:effectLst/>
                <a:latin typeface="Times New Roman" panose="02020603050405020304" pitchFamily="18" charset="0"/>
                <a:ea typeface="Times New Roman" panose="02020603050405020304" pitchFamily="18" charset="0"/>
              </a:rPr>
              <a:t>:</a:t>
            </a:r>
            <a:br>
              <a:rPr lang="en-US" sz="1800" u="sng" dirty="0">
                <a:solidFill>
                  <a:srgbClr val="000000"/>
                </a:solidFill>
                <a:effectLst/>
                <a:latin typeface="Times New Roman" panose="02020603050405020304" pitchFamily="18" charset="0"/>
                <a:ea typeface="Times New Roman" panose="02020603050405020304" pitchFamily="18" charset="0"/>
              </a:rPr>
            </a:br>
            <a:br>
              <a:rPr lang="ru-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З якого моменту змінюється розмір орендної плати за землю у разі зміни нормативної грошової оцінки</a:t>
            </a:r>
            <a:r>
              <a:rPr lang="en-US" sz="1800" dirty="0">
                <a:solidFill>
                  <a:srgbClr val="000000"/>
                </a:solidFill>
                <a:latin typeface="Times New Roman" panose="02020603050405020304" pitchFamily="18" charset="0"/>
                <a:ea typeface="Times New Roman" panose="02020603050405020304" pitchFamily="18" charset="0"/>
              </a:rPr>
              <a:t>?</a:t>
            </a:r>
            <a:br>
              <a:rPr lang="en-US" sz="1800" dirty="0">
                <a:solidFill>
                  <a:srgbClr val="000000"/>
                </a:solidFill>
                <a:latin typeface="Times New Roman" panose="02020603050405020304" pitchFamily="18" charset="0"/>
                <a:ea typeface="Times New Roman" panose="02020603050405020304" pitchFamily="18" charset="0"/>
              </a:rPr>
            </a:br>
            <a:br>
              <a:rPr lang="ru-UA" sz="1800" dirty="0">
                <a:effectLst/>
                <a:latin typeface="Times New Roman" panose="02020603050405020304" pitchFamily="18" charset="0"/>
                <a:ea typeface="Times New Roman" panose="02020603050405020304" pitchFamily="18" charset="0"/>
              </a:rPr>
            </a:br>
            <a:r>
              <a:rPr lang="ru-UA" sz="1800" dirty="0">
                <a:solidFill>
                  <a:srgbClr val="000000"/>
                </a:solidFill>
                <a:effectLst/>
                <a:latin typeface="Times New Roman" panose="02020603050405020304" pitchFamily="18" charset="0"/>
                <a:ea typeface="Times New Roman" panose="02020603050405020304" pitchFamily="18" charset="0"/>
              </a:rPr>
              <a:t>Чи можна визнати недійсним договір оренди землі? </a:t>
            </a:r>
            <a:br>
              <a:rPr lang="ru-UA" sz="1800" dirty="0">
                <a:solidFill>
                  <a:srgbClr val="000000"/>
                </a:solidFill>
                <a:effectLst/>
                <a:latin typeface="Times New Roman" panose="02020603050405020304" pitchFamily="18" charset="0"/>
                <a:ea typeface="Times New Roman" panose="02020603050405020304" pitchFamily="18" charset="0"/>
              </a:rPr>
            </a:br>
            <a:br>
              <a:rPr lang="ru-UA" sz="1800" dirty="0">
                <a:effectLst/>
                <a:latin typeface="Times New Roman" panose="02020603050405020304" pitchFamily="18" charset="0"/>
                <a:ea typeface="Times New Roman" panose="02020603050405020304" pitchFamily="18" charset="0"/>
              </a:rPr>
            </a:br>
            <a:r>
              <a:rPr lang="ru-UA" sz="1800" dirty="0">
                <a:solidFill>
                  <a:srgbClr val="000000"/>
                </a:solidFill>
                <a:effectLst/>
                <a:latin typeface="Times New Roman" panose="02020603050405020304" pitchFamily="18" charset="0"/>
                <a:ea typeface="Times New Roman" panose="02020603050405020304" pitchFamily="18" charset="0"/>
              </a:rPr>
              <a:t>Як орендодавцеві ефективно захистити його право на земельну ділянку, якщо він не підписав договір оренди? </a:t>
            </a:r>
            <a:br>
              <a:rPr lang="ru-UA" sz="1800" dirty="0">
                <a:solidFill>
                  <a:srgbClr val="000000"/>
                </a:solidFill>
                <a:effectLst/>
                <a:latin typeface="Times New Roman" panose="02020603050405020304" pitchFamily="18" charset="0"/>
                <a:ea typeface="Times New Roman" panose="02020603050405020304" pitchFamily="18" charset="0"/>
              </a:rPr>
            </a:br>
            <a:br>
              <a:rPr lang="ru-UA" sz="1800" dirty="0">
                <a:effectLst/>
                <a:latin typeface="Times New Roman" panose="02020603050405020304" pitchFamily="18" charset="0"/>
                <a:ea typeface="Times New Roman" panose="02020603050405020304" pitchFamily="18" charset="0"/>
              </a:rPr>
            </a:br>
            <a:r>
              <a:rPr lang="ru-UA" sz="1800" dirty="0">
                <a:solidFill>
                  <a:srgbClr val="000000"/>
                </a:solidFill>
                <a:effectLst/>
                <a:latin typeface="Times New Roman" panose="02020603050405020304" pitchFamily="18" charset="0"/>
                <a:ea typeface="Times New Roman" panose="02020603050405020304" pitchFamily="18" charset="0"/>
              </a:rPr>
              <a:t>Чи може орендар розраховувати на</a:t>
            </a:r>
            <a:r>
              <a:rPr lang="uk-UA" sz="1800" dirty="0">
                <a:solidFill>
                  <a:srgbClr val="000000"/>
                </a:solidFill>
                <a:effectLst/>
                <a:latin typeface="Times New Roman" panose="02020603050405020304" pitchFamily="18" charset="0"/>
                <a:ea typeface="Times New Roman" panose="02020603050405020304" pitchFamily="18" charset="0"/>
              </a:rPr>
              <a:t> поновлення договору </a:t>
            </a:r>
            <a:r>
              <a:rPr lang="ru-UA" sz="1800" dirty="0">
                <a:solidFill>
                  <a:srgbClr val="000000"/>
                </a:solidFill>
                <a:effectLst/>
                <a:latin typeface="Times New Roman" panose="02020603050405020304" pitchFamily="18" charset="0"/>
                <a:ea typeface="Times New Roman" panose="02020603050405020304" pitchFamily="18" charset="0"/>
              </a:rPr>
              <a:t>оренди землі, якщо він виконав вимоги закону, а орендодавець його обов’язок щодо направлення орендареві листа-повідомлення порушив? </a:t>
            </a:r>
            <a:br>
              <a:rPr lang="ru-UA" sz="1800" dirty="0">
                <a:solidFill>
                  <a:srgbClr val="000000"/>
                </a:solidFill>
                <a:effectLst/>
                <a:latin typeface="Times New Roman" panose="02020603050405020304" pitchFamily="18" charset="0"/>
                <a:ea typeface="Times New Roman" panose="02020603050405020304" pitchFamily="18" charset="0"/>
              </a:rPr>
            </a:br>
            <a:br>
              <a:rPr lang="ru-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Систематична несплата орендної плати, скільки це разів</a:t>
            </a:r>
            <a:r>
              <a:rPr lang="en-US" sz="1800" dirty="0">
                <a:solidFill>
                  <a:srgbClr val="000000"/>
                </a:solidFill>
                <a:effectLst/>
                <a:latin typeface="Times New Roman" panose="02020603050405020304" pitchFamily="18" charset="0"/>
                <a:ea typeface="Times New Roman" panose="02020603050405020304" pitchFamily="18" charset="0"/>
              </a:rPr>
              <a:t>?</a:t>
            </a:r>
            <a:endParaRPr lang="ru-UA" dirty="0"/>
          </a:p>
        </p:txBody>
      </p:sp>
    </p:spTree>
    <p:extLst>
      <p:ext uri="{BB962C8B-B14F-4D97-AF65-F5344CB8AC3E}">
        <p14:creationId xmlns:p14="http://schemas.microsoft.com/office/powerpoint/2010/main" val="1158007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F5FC9E-4A0E-354F-2435-14A09E0FF3C4}"/>
              </a:ext>
            </a:extLst>
          </p:cNvPr>
          <p:cNvSpPr>
            <a:spLocks noGrp="1"/>
          </p:cNvSpPr>
          <p:nvPr>
            <p:ph type="title"/>
          </p:nvPr>
        </p:nvSpPr>
        <p:spPr>
          <a:xfrm>
            <a:off x="1451579" y="966497"/>
            <a:ext cx="9603275" cy="1049235"/>
          </a:xfrm>
        </p:spPr>
        <p:txBody>
          <a:bodyPr/>
          <a:lstStyle/>
          <a:p>
            <a:r>
              <a:rPr lang="uk-UA" sz="1800" dirty="0">
                <a:solidFill>
                  <a:srgbClr val="000000"/>
                </a:solidFill>
                <a:effectLst/>
                <a:latin typeface="Times New Roman" panose="02020603050405020304" pitchFamily="18" charset="0"/>
                <a:ea typeface="Times New Roman" panose="02020603050405020304" pitchFamily="18" charset="0"/>
              </a:rPr>
              <a:t>6. Оренда землі в умовах воєнного стану.</a:t>
            </a:r>
            <a:br>
              <a:rPr lang="ru-UA" sz="1800" dirty="0">
                <a:effectLst/>
                <a:latin typeface="Times New Roman" panose="02020603050405020304" pitchFamily="18" charset="0"/>
                <a:ea typeface="Times New Roman" panose="02020603050405020304" pitchFamily="18" charset="0"/>
              </a:rPr>
            </a:br>
            <a:endParaRPr lang="ru-UA" dirty="0"/>
          </a:p>
        </p:txBody>
      </p:sp>
      <p:sp>
        <p:nvSpPr>
          <p:cNvPr id="3" name="Объект 2">
            <a:extLst>
              <a:ext uri="{FF2B5EF4-FFF2-40B4-BE49-F238E27FC236}">
                <a16:creationId xmlns:a16="http://schemas.microsoft.com/office/drawing/2014/main" id="{96F7B206-D4ED-D07F-6150-20B82D7E2346}"/>
              </a:ext>
            </a:extLst>
          </p:cNvPr>
          <p:cNvSpPr>
            <a:spLocks noGrp="1"/>
          </p:cNvSpPr>
          <p:nvPr>
            <p:ph idx="1"/>
          </p:nvPr>
        </p:nvSpPr>
        <p:spPr>
          <a:xfrm>
            <a:off x="1137146" y="2015732"/>
            <a:ext cx="9603275" cy="3450613"/>
          </a:xfrm>
        </p:spPr>
        <p:txBody>
          <a:bodyPr/>
          <a:lstStyle/>
          <a:p>
            <a:pPr indent="0" algn="just">
              <a:buNone/>
            </a:pPr>
            <a:r>
              <a:rPr lang="ru-UA" sz="1800" b="1" dirty="0">
                <a:solidFill>
                  <a:srgbClr val="000000"/>
                </a:solidFill>
                <a:effectLst/>
                <a:latin typeface="Times New Roman" panose="02020603050405020304" pitchFamily="18" charset="0"/>
                <a:ea typeface="Times New Roman" panose="02020603050405020304" pitchFamily="18" charset="0"/>
              </a:rPr>
              <a:t>Порядок урегулювання земельних відносин в умовах воєнного стану визначений наступними нормативно-правовими актами:</a:t>
            </a:r>
            <a:endParaRPr lang="ru-UA" sz="1800" b="1"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ru-UA" sz="1800" dirty="0">
                <a:solidFill>
                  <a:srgbClr val="000000"/>
                </a:solidFill>
                <a:effectLst/>
                <a:latin typeface="Times New Roman" panose="02020603050405020304" pitchFamily="18" charset="0"/>
                <a:ea typeface="Times New Roman" panose="02020603050405020304" pitchFamily="18" charset="0"/>
              </a:rPr>
              <a:t>Закон України Про внесення змін до деяких законодавчих актів України щодо створення умов для забезпечення продовольчої безпеки в умовах воєнного стану від 24.03.2022 року №2145-ІХ (набрання чинності 07.04.2022 року);</a:t>
            </a:r>
            <a:endParaRPr lang="ru-UA" sz="1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ru-UA" sz="1800" dirty="0">
                <a:solidFill>
                  <a:srgbClr val="000000"/>
                </a:solidFill>
                <a:effectLst/>
                <a:latin typeface="Times New Roman" panose="02020603050405020304" pitchFamily="18" charset="0"/>
                <a:ea typeface="Times New Roman" panose="02020603050405020304" pitchFamily="18" charset="0"/>
              </a:rPr>
              <a:t>Закон України Про внесення змін до деяких законодавчих актів України щодо особливостей регулювання земельних відносин в умовах воєнного стану від 12.05.2022 року №2247-ІХ (набрання чинності 09.06.2022 року)</a:t>
            </a:r>
            <a:r>
              <a:rPr lang="en-US" sz="1800" dirty="0">
                <a:solidFill>
                  <a:srgbClr val="000000"/>
                </a:solidFill>
                <a:effectLst/>
                <a:latin typeface="Times New Roman" panose="02020603050405020304" pitchFamily="18" charset="0"/>
                <a:ea typeface="Times New Roman" panose="02020603050405020304" pitchFamily="18" charset="0"/>
              </a:rPr>
              <a:t>.</a:t>
            </a:r>
            <a:endParaRPr lang="ru-UA" sz="1800" dirty="0">
              <a:effectLst/>
              <a:latin typeface="Times New Roman" panose="02020603050405020304" pitchFamily="18" charset="0"/>
              <a:ea typeface="Times New Roman" panose="02020603050405020304" pitchFamily="18" charset="0"/>
            </a:endParaRPr>
          </a:p>
          <a:p>
            <a:pPr indent="0" algn="just">
              <a:buNone/>
            </a:pPr>
            <a:endParaRPr lang="ru-UA" sz="1800" dirty="0">
              <a:effectLst/>
              <a:latin typeface="Times New Roman" panose="02020603050405020304" pitchFamily="18" charset="0"/>
              <a:ea typeface="Times New Roman" panose="02020603050405020304" pitchFamily="18" charset="0"/>
            </a:endParaRPr>
          </a:p>
          <a:p>
            <a:endParaRPr lang="ru-UA" dirty="0"/>
          </a:p>
        </p:txBody>
      </p:sp>
      <p:pic>
        <p:nvPicPr>
          <p:cNvPr id="12290" name="Picture 2" descr="Судова практика в питанні оренди земельної ділянки">
            <a:extLst>
              <a:ext uri="{FF2B5EF4-FFF2-40B4-BE49-F238E27FC236}">
                <a16:creationId xmlns:a16="http://schemas.microsoft.com/office/drawing/2014/main" id="{E1AC5884-2DAE-C637-19FB-7AA97DD2F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717" y="4621503"/>
            <a:ext cx="3810000" cy="2236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518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AE49441-AE15-9B68-A5A2-28BCCCFBC2A0}"/>
              </a:ext>
            </a:extLst>
          </p:cNvPr>
          <p:cNvSpPr>
            <a:spLocks noGrp="1"/>
          </p:cNvSpPr>
          <p:nvPr>
            <p:ph idx="1"/>
          </p:nvPr>
        </p:nvSpPr>
        <p:spPr/>
        <p:txBody>
          <a:bodyPr>
            <a:normAutofit/>
          </a:bodyPr>
          <a:lstStyle/>
          <a:p>
            <a:pPr marL="0" indent="0" algn="ctr">
              <a:buNone/>
            </a:pPr>
            <a:r>
              <a:rPr lang="ru-UA" sz="4400" dirty="0">
                <a:latin typeface="Times New Roman" panose="02020603050405020304" pitchFamily="18" charset="0"/>
                <a:cs typeface="Times New Roman" panose="02020603050405020304" pitchFamily="18" charset="0"/>
              </a:rPr>
              <a:t>ДЯКУЮ ЗА УВАГУ!!!</a:t>
            </a:r>
          </a:p>
        </p:txBody>
      </p:sp>
    </p:spTree>
    <p:extLst>
      <p:ext uri="{BB962C8B-B14F-4D97-AF65-F5344CB8AC3E}">
        <p14:creationId xmlns:p14="http://schemas.microsoft.com/office/powerpoint/2010/main" val="1438126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1A744C-6F62-317B-DBB1-EA623B230817}"/>
              </a:ext>
            </a:extLst>
          </p:cNvPr>
          <p:cNvSpPr>
            <a:spLocks noGrp="1"/>
          </p:cNvSpPr>
          <p:nvPr>
            <p:ph type="title"/>
          </p:nvPr>
        </p:nvSpPr>
        <p:spPr>
          <a:xfrm>
            <a:off x="1262009" y="1428988"/>
            <a:ext cx="4503172" cy="4168924"/>
          </a:xfrm>
        </p:spPr>
        <p:txBody>
          <a:bodyPr>
            <a:normAutofit fontScale="90000"/>
          </a:bodyPr>
          <a:lstStyle/>
          <a:p>
            <a:pPr indent="450215"/>
            <a:r>
              <a:rPr lang="ru-UA" sz="1800" b="1" dirty="0">
                <a:effectLst/>
                <a:latin typeface="TimesNewRomanPS"/>
                <a:ea typeface="Times New Roman" panose="02020603050405020304" pitchFamily="18" charset="0"/>
              </a:rPr>
              <a:t>Мета</a:t>
            </a:r>
            <a:r>
              <a:rPr lang="uk-UA" sz="1800" b="1" dirty="0">
                <a:effectLst/>
                <a:latin typeface="TimesNewRomanPS"/>
                <a:ea typeface="Times New Roman" panose="02020603050405020304" pitchFamily="18" charset="0"/>
              </a:rPr>
              <a:t> заняття</a:t>
            </a:r>
            <a:r>
              <a:rPr lang="ru-UA" sz="1800" b="1" dirty="0">
                <a:effectLst/>
                <a:latin typeface="TimesNewRomanPS"/>
                <a:ea typeface="Times New Roman" panose="02020603050405020304" pitchFamily="18" charset="0"/>
              </a:rPr>
              <a:t>: </a:t>
            </a:r>
            <a:br>
              <a:rPr lang="ru-UA" sz="1800" b="1" dirty="0">
                <a:effectLst/>
                <a:latin typeface="TimesNewRomanPS"/>
                <a:ea typeface="Times New Roman" panose="02020603050405020304" pitchFamily="18" charset="0"/>
              </a:rPr>
            </a:br>
            <a:br>
              <a:rPr lang="ru-UA" sz="1800" dirty="0">
                <a:effectLst/>
                <a:latin typeface="Times New Roman" panose="02020603050405020304" pitchFamily="18" charset="0"/>
                <a:ea typeface="Times New Roman" panose="02020603050405020304" pitchFamily="18" charset="0"/>
              </a:rPr>
            </a:br>
            <a:r>
              <a:rPr lang="ru-UA" sz="1800" dirty="0">
                <a:effectLst/>
                <a:latin typeface="Times New Roman" panose="02020603050405020304" pitchFamily="18" charset="0"/>
                <a:ea typeface="Times New Roman" panose="02020603050405020304" pitchFamily="18" charset="0"/>
              </a:rPr>
              <a:t>- </a:t>
            </a:r>
            <a:r>
              <a:rPr lang="uk-UA" sz="1800" dirty="0">
                <a:effectLst/>
                <a:latin typeface="TimesNewRomanPS"/>
                <a:ea typeface="Times New Roman" panose="02020603050405020304" pitchFamily="18" charset="0"/>
              </a:rPr>
              <a:t>розкрити поняття оренди землі та договору оренди землі, визначити його істотні умови</a:t>
            </a:r>
            <a:r>
              <a:rPr lang="en-US" sz="1800" dirty="0">
                <a:effectLst/>
                <a:latin typeface="TimesNewRomanPS"/>
                <a:ea typeface="Times New Roman" panose="02020603050405020304" pitchFamily="18" charset="0"/>
              </a:rPr>
              <a:t>;</a:t>
            </a:r>
            <a:br>
              <a:rPr lang="uk-UA" sz="1800" dirty="0">
                <a:effectLst/>
                <a:latin typeface="TimesNewRomanPS"/>
                <a:ea typeface="Times New Roman" panose="02020603050405020304" pitchFamily="18" charset="0"/>
              </a:rPr>
            </a:br>
            <a:br>
              <a:rPr lang="ru-UA" sz="1800" dirty="0">
                <a:effectLst/>
                <a:latin typeface="Times New Roman" panose="02020603050405020304" pitchFamily="18" charset="0"/>
                <a:ea typeface="Times New Roman" panose="02020603050405020304" pitchFamily="18" charset="0"/>
              </a:rPr>
            </a:br>
            <a:r>
              <a:rPr lang="ru-UA" sz="1800" dirty="0">
                <a:effectLst/>
                <a:latin typeface="Times New Roman" panose="02020603050405020304" pitchFamily="18" charset="0"/>
                <a:ea typeface="Times New Roman" panose="02020603050405020304" pitchFamily="18" charset="0"/>
              </a:rPr>
              <a:t>- </a:t>
            </a:r>
            <a:r>
              <a:rPr lang="uk-UA" sz="1800" dirty="0">
                <a:effectLst/>
                <a:latin typeface="TimesNewRomanPS"/>
                <a:ea typeface="Times New Roman" panose="02020603050405020304" pitchFamily="18" charset="0"/>
              </a:rPr>
              <a:t>розкрити права та </a:t>
            </a:r>
            <a:r>
              <a:rPr lang="uk-UA" sz="1800" dirty="0" err="1">
                <a:effectLst/>
                <a:latin typeface="TimesNewRomanPS"/>
                <a:ea typeface="Times New Roman" panose="02020603050405020304" pitchFamily="18" charset="0"/>
              </a:rPr>
              <a:t>обов</a:t>
            </a:r>
            <a:r>
              <a:rPr lang="uk-UA" sz="1800" dirty="0">
                <a:effectLst/>
                <a:latin typeface="TimesNewRomanPS"/>
                <a:ea typeface="Times New Roman" panose="02020603050405020304" pitchFamily="18" charset="0"/>
              </a:rPr>
              <a:t>’</a:t>
            </a:r>
            <a:r>
              <a:rPr lang="en-US" sz="1800" dirty="0" err="1">
                <a:effectLst/>
                <a:latin typeface="TimesNewRomanPS"/>
                <a:ea typeface="Times New Roman" panose="02020603050405020304" pitchFamily="18" charset="0"/>
              </a:rPr>
              <a:t>я</a:t>
            </a:r>
            <a:r>
              <a:rPr lang="uk-UA" sz="1800" dirty="0" err="1">
                <a:effectLst/>
                <a:latin typeface="TimesNewRomanPS"/>
                <a:ea typeface="Times New Roman" panose="02020603050405020304" pitchFamily="18" charset="0"/>
              </a:rPr>
              <a:t>зки</a:t>
            </a:r>
            <a:r>
              <a:rPr lang="uk-UA" sz="1800" dirty="0">
                <a:effectLst/>
                <a:latin typeface="TimesNewRomanPS"/>
                <a:ea typeface="Times New Roman" panose="02020603050405020304" pitchFamily="18" charset="0"/>
              </a:rPr>
              <a:t> орендодавця та орендаря, підстави припинення договору оренди;</a:t>
            </a:r>
            <a:br>
              <a:rPr lang="uk-UA" sz="1800" dirty="0">
                <a:effectLst/>
                <a:latin typeface="TimesNewRomanPS"/>
                <a:ea typeface="Times New Roman" panose="02020603050405020304" pitchFamily="18" charset="0"/>
              </a:rPr>
            </a:br>
            <a:br>
              <a:rPr lang="ru-UA" sz="1800" dirty="0">
                <a:effectLst/>
                <a:latin typeface="Times New Roman" panose="02020603050405020304" pitchFamily="18" charset="0"/>
                <a:ea typeface="Times New Roman" panose="02020603050405020304" pitchFamily="18" charset="0"/>
              </a:rPr>
            </a:br>
            <a:r>
              <a:rPr lang="ru-UA" sz="1800" dirty="0">
                <a:effectLst/>
                <a:latin typeface="Times New Roman" panose="02020603050405020304" pitchFamily="18" charset="0"/>
                <a:ea typeface="Times New Roman" panose="02020603050405020304" pitchFamily="18" charset="0"/>
              </a:rPr>
              <a:t>- </a:t>
            </a:r>
            <a:r>
              <a:rPr lang="uk-UA" sz="1800" dirty="0">
                <a:effectLst/>
                <a:latin typeface="TimesNewRomanPS"/>
                <a:ea typeface="Times New Roman" panose="02020603050405020304" pitchFamily="18" charset="0"/>
              </a:rPr>
              <a:t>охарактеризувати продовження та поновлення договору оренди землі як різні правові процедури з єдиною кінцевою метою</a:t>
            </a:r>
            <a:r>
              <a:rPr lang="en-US" sz="1800" dirty="0">
                <a:effectLst/>
                <a:latin typeface="TimesNewRomanPS"/>
                <a:ea typeface="Times New Roman" panose="02020603050405020304" pitchFamily="18" charset="0"/>
              </a:rPr>
              <a:t>;</a:t>
            </a:r>
            <a:br>
              <a:rPr lang="uk-UA" sz="1800" dirty="0">
                <a:effectLst/>
                <a:latin typeface="TimesNewRomanPS"/>
                <a:ea typeface="Times New Roman" panose="02020603050405020304" pitchFamily="18" charset="0"/>
              </a:rPr>
            </a:br>
            <a:br>
              <a:rPr lang="ru-UA" sz="1800" dirty="0">
                <a:effectLst/>
                <a:latin typeface="Times New Roman" panose="02020603050405020304" pitchFamily="18" charset="0"/>
                <a:ea typeface="Times New Roman" panose="02020603050405020304" pitchFamily="18" charset="0"/>
              </a:rPr>
            </a:br>
            <a:r>
              <a:rPr lang="ru-UA" sz="1800" dirty="0">
                <a:effectLst/>
                <a:latin typeface="Times New Roman" panose="02020603050405020304" pitchFamily="18" charset="0"/>
                <a:ea typeface="Times New Roman" panose="02020603050405020304" pitchFamily="18" charset="0"/>
              </a:rPr>
              <a:t>- </a:t>
            </a:r>
            <a:r>
              <a:rPr lang="uk-UA" sz="1800" dirty="0">
                <a:effectLst/>
                <a:latin typeface="TimesNewRomanPS"/>
                <a:ea typeface="Times New Roman" panose="02020603050405020304" pitchFamily="18" charset="0"/>
              </a:rPr>
              <a:t>проаналізувати зміни до земельного законодавства про оренду землі під час воєнного стану.</a:t>
            </a:r>
            <a:br>
              <a:rPr lang="ru-UA" sz="1800" dirty="0">
                <a:effectLst/>
                <a:latin typeface="Times New Roman" panose="02020603050405020304" pitchFamily="18" charset="0"/>
                <a:ea typeface="Times New Roman" panose="02020603050405020304" pitchFamily="18" charset="0"/>
              </a:rPr>
            </a:br>
            <a:endParaRPr lang="ru-UA" dirty="0"/>
          </a:p>
        </p:txBody>
      </p:sp>
      <p:pic>
        <p:nvPicPr>
          <p:cNvPr id="3074" name="Picture 2" descr="Мета дослідження - це... Тема, об &quot;єкт, предмет, завдання та мета  дослідження">
            <a:extLst>
              <a:ext uri="{FF2B5EF4-FFF2-40B4-BE49-F238E27FC236}">
                <a16:creationId xmlns:a16="http://schemas.microsoft.com/office/drawing/2014/main" id="{C696F44C-1D91-28F9-56FC-216451F22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0506" y="1120697"/>
            <a:ext cx="5977053" cy="4616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069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9C79ED-5A34-C7FF-03FD-AB609E8BF1CD}"/>
              </a:ext>
            </a:extLst>
          </p:cNvPr>
          <p:cNvSpPr>
            <a:spLocks noGrp="1"/>
          </p:cNvSpPr>
          <p:nvPr>
            <p:ph type="title"/>
          </p:nvPr>
        </p:nvSpPr>
        <p:spPr>
          <a:xfrm>
            <a:off x="1294362" y="1250567"/>
            <a:ext cx="9603275" cy="3232222"/>
          </a:xfrm>
        </p:spPr>
        <p:txBody>
          <a:bodyPr>
            <a:noAutofit/>
          </a:bodyPr>
          <a:lstStyle/>
          <a:p>
            <a:pPr indent="450215"/>
            <a:r>
              <a:rPr lang="uk-UA" sz="1800" dirty="0">
                <a:effectLst/>
                <a:latin typeface="TimesNewRomanPS"/>
                <a:ea typeface="Times New Roman" panose="02020603050405020304" pitchFamily="18" charset="0"/>
              </a:rPr>
              <a:t>Досягнення мети заняття знаходить своє вираження в тому, що студенти повинні досягти наступних </a:t>
            </a:r>
            <a:r>
              <a:rPr lang="uk-UA" sz="1800" b="1" dirty="0">
                <a:effectLst/>
                <a:latin typeface="TimesNewRomanPS"/>
                <a:ea typeface="Times New Roman" panose="02020603050405020304" pitchFamily="18" charset="0"/>
              </a:rPr>
              <a:t>навчальних результатів</a:t>
            </a:r>
            <a:r>
              <a:rPr lang="en-US" sz="1800" dirty="0">
                <a:effectLst/>
                <a:latin typeface="TimesNewRomanPS"/>
                <a:ea typeface="Times New Roman" panose="02020603050405020304" pitchFamily="18" charset="0"/>
              </a:rPr>
              <a:t>:</a:t>
            </a:r>
            <a:br>
              <a:rPr lang="uk-UA" sz="1800" dirty="0">
                <a:effectLst/>
                <a:latin typeface="TimesNewRomanPS"/>
                <a:ea typeface="Times New Roman" panose="02020603050405020304" pitchFamily="18" charset="0"/>
              </a:rPr>
            </a:br>
            <a:br>
              <a:rPr lang="ru-UA" sz="1800" dirty="0">
                <a:effectLst/>
                <a:latin typeface="Times New Roman" panose="02020603050405020304" pitchFamily="18" charset="0"/>
                <a:ea typeface="Times New Roman" panose="02020603050405020304" pitchFamily="18" charset="0"/>
              </a:rPr>
            </a:br>
            <a:r>
              <a:rPr lang="ru-UA" sz="1800" dirty="0">
                <a:effectLst/>
                <a:latin typeface="Times New Roman" panose="02020603050405020304" pitchFamily="18" charset="0"/>
                <a:ea typeface="Times New Roman" panose="02020603050405020304" pitchFamily="18" charset="0"/>
              </a:rPr>
              <a:t>- </a:t>
            </a:r>
            <a:r>
              <a:rPr lang="uk-UA" sz="1800" dirty="0">
                <a:effectLst/>
                <a:latin typeface="TimesNewRomanPS"/>
                <a:ea typeface="Times New Roman" panose="02020603050405020304" pitchFamily="18" charset="0"/>
                <a:cs typeface="Times New Roman" panose="02020603050405020304" pitchFamily="18" charset="0"/>
              </a:rPr>
              <a:t>знати поняття оренди землі, договору оренди землі;</a:t>
            </a:r>
            <a:br>
              <a:rPr lang="uk-UA" sz="1800" dirty="0">
                <a:effectLst/>
                <a:latin typeface="TimesNewRomanPS"/>
                <a:ea typeface="Times New Roman" panose="02020603050405020304" pitchFamily="18" charset="0"/>
                <a:cs typeface="Times New Roman" panose="02020603050405020304" pitchFamily="18" charset="0"/>
              </a:rPr>
            </a:br>
            <a:br>
              <a:rPr lang="ru-UA"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effectLst/>
                <a:latin typeface="TimesNewRomanPS"/>
                <a:ea typeface="Times New Roman" panose="02020603050405020304" pitchFamily="18" charset="0"/>
                <a:cs typeface="Times New Roman" panose="02020603050405020304" pitchFamily="18" charset="0"/>
              </a:rPr>
              <a:t>знати істотні умови договору оренди землі, права та </a:t>
            </a:r>
            <a:r>
              <a:rPr lang="uk-UA" sz="1800" dirty="0" err="1">
                <a:effectLst/>
                <a:latin typeface="TimesNewRomanPS"/>
                <a:ea typeface="Times New Roman" panose="02020603050405020304" pitchFamily="18" charset="0"/>
                <a:cs typeface="Times New Roman" panose="02020603050405020304" pitchFamily="18" charset="0"/>
              </a:rPr>
              <a:t>обов</a:t>
            </a:r>
            <a:r>
              <a:rPr lang="uk-UA" sz="1800" dirty="0">
                <a:effectLst/>
                <a:latin typeface="TimesNewRomanPS"/>
                <a:ea typeface="Times New Roman" panose="02020603050405020304" pitchFamily="18" charset="0"/>
                <a:cs typeface="Times New Roman" panose="02020603050405020304" pitchFamily="18" charset="0"/>
              </a:rPr>
              <a:t>’</a:t>
            </a:r>
            <a:r>
              <a:rPr lang="en-US" sz="1800" dirty="0" err="1">
                <a:effectLst/>
                <a:latin typeface="TimesNewRomanPS"/>
                <a:ea typeface="Times New Roman" panose="02020603050405020304" pitchFamily="18" charset="0"/>
                <a:cs typeface="Times New Roman" panose="02020603050405020304" pitchFamily="18" charset="0"/>
              </a:rPr>
              <a:t>я</a:t>
            </a:r>
            <a:r>
              <a:rPr lang="uk-UA" sz="1800" dirty="0" err="1">
                <a:effectLst/>
                <a:latin typeface="TimesNewRomanPS"/>
                <a:ea typeface="Times New Roman" panose="02020603050405020304" pitchFamily="18" charset="0"/>
                <a:cs typeface="Times New Roman" panose="02020603050405020304" pitchFamily="18" charset="0"/>
              </a:rPr>
              <a:t>зки</a:t>
            </a:r>
            <a:r>
              <a:rPr lang="uk-UA" sz="1800" dirty="0">
                <a:effectLst/>
                <a:latin typeface="TimesNewRomanPS"/>
                <a:ea typeface="Times New Roman" panose="02020603050405020304" pitchFamily="18" charset="0"/>
                <a:cs typeface="Times New Roman" panose="02020603050405020304" pitchFamily="18" charset="0"/>
              </a:rPr>
              <a:t> орендодавця та орендаря, підстави припинення договору оренди;</a:t>
            </a:r>
            <a:br>
              <a:rPr lang="uk-UA" sz="1800" dirty="0">
                <a:effectLst/>
                <a:latin typeface="TimesNewRomanPS"/>
                <a:ea typeface="Times New Roman" panose="02020603050405020304" pitchFamily="18" charset="0"/>
                <a:cs typeface="Times New Roman" panose="02020603050405020304" pitchFamily="18" charset="0"/>
              </a:rPr>
            </a:br>
            <a:br>
              <a:rPr lang="ru-UA"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effectLst/>
                <a:latin typeface="TimesNewRomanPS"/>
                <a:ea typeface="Times New Roman" panose="02020603050405020304" pitchFamily="18" charset="0"/>
                <a:cs typeface="Times New Roman" panose="02020603050405020304" pitchFamily="18" charset="0"/>
              </a:rPr>
              <a:t>розуміти різницю між продовженням та поновленням договору оренди землі</a:t>
            </a:r>
            <a:r>
              <a:rPr lang="en-US" sz="1800" dirty="0">
                <a:effectLst/>
                <a:latin typeface="TimesNewRomanPS"/>
                <a:ea typeface="Times New Roman" panose="02020603050405020304" pitchFamily="18" charset="0"/>
                <a:cs typeface="Times New Roman" panose="02020603050405020304" pitchFamily="18" charset="0"/>
              </a:rPr>
              <a:t>;</a:t>
            </a:r>
            <a:r>
              <a:rPr lang="ru-UA" sz="1800" dirty="0">
                <a:latin typeface="Times New Roman" panose="02020603050405020304" pitchFamily="18" charset="0"/>
                <a:ea typeface="Times New Roman" panose="02020603050405020304" pitchFamily="18" charset="0"/>
                <a:cs typeface="Times New Roman" panose="02020603050405020304" pitchFamily="18" charset="0"/>
              </a:rPr>
              <a:t> </a:t>
            </a:r>
            <a:br>
              <a:rPr lang="ru-UA" sz="1800" dirty="0">
                <a:latin typeface="Times New Roman" panose="02020603050405020304" pitchFamily="18" charset="0"/>
                <a:ea typeface="Times New Roman" panose="02020603050405020304" pitchFamily="18" charset="0"/>
                <a:cs typeface="Times New Roman" panose="02020603050405020304" pitchFamily="18" charset="0"/>
              </a:rPr>
            </a:br>
            <a:br>
              <a:rPr lang="ru-UA" sz="1800" dirty="0">
                <a:latin typeface="Times New Roman" panose="02020603050405020304" pitchFamily="18" charset="0"/>
                <a:ea typeface="Times New Roman" panose="02020603050405020304" pitchFamily="18" charset="0"/>
                <a:cs typeface="Times New Roman" panose="02020603050405020304" pitchFamily="18" charset="0"/>
              </a:rPr>
            </a:br>
            <a:r>
              <a:rPr lang="ru-UA" sz="18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effectLst/>
                <a:latin typeface="TimesNewRomanPS"/>
                <a:ea typeface="Times New Roman" panose="02020603050405020304" pitchFamily="18" charset="0"/>
                <a:cs typeface="Times New Roman" panose="02020603050405020304" pitchFamily="18" charset="0"/>
              </a:rPr>
              <a:t>знати основні зміни до земельного законодавства, що регулює оренду землі під час воєнного стану.</a:t>
            </a:r>
            <a:br>
              <a:rPr lang="ru-UA" sz="1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ru-UA" sz="1800" dirty="0"/>
          </a:p>
        </p:txBody>
      </p:sp>
      <p:pic>
        <p:nvPicPr>
          <p:cNvPr id="4098" name="Picture 2" descr="Івашковецький ліцей - результати моніторингу якості освіти">
            <a:extLst>
              <a:ext uri="{FF2B5EF4-FFF2-40B4-BE49-F238E27FC236}">
                <a16:creationId xmlns:a16="http://schemas.microsoft.com/office/drawing/2014/main" id="{2067516F-2C3A-334E-C505-12236EDD0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572" y="4670348"/>
            <a:ext cx="3975100" cy="204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503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14DB65-063D-606F-0006-883B93DD4254}"/>
              </a:ext>
            </a:extLst>
          </p:cNvPr>
          <p:cNvSpPr>
            <a:spLocks noGrp="1"/>
          </p:cNvSpPr>
          <p:nvPr>
            <p:ph type="title"/>
          </p:nvPr>
        </p:nvSpPr>
        <p:spPr/>
        <p:txBody>
          <a:bodyPr/>
          <a:lstStyle/>
          <a:p>
            <a:r>
              <a:rPr lang="ru-UA" dirty="0">
                <a:latin typeface="Times New Roman" panose="02020603050405020304" pitchFamily="18" charset="0"/>
                <a:cs typeface="Times New Roman" panose="02020603050405020304" pitchFamily="18" charset="0"/>
              </a:rPr>
              <a:t>План заняття</a:t>
            </a:r>
          </a:p>
        </p:txBody>
      </p:sp>
      <p:sp>
        <p:nvSpPr>
          <p:cNvPr id="3" name="Объект 2">
            <a:extLst>
              <a:ext uri="{FF2B5EF4-FFF2-40B4-BE49-F238E27FC236}">
                <a16:creationId xmlns:a16="http://schemas.microsoft.com/office/drawing/2014/main" id="{1BB60835-CA7F-0CBD-C398-485A50C6B5A7}"/>
              </a:ext>
            </a:extLst>
          </p:cNvPr>
          <p:cNvSpPr>
            <a:spLocks noGrp="1"/>
          </p:cNvSpPr>
          <p:nvPr>
            <p:ph idx="1"/>
          </p:nvPr>
        </p:nvSpPr>
        <p:spPr/>
        <p:txBody>
          <a:bodyPr/>
          <a:lstStyle/>
          <a:p>
            <a:pPr marL="342900" lvl="0" indent="-342900" algn="just">
              <a:buFont typeface="+mj-lt"/>
              <a:buAutoNum type="arabicPeriod"/>
            </a:pPr>
            <a:r>
              <a:rPr lang="ru-UA" dirty="0">
                <a:effectLst/>
                <a:latin typeface="Times New Roman" panose="02020603050405020304" pitchFamily="18" charset="0"/>
                <a:ea typeface="Times New Roman" panose="02020603050405020304" pitchFamily="18" charset="0"/>
              </a:rPr>
              <a:t>Правові засади оренди землі </a:t>
            </a:r>
          </a:p>
          <a:p>
            <a:pPr marL="342900" lvl="0" indent="-342900" algn="just">
              <a:buFont typeface="+mj-lt"/>
              <a:buAutoNum type="arabicPeriod"/>
            </a:pPr>
            <a:r>
              <a:rPr lang="ru-UA" dirty="0">
                <a:effectLst/>
                <a:latin typeface="Times New Roman" panose="02020603050405020304" pitchFamily="18" charset="0"/>
                <a:ea typeface="Times New Roman" panose="02020603050405020304" pitchFamily="18" charset="0"/>
              </a:rPr>
              <a:t>Договір оренди землі</a:t>
            </a:r>
          </a:p>
          <a:p>
            <a:pPr marL="342900" lvl="0" indent="-342900" algn="just">
              <a:buFont typeface="+mj-lt"/>
              <a:buAutoNum type="arabicPeriod"/>
            </a:pPr>
            <a:r>
              <a:rPr lang="ru-UA" dirty="0">
                <a:effectLst/>
                <a:latin typeface="Times New Roman" panose="02020603050405020304" pitchFamily="18" charset="0"/>
                <a:ea typeface="Times New Roman" panose="02020603050405020304" pitchFamily="18" charset="0"/>
              </a:rPr>
              <a:t>Зміна і припинення договору оренди землі</a:t>
            </a:r>
          </a:p>
          <a:p>
            <a:pPr marL="342900" lvl="0" indent="-342900" algn="just">
              <a:buFont typeface="+mj-lt"/>
              <a:buAutoNum type="arabicPeriod"/>
            </a:pPr>
            <a:r>
              <a:rPr lang="uk-UA" dirty="0">
                <a:solidFill>
                  <a:srgbClr val="000000"/>
                </a:solidFill>
                <a:effectLst/>
                <a:latin typeface="Times New Roman" panose="02020603050405020304" pitchFamily="18" charset="0"/>
                <a:ea typeface="Times New Roman" panose="02020603050405020304" pitchFamily="18" charset="0"/>
              </a:rPr>
              <a:t>Продовження та поновлення договору оренди землі</a:t>
            </a:r>
            <a:endParaRPr lang="ru-UA"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uk-UA" dirty="0">
                <a:solidFill>
                  <a:srgbClr val="000000"/>
                </a:solidFill>
                <a:effectLst/>
                <a:latin typeface="Times New Roman" panose="02020603050405020304" pitchFamily="18" charset="0"/>
                <a:ea typeface="Times New Roman" panose="02020603050405020304" pitchFamily="18" charset="0"/>
              </a:rPr>
              <a:t>Практика Верховного Суду щодо вирішення спорів, </a:t>
            </a:r>
          </a:p>
          <a:p>
            <a:pPr marL="0" lvl="0" indent="0" algn="just">
              <a:buNone/>
            </a:pPr>
            <a:r>
              <a:rPr lang="uk-UA" dirty="0" err="1">
                <a:solidFill>
                  <a:srgbClr val="000000"/>
                </a:solidFill>
                <a:effectLst/>
                <a:latin typeface="Times New Roman" panose="02020603050405020304" pitchFamily="18" charset="0"/>
                <a:ea typeface="Times New Roman" panose="02020603050405020304" pitchFamily="18" charset="0"/>
              </a:rPr>
              <a:t>пов</a:t>
            </a:r>
            <a:r>
              <a:rPr lang="en-US" dirty="0">
                <a:solidFill>
                  <a:srgbClr val="000000"/>
                </a:solidFill>
                <a:effectLst/>
                <a:latin typeface="Times New Roman" panose="02020603050405020304" pitchFamily="18" charset="0"/>
                <a:ea typeface="Times New Roman" panose="02020603050405020304" pitchFamily="18" charset="0"/>
              </a:rPr>
              <a:t>’</a:t>
            </a:r>
            <a:r>
              <a:rPr lang="en-US" dirty="0" err="1">
                <a:solidFill>
                  <a:srgbClr val="000000"/>
                </a:solidFill>
                <a:effectLst/>
                <a:latin typeface="Times New Roman" panose="02020603050405020304" pitchFamily="18" charset="0"/>
                <a:ea typeface="Times New Roman" panose="02020603050405020304" pitchFamily="18" charset="0"/>
              </a:rPr>
              <a:t>я</a:t>
            </a:r>
            <a:r>
              <a:rPr lang="uk-UA" dirty="0" err="1">
                <a:solidFill>
                  <a:srgbClr val="000000"/>
                </a:solidFill>
                <a:effectLst/>
                <a:latin typeface="Times New Roman" panose="02020603050405020304" pitchFamily="18" charset="0"/>
                <a:ea typeface="Times New Roman" panose="02020603050405020304" pitchFamily="18" charset="0"/>
              </a:rPr>
              <a:t>заних</a:t>
            </a:r>
            <a:r>
              <a:rPr lang="uk-UA" dirty="0">
                <a:solidFill>
                  <a:srgbClr val="000000"/>
                </a:solidFill>
                <a:effectLst/>
                <a:latin typeface="Times New Roman" panose="02020603050405020304" pitchFamily="18" charset="0"/>
                <a:ea typeface="Times New Roman" panose="02020603050405020304" pitchFamily="18" charset="0"/>
              </a:rPr>
              <a:t> з орендою землі.</a:t>
            </a:r>
            <a:endParaRPr lang="ru-UA" dirty="0">
              <a:effectLst/>
              <a:latin typeface="Times New Roman" panose="02020603050405020304" pitchFamily="18" charset="0"/>
              <a:ea typeface="Times New Roman" panose="02020603050405020304" pitchFamily="18" charset="0"/>
            </a:endParaRPr>
          </a:p>
          <a:p>
            <a:pPr marL="0" lvl="0" indent="0" algn="just">
              <a:buNone/>
            </a:pPr>
            <a:r>
              <a:rPr lang="uk-UA" dirty="0">
                <a:solidFill>
                  <a:srgbClr val="FF0000"/>
                </a:solidFill>
                <a:effectLst/>
                <a:latin typeface="Times New Roman" panose="02020603050405020304" pitchFamily="18" charset="0"/>
                <a:ea typeface="Times New Roman" panose="02020603050405020304" pitchFamily="18" charset="0"/>
              </a:rPr>
              <a:t>6.</a:t>
            </a:r>
            <a:r>
              <a:rPr lang="uk-UA" dirty="0">
                <a:solidFill>
                  <a:srgbClr val="000000"/>
                </a:solidFill>
                <a:effectLst/>
                <a:latin typeface="Times New Roman" panose="02020603050405020304" pitchFamily="18" charset="0"/>
                <a:ea typeface="Times New Roman" panose="02020603050405020304" pitchFamily="18" charset="0"/>
              </a:rPr>
              <a:t> Оренда землі в умовах воєнного стану.</a:t>
            </a:r>
            <a:endParaRPr lang="ru-UA" dirty="0">
              <a:effectLst/>
              <a:latin typeface="Times New Roman" panose="02020603050405020304" pitchFamily="18" charset="0"/>
              <a:ea typeface="Times New Roman" panose="02020603050405020304" pitchFamily="18" charset="0"/>
            </a:endParaRPr>
          </a:p>
          <a:p>
            <a:endParaRPr lang="ru-UA" dirty="0"/>
          </a:p>
        </p:txBody>
      </p:sp>
      <p:pic>
        <p:nvPicPr>
          <p:cNvPr id="2054" name="Picture 6" descr="Как написать план статьи? Пример">
            <a:extLst>
              <a:ext uri="{FF2B5EF4-FFF2-40B4-BE49-F238E27FC236}">
                <a16:creationId xmlns:a16="http://schemas.microsoft.com/office/drawing/2014/main" id="{4461E56B-0429-8B6B-B84A-F48987E63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1689" y="2015732"/>
            <a:ext cx="285750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65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60CFD3-A9F4-4456-A1C6-BAE9C66224ED}"/>
              </a:ext>
            </a:extLst>
          </p:cNvPr>
          <p:cNvSpPr>
            <a:spLocks noGrp="1"/>
          </p:cNvSpPr>
          <p:nvPr>
            <p:ph type="title"/>
          </p:nvPr>
        </p:nvSpPr>
        <p:spPr>
          <a:xfrm>
            <a:off x="1451579" y="1250569"/>
            <a:ext cx="9603275" cy="587136"/>
          </a:xfrm>
        </p:spPr>
        <p:txBody>
          <a:bodyPr/>
          <a:lstStyle/>
          <a:p>
            <a:r>
              <a:rPr lang="ru-UA" sz="1800" dirty="0">
                <a:effectLst/>
                <a:latin typeface="Times New Roman" panose="02020603050405020304" pitchFamily="18" charset="0"/>
                <a:ea typeface="Times New Roman" panose="02020603050405020304" pitchFamily="18" charset="0"/>
              </a:rPr>
              <a:t>1. Правові засади оренди землі </a:t>
            </a:r>
            <a:endParaRPr lang="ru-UA" dirty="0"/>
          </a:p>
        </p:txBody>
      </p:sp>
      <p:pic>
        <p:nvPicPr>
          <p:cNvPr id="5122" name="Picture 2" descr="Рукостискання">
            <a:extLst>
              <a:ext uri="{FF2B5EF4-FFF2-40B4-BE49-F238E27FC236}">
                <a16:creationId xmlns:a16="http://schemas.microsoft.com/office/drawing/2014/main" id="{77197646-269E-84F9-14D0-FAB8EFE6E0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971520"/>
            <a:ext cx="5205120" cy="34496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1FB502-2559-2426-7EC9-05E7DB85C626}"/>
              </a:ext>
            </a:extLst>
          </p:cNvPr>
          <p:cNvSpPr txBox="1"/>
          <p:nvPr/>
        </p:nvSpPr>
        <p:spPr>
          <a:xfrm>
            <a:off x="1215483" y="2096429"/>
            <a:ext cx="4438185" cy="2523768"/>
          </a:xfrm>
          <a:prstGeom prst="rect">
            <a:avLst/>
          </a:prstGeom>
          <a:noFill/>
        </p:spPr>
        <p:txBody>
          <a:bodyPr wrap="square" rtlCol="0">
            <a:spAutoFit/>
          </a:bodyPr>
          <a:lstStyle/>
          <a:p>
            <a:pPr algn="just"/>
            <a:r>
              <a:rPr lang="uk-UA" sz="2000" b="1" u="sng" dirty="0">
                <a:solidFill>
                  <a:srgbClr val="000000"/>
                </a:solidFill>
                <a:latin typeface="Times New Roman" panose="02020603050405020304" pitchFamily="18" charset="0"/>
                <a:ea typeface="Times New Roman" panose="02020603050405020304" pitchFamily="18" charset="0"/>
              </a:rPr>
              <a:t>О</a:t>
            </a:r>
            <a:r>
              <a:rPr lang="uk-UA" sz="2000" b="1" u="sng" dirty="0">
                <a:solidFill>
                  <a:srgbClr val="000000"/>
                </a:solidFill>
                <a:effectLst/>
                <a:latin typeface="Times New Roman" panose="02020603050405020304" pitchFamily="18" charset="0"/>
                <a:ea typeface="Times New Roman" panose="02020603050405020304" pitchFamily="18" charset="0"/>
              </a:rPr>
              <a:t>ренда землі </a:t>
            </a:r>
            <a:r>
              <a:rPr lang="uk-UA" sz="2000" b="0" dirty="0">
                <a:solidFill>
                  <a:srgbClr val="000000"/>
                </a:solidFill>
                <a:effectLst/>
                <a:latin typeface="Times New Roman" panose="02020603050405020304" pitchFamily="18" charset="0"/>
                <a:ea typeface="Times New Roman" panose="02020603050405020304" pitchFamily="18" charset="0"/>
              </a:rPr>
              <a:t>- це засноване на договорі строкове платне володіння і користування земельною ділянкою, необхідною орендареві для проведення підприємницької та інших видів діяльності (</a:t>
            </a:r>
            <a:r>
              <a:rPr lang="uk-UA" sz="2000" b="0" dirty="0">
                <a:effectLst/>
                <a:latin typeface="Times New Roman" panose="02020603050405020304" pitchFamily="18" charset="0"/>
                <a:ea typeface="Times New Roman" panose="02020603050405020304" pitchFamily="18" charset="0"/>
              </a:rPr>
              <a:t>ст.1 Закону України «Про оренду землі»</a:t>
            </a:r>
            <a:r>
              <a:rPr lang="uk-UA" sz="2000" b="0" dirty="0">
                <a:solidFill>
                  <a:srgbClr val="000000"/>
                </a:solidFill>
                <a:effectLst/>
                <a:latin typeface="Times New Roman" panose="02020603050405020304" pitchFamily="18" charset="0"/>
                <a:ea typeface="Times New Roman" panose="02020603050405020304" pitchFamily="18" charset="0"/>
              </a:rPr>
              <a:t>).</a:t>
            </a:r>
            <a:endParaRPr lang="ru-UA" sz="2000" b="1" dirty="0">
              <a:effectLst/>
              <a:latin typeface="Times New Roman" panose="02020603050405020304" pitchFamily="18" charset="0"/>
              <a:ea typeface="Times New Roman" panose="02020603050405020304" pitchFamily="18" charset="0"/>
            </a:endParaRPr>
          </a:p>
          <a:p>
            <a:endParaRPr lang="ru-UA" dirty="0"/>
          </a:p>
        </p:txBody>
      </p:sp>
    </p:spTree>
    <p:extLst>
      <p:ext uri="{BB962C8B-B14F-4D97-AF65-F5344CB8AC3E}">
        <p14:creationId xmlns:p14="http://schemas.microsoft.com/office/powerpoint/2010/main" val="11145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48A74F-97F8-6E4A-137A-08321D1D97DF}"/>
              </a:ext>
            </a:extLst>
          </p:cNvPr>
          <p:cNvSpPr>
            <a:spLocks noGrp="1"/>
          </p:cNvSpPr>
          <p:nvPr>
            <p:ph type="title"/>
          </p:nvPr>
        </p:nvSpPr>
        <p:spPr>
          <a:xfrm>
            <a:off x="1451579" y="1059366"/>
            <a:ext cx="4644421" cy="794388"/>
          </a:xfrm>
        </p:spPr>
        <p:txBody>
          <a:bodyPr>
            <a:normAutofit fontScale="90000"/>
          </a:bodyPr>
          <a:lstStyle/>
          <a:p>
            <a:pPr algn="ctr"/>
            <a:r>
              <a:rPr lang="ru-UA" dirty="0">
                <a:latin typeface="Times New Roman" panose="02020603050405020304" pitchFamily="18" charset="0"/>
                <a:cs typeface="Times New Roman" panose="02020603050405020304" pitchFamily="18" charset="0"/>
              </a:rPr>
              <a:t>Об</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є</a:t>
            </a:r>
            <a:r>
              <a:rPr lang="uk-UA" dirty="0" err="1">
                <a:latin typeface="Times New Roman" panose="02020603050405020304" pitchFamily="18" charset="0"/>
                <a:cs typeface="Times New Roman" panose="02020603050405020304" pitchFamily="18" charset="0"/>
              </a:rPr>
              <a:t>ктАМИ</a:t>
            </a:r>
            <a:r>
              <a:rPr lang="uk-UA" dirty="0">
                <a:latin typeface="Times New Roman" panose="02020603050405020304" pitchFamily="18" charset="0"/>
                <a:cs typeface="Times New Roman" panose="02020603050405020304" pitchFamily="18" charset="0"/>
              </a:rPr>
              <a:t> оренди Є</a:t>
            </a:r>
            <a:br>
              <a:rPr lang="ru-UA" dirty="0"/>
            </a:br>
            <a:endParaRPr lang="ru-UA" dirty="0"/>
          </a:p>
        </p:txBody>
      </p:sp>
      <p:sp>
        <p:nvSpPr>
          <p:cNvPr id="3" name="Объект 2">
            <a:extLst>
              <a:ext uri="{FF2B5EF4-FFF2-40B4-BE49-F238E27FC236}">
                <a16:creationId xmlns:a16="http://schemas.microsoft.com/office/drawing/2014/main" id="{E70DEEEA-92C2-3247-8666-6C8D3B98048D}"/>
              </a:ext>
            </a:extLst>
          </p:cNvPr>
          <p:cNvSpPr>
            <a:spLocks noGrp="1"/>
          </p:cNvSpPr>
          <p:nvPr>
            <p:ph idx="1"/>
          </p:nvPr>
        </p:nvSpPr>
        <p:spPr>
          <a:xfrm>
            <a:off x="1451579" y="2015732"/>
            <a:ext cx="9603275" cy="794389"/>
          </a:xfrm>
        </p:spPr>
        <p:txBody>
          <a:bodyPr>
            <a:noAutofit/>
          </a:bodyPr>
          <a:lstStyle/>
          <a:p>
            <a:pPr>
              <a:spcBef>
                <a:spcPts val="0"/>
              </a:spcBef>
            </a:pPr>
            <a:r>
              <a:rPr lang="ru-RU" b="1" i="0" u="sng" strike="noStrike" dirty="0">
                <a:solidFill>
                  <a:srgbClr val="202124"/>
                </a:solidFill>
                <a:effectLst/>
                <a:latin typeface="Times New Roman" panose="02020603050405020304" pitchFamily="18" charset="0"/>
                <a:cs typeface="Times New Roman" panose="02020603050405020304" pitchFamily="18" charset="0"/>
              </a:rPr>
              <a:t>ЗЕМЕЛЬНІ ДІЛЯНКИ</a:t>
            </a:r>
            <a:r>
              <a:rPr lang="ru-RU" b="1" i="0" u="none" strike="noStrike" dirty="0">
                <a:solidFill>
                  <a:srgbClr val="202124"/>
                </a:solidFill>
                <a:effectLst/>
                <a:latin typeface="Times New Roman" panose="02020603050405020304" pitchFamily="18" charset="0"/>
                <a:cs typeface="Times New Roman" panose="02020603050405020304" pitchFamily="18" charset="0"/>
              </a:rPr>
              <a:t>, </a:t>
            </a:r>
            <a:r>
              <a:rPr lang="ru-RU" b="1" i="0" u="none" strike="noStrike" dirty="0" err="1">
                <a:solidFill>
                  <a:srgbClr val="202124"/>
                </a:solidFill>
                <a:effectLst/>
                <a:latin typeface="Times New Roman" panose="02020603050405020304" pitchFamily="18" charset="0"/>
                <a:cs typeface="Times New Roman" panose="02020603050405020304" pitchFamily="18" charset="0"/>
              </a:rPr>
              <a:t>що</a:t>
            </a:r>
            <a:r>
              <a:rPr lang="ru-RU" b="1" i="0" u="none" strike="noStrike" dirty="0">
                <a:solidFill>
                  <a:srgbClr val="202124"/>
                </a:solidFill>
                <a:effectLst/>
                <a:latin typeface="Times New Roman" panose="02020603050405020304" pitchFamily="18" charset="0"/>
                <a:cs typeface="Times New Roman" panose="02020603050405020304" pitchFamily="18" charset="0"/>
              </a:rPr>
              <a:t> </a:t>
            </a:r>
            <a:r>
              <a:rPr lang="ru-RU" b="1" i="0" u="none" strike="noStrike" dirty="0" err="1">
                <a:solidFill>
                  <a:srgbClr val="202124"/>
                </a:solidFill>
                <a:effectLst/>
                <a:latin typeface="Times New Roman" panose="02020603050405020304" pitchFamily="18" charset="0"/>
                <a:cs typeface="Times New Roman" panose="02020603050405020304" pitchFamily="18" charset="0"/>
              </a:rPr>
              <a:t>перебувають</a:t>
            </a:r>
            <a:r>
              <a:rPr lang="ru-RU" b="1" i="0" u="none" strike="noStrike" dirty="0">
                <a:solidFill>
                  <a:srgbClr val="202124"/>
                </a:solidFill>
                <a:effectLst/>
                <a:latin typeface="Times New Roman" panose="02020603050405020304" pitchFamily="18" charset="0"/>
                <a:cs typeface="Times New Roman" panose="02020603050405020304" pitchFamily="18" charset="0"/>
              </a:rPr>
              <a:t> </a:t>
            </a:r>
          </a:p>
          <a:p>
            <a:pPr>
              <a:spcBef>
                <a:spcPts val="0"/>
              </a:spcBef>
            </a:pPr>
            <a:r>
              <a:rPr lang="ru-RU" b="1" i="0" u="none" strike="noStrike" dirty="0">
                <a:solidFill>
                  <a:srgbClr val="202124"/>
                </a:solidFill>
                <a:effectLst/>
                <a:latin typeface="Times New Roman" panose="02020603050405020304" pitchFamily="18" charset="0"/>
                <a:cs typeface="Times New Roman" panose="02020603050405020304" pitchFamily="18" charset="0"/>
              </a:rPr>
              <a:t>у </a:t>
            </a:r>
            <a:r>
              <a:rPr lang="ru-RU" b="1" i="0" u="none" strike="noStrike" dirty="0" err="1">
                <a:solidFill>
                  <a:srgbClr val="202124"/>
                </a:solidFill>
                <a:effectLst/>
                <a:latin typeface="Times New Roman" panose="02020603050405020304" pitchFamily="18" charset="0"/>
                <a:cs typeface="Times New Roman" panose="02020603050405020304" pitchFamily="18" charset="0"/>
              </a:rPr>
              <a:t>власності</a:t>
            </a:r>
            <a:r>
              <a:rPr lang="ru-RU" b="1" i="0" u="none" strike="noStrike" dirty="0">
                <a:solidFill>
                  <a:srgbClr val="202124"/>
                </a:solidFill>
                <a:effectLst/>
                <a:latin typeface="Times New Roman" panose="02020603050405020304" pitchFamily="18" charset="0"/>
                <a:cs typeface="Times New Roman" panose="02020603050405020304" pitchFamily="18" charset="0"/>
              </a:rPr>
              <a:t> </a:t>
            </a:r>
            <a:r>
              <a:rPr lang="ru-RU" b="1" i="0" u="none" strike="noStrike" dirty="0" err="1">
                <a:solidFill>
                  <a:srgbClr val="202124"/>
                </a:solidFill>
                <a:effectLst/>
                <a:latin typeface="Times New Roman" panose="02020603050405020304" pitchFamily="18" charset="0"/>
                <a:cs typeface="Times New Roman" panose="02020603050405020304" pitchFamily="18" charset="0"/>
              </a:rPr>
              <a:t>громадян</a:t>
            </a:r>
            <a:r>
              <a:rPr lang="ru-RU" b="1" i="0" u="none" strike="noStrike" dirty="0">
                <a:solidFill>
                  <a:srgbClr val="202124"/>
                </a:solidFill>
                <a:effectLst/>
                <a:latin typeface="Times New Roman" panose="02020603050405020304" pitchFamily="18" charset="0"/>
                <a:cs typeface="Times New Roman" panose="02020603050405020304" pitchFamily="18" charset="0"/>
              </a:rPr>
              <a:t>, </a:t>
            </a:r>
            <a:r>
              <a:rPr lang="ru-RU" b="1" i="0" u="none" strike="noStrike" dirty="0" err="1">
                <a:solidFill>
                  <a:srgbClr val="202124"/>
                </a:solidFill>
                <a:effectLst/>
                <a:latin typeface="Times New Roman" panose="02020603050405020304" pitchFamily="18" charset="0"/>
                <a:cs typeface="Times New Roman" panose="02020603050405020304" pitchFamily="18" charset="0"/>
              </a:rPr>
              <a:t>юридичних</a:t>
            </a:r>
            <a:r>
              <a:rPr lang="ru-RU" b="1" i="0" u="none" strike="noStrike" dirty="0">
                <a:solidFill>
                  <a:srgbClr val="202124"/>
                </a:solidFill>
                <a:effectLst/>
                <a:latin typeface="Times New Roman" panose="02020603050405020304" pitchFamily="18" charset="0"/>
                <a:cs typeface="Times New Roman" panose="02020603050405020304" pitchFamily="18" charset="0"/>
              </a:rPr>
              <a:t> </a:t>
            </a:r>
            <a:r>
              <a:rPr lang="ru-RU" b="1" i="0" u="none" strike="noStrike" dirty="0" err="1">
                <a:solidFill>
                  <a:srgbClr val="202124"/>
                </a:solidFill>
                <a:effectLst/>
                <a:latin typeface="Times New Roman" panose="02020603050405020304" pitchFamily="18" charset="0"/>
                <a:cs typeface="Times New Roman" panose="02020603050405020304" pitchFamily="18" charset="0"/>
              </a:rPr>
              <a:t>осіб</a:t>
            </a:r>
            <a:r>
              <a:rPr lang="ru-RU" b="1" i="0" u="none" strike="noStrike" dirty="0">
                <a:solidFill>
                  <a:srgbClr val="202124"/>
                </a:solidFill>
                <a:effectLst/>
                <a:latin typeface="Times New Roman" panose="02020603050405020304" pitchFamily="18" charset="0"/>
                <a:cs typeface="Times New Roman" panose="02020603050405020304" pitchFamily="18" charset="0"/>
              </a:rPr>
              <a:t>, </a:t>
            </a:r>
          </a:p>
          <a:p>
            <a:pPr>
              <a:spcBef>
                <a:spcPts val="0"/>
              </a:spcBef>
            </a:pPr>
            <a:r>
              <a:rPr lang="ru-RU" b="1" i="0" u="none" strike="noStrike" dirty="0" err="1">
                <a:solidFill>
                  <a:srgbClr val="202124"/>
                </a:solidFill>
                <a:effectLst/>
                <a:latin typeface="Times New Roman" panose="02020603050405020304" pitchFamily="18" charset="0"/>
                <a:cs typeface="Times New Roman" panose="02020603050405020304" pitchFamily="18" charset="0"/>
              </a:rPr>
              <a:t>комунальній</a:t>
            </a:r>
            <a:r>
              <a:rPr lang="ru-RU" b="1" i="0" u="none" strike="noStrike" dirty="0">
                <a:solidFill>
                  <a:srgbClr val="202124"/>
                </a:solidFill>
                <a:effectLst/>
                <a:latin typeface="Times New Roman" panose="02020603050405020304" pitchFamily="18" charset="0"/>
                <a:cs typeface="Times New Roman" panose="02020603050405020304" pitchFamily="18" charset="0"/>
              </a:rPr>
              <a:t> </a:t>
            </a:r>
            <a:r>
              <a:rPr lang="ru-RU" b="1" i="0" u="none" strike="noStrike" dirty="0" err="1">
                <a:solidFill>
                  <a:srgbClr val="202124"/>
                </a:solidFill>
                <a:effectLst/>
                <a:latin typeface="Times New Roman" panose="02020603050405020304" pitchFamily="18" charset="0"/>
                <a:cs typeface="Times New Roman" panose="02020603050405020304" pitchFamily="18" charset="0"/>
              </a:rPr>
              <a:t>або</a:t>
            </a:r>
            <a:r>
              <a:rPr lang="ru-RU" b="1" i="0" u="none" strike="noStrike" dirty="0">
                <a:solidFill>
                  <a:srgbClr val="202124"/>
                </a:solidFill>
                <a:effectLst/>
                <a:latin typeface="Times New Roman" panose="02020603050405020304" pitchFamily="18" charset="0"/>
                <a:cs typeface="Times New Roman" panose="02020603050405020304" pitchFamily="18" charset="0"/>
              </a:rPr>
              <a:t> </a:t>
            </a:r>
            <a:r>
              <a:rPr lang="ru-RU" b="1" i="0" u="none" strike="noStrike" dirty="0" err="1">
                <a:solidFill>
                  <a:srgbClr val="202124"/>
                </a:solidFill>
                <a:effectLst/>
                <a:latin typeface="Times New Roman" panose="02020603050405020304" pitchFamily="18" charset="0"/>
                <a:cs typeface="Times New Roman" panose="02020603050405020304" pitchFamily="18" charset="0"/>
              </a:rPr>
              <a:t>державній</a:t>
            </a:r>
            <a:r>
              <a:rPr lang="ru-RU" b="1" i="0" u="none" strike="noStrike" dirty="0">
                <a:solidFill>
                  <a:srgbClr val="202124"/>
                </a:solidFill>
                <a:effectLst/>
                <a:latin typeface="Times New Roman" panose="02020603050405020304" pitchFamily="18" charset="0"/>
                <a:cs typeface="Times New Roman" panose="02020603050405020304" pitchFamily="18" charset="0"/>
              </a:rPr>
              <a:t> </a:t>
            </a:r>
            <a:r>
              <a:rPr lang="ru-RU" b="1" i="0" u="none" strike="noStrike" dirty="0" err="1">
                <a:solidFill>
                  <a:srgbClr val="202124"/>
                </a:solidFill>
                <a:effectLst/>
                <a:latin typeface="Times New Roman" panose="02020603050405020304" pitchFamily="18" charset="0"/>
                <a:cs typeface="Times New Roman" panose="02020603050405020304" pitchFamily="18" charset="0"/>
              </a:rPr>
              <a:t>власності</a:t>
            </a:r>
            <a:r>
              <a:rPr lang="ru-RU" b="0" i="0" u="none" strike="noStrike" dirty="0">
                <a:solidFill>
                  <a:srgbClr val="202124"/>
                </a:solidFill>
                <a:effectLst/>
                <a:latin typeface="Times New Roman" panose="02020603050405020304" pitchFamily="18" charset="0"/>
                <a:cs typeface="Times New Roman" panose="02020603050405020304" pitchFamily="18" charset="0"/>
              </a:rPr>
              <a:t>.</a:t>
            </a:r>
            <a:endParaRPr lang="ru-UA" dirty="0">
              <a:latin typeface="Times New Roman" panose="02020603050405020304" pitchFamily="18" charset="0"/>
              <a:cs typeface="Times New Roman" panose="02020603050405020304" pitchFamily="18" charset="0"/>
            </a:endParaRPr>
          </a:p>
        </p:txBody>
      </p:sp>
      <p:pic>
        <p:nvPicPr>
          <p:cNvPr id="6146" name="Picture 2" descr="4 способа законно увеличить земельный участок">
            <a:extLst>
              <a:ext uri="{FF2B5EF4-FFF2-40B4-BE49-F238E27FC236}">
                <a16:creationId xmlns:a16="http://schemas.microsoft.com/office/drawing/2014/main" id="{756B58FD-E23E-275C-227A-18B1B51E6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1624" y="2015732"/>
            <a:ext cx="4253230" cy="2247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B37ECBA-7CA0-F214-DFE8-E0F957183EC8}"/>
              </a:ext>
            </a:extLst>
          </p:cNvPr>
          <p:cNvSpPr txBox="1"/>
          <p:nvPr/>
        </p:nvSpPr>
        <p:spPr>
          <a:xfrm>
            <a:off x="1347501" y="3428987"/>
            <a:ext cx="5254021" cy="1477328"/>
          </a:xfrm>
          <a:prstGeom prst="rect">
            <a:avLst/>
          </a:prstGeom>
          <a:noFill/>
        </p:spPr>
        <p:txBody>
          <a:bodyPr wrap="square" rtlCol="0">
            <a:spAutoFit/>
          </a:bodyPr>
          <a:lstStyle/>
          <a:p>
            <a:r>
              <a:rPr lang="ru-UA" sz="1800" b="0" dirty="0">
                <a:effectLst/>
                <a:latin typeface="Times New Roman" panose="02020603050405020304" pitchFamily="18" charset="0"/>
                <a:ea typeface="Times New Roman" panose="02020603050405020304" pitchFamily="18" charset="0"/>
              </a:rPr>
              <a:t>Об’єктами можуть бути й земельні ділянки з насадженнями, будівлями, спорудами, водоймами, розташованими на них, якщо це передбачено договором оренди. </a:t>
            </a:r>
            <a:endParaRPr lang="ru-UA" sz="1800" b="1" dirty="0">
              <a:effectLst/>
              <a:latin typeface="Times New Roman" panose="02020603050405020304" pitchFamily="18" charset="0"/>
              <a:ea typeface="Times New Roman" panose="02020603050405020304" pitchFamily="18" charset="0"/>
            </a:endParaRPr>
          </a:p>
          <a:p>
            <a:endParaRPr lang="ru-UA" dirty="0"/>
          </a:p>
        </p:txBody>
      </p:sp>
      <p:pic>
        <p:nvPicPr>
          <p:cNvPr id="6148" name="Picture 4" descr="Право на земельну ділянку під придбаною нерухомістю: що потрібно знати?">
            <a:extLst>
              <a:ext uri="{FF2B5EF4-FFF2-40B4-BE49-F238E27FC236}">
                <a16:creationId xmlns:a16="http://schemas.microsoft.com/office/drawing/2014/main" id="{8DA0C0D3-CD00-3337-11B5-E711396C7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1" y="4725484"/>
            <a:ext cx="3810000" cy="214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313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34D17B-9D9B-A8FE-65CE-BDDC958B5433}"/>
              </a:ext>
            </a:extLst>
          </p:cNvPr>
          <p:cNvSpPr>
            <a:spLocks noGrp="1"/>
          </p:cNvSpPr>
          <p:nvPr>
            <p:ph type="title"/>
          </p:nvPr>
        </p:nvSpPr>
        <p:spPr>
          <a:xfrm>
            <a:off x="1451578" y="997703"/>
            <a:ext cx="9603275" cy="1049235"/>
          </a:xfrm>
        </p:spPr>
        <p:txBody>
          <a:bodyPr>
            <a:normAutofit/>
          </a:bodyPr>
          <a:lstStyle/>
          <a:p>
            <a:r>
              <a:rPr lang="ru-UA" sz="1800" dirty="0">
                <a:latin typeface="Times New Roman" panose="02020603050405020304" pitchFamily="18" charset="0"/>
                <a:cs typeface="Times New Roman" panose="02020603050405020304" pitchFamily="18" charset="0"/>
              </a:rPr>
              <a:t>2. ДОГОВІР ОРЕНДИ ЗЕМЛІ </a:t>
            </a:r>
          </a:p>
        </p:txBody>
      </p:sp>
      <p:pic>
        <p:nvPicPr>
          <p:cNvPr id="7170" name="Picture 2" descr="Договір оренди: що потрібно знати орендарям у 2019 році">
            <a:extLst>
              <a:ext uri="{FF2B5EF4-FFF2-40B4-BE49-F238E27FC236}">
                <a16:creationId xmlns:a16="http://schemas.microsoft.com/office/drawing/2014/main" id="{7BC5ADF1-772A-BD14-DBF1-8C9F84C3E3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03453" y="2046938"/>
            <a:ext cx="48514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C7CF63-5CF6-0C93-4DC1-F2201A535880}"/>
              </a:ext>
            </a:extLst>
          </p:cNvPr>
          <p:cNvSpPr txBox="1"/>
          <p:nvPr/>
        </p:nvSpPr>
        <p:spPr>
          <a:xfrm>
            <a:off x="1451578" y="2163337"/>
            <a:ext cx="4135183" cy="2862322"/>
          </a:xfrm>
          <a:prstGeom prst="rect">
            <a:avLst/>
          </a:prstGeom>
          <a:noFill/>
        </p:spPr>
        <p:txBody>
          <a:bodyPr wrap="square" rtlCol="0">
            <a:spAutoFit/>
          </a:bodyPr>
          <a:lstStyle/>
          <a:p>
            <a:r>
              <a:rPr lang="uk-UA" sz="1800" b="1" u="sng" dirty="0">
                <a:solidFill>
                  <a:srgbClr val="000000"/>
                </a:solidFill>
                <a:effectLst/>
                <a:latin typeface="Times New Roman" panose="02020603050405020304" pitchFamily="18" charset="0"/>
                <a:ea typeface="Times New Roman" panose="02020603050405020304" pitchFamily="18" charset="0"/>
              </a:rPr>
              <a:t>Договір оренди землі </a:t>
            </a:r>
            <a:r>
              <a:rPr lang="uk-UA" sz="1800" dirty="0">
                <a:solidFill>
                  <a:srgbClr val="000000"/>
                </a:solidFill>
                <a:effectLst/>
                <a:latin typeface="Times New Roman" panose="02020603050405020304" pitchFamily="18" charset="0"/>
                <a:ea typeface="Times New Roman" panose="02020603050405020304" pitchFamily="18" charset="0"/>
              </a:rPr>
              <a:t>- це договір, за яким орендодавець зобов’язаний за плату передати орендареві земельну ділянку у володіння і користування на певний строк, а орендар зобов’язаний використовувати земельну ділянку відповідно до умов договору та вимог земельного законодавства (ст.13 Закону України «Про оренду землі»).</a:t>
            </a:r>
            <a:endParaRPr lang="ru-UA" sz="1800" dirty="0">
              <a:effectLst/>
              <a:latin typeface="Times New Roman" panose="02020603050405020304" pitchFamily="18" charset="0"/>
              <a:ea typeface="Times New Roman" panose="02020603050405020304" pitchFamily="18" charset="0"/>
            </a:endParaRPr>
          </a:p>
          <a:p>
            <a:endParaRPr lang="ru-UA" dirty="0"/>
          </a:p>
        </p:txBody>
      </p:sp>
    </p:spTree>
    <p:extLst>
      <p:ext uri="{BB962C8B-B14F-4D97-AF65-F5344CB8AC3E}">
        <p14:creationId xmlns:p14="http://schemas.microsoft.com/office/powerpoint/2010/main" val="4133764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3E2475-01E1-83D9-8530-9CD98E81AAAD}"/>
              </a:ext>
            </a:extLst>
          </p:cNvPr>
          <p:cNvSpPr>
            <a:spLocks noGrp="1"/>
          </p:cNvSpPr>
          <p:nvPr>
            <p:ph type="title"/>
          </p:nvPr>
        </p:nvSpPr>
        <p:spPr>
          <a:xfrm>
            <a:off x="1451578" y="1049846"/>
            <a:ext cx="9603275" cy="1049235"/>
          </a:xfrm>
        </p:spPr>
        <p:txBody>
          <a:bodyPr>
            <a:normAutofit/>
          </a:bodyPr>
          <a:lstStyle/>
          <a:p>
            <a:r>
              <a:rPr lang="ru-RU" sz="2800" dirty="0">
                <a:latin typeface="Times New Roman" panose="02020603050405020304" pitchFamily="18" charset="0"/>
                <a:cs typeface="Times New Roman" panose="02020603050405020304" pitchFamily="18" charset="0"/>
              </a:rPr>
              <a:t>І</a:t>
            </a:r>
            <a:r>
              <a:rPr lang="ru-UA" sz="2800" dirty="0">
                <a:latin typeface="Times New Roman" panose="02020603050405020304" pitchFamily="18" charset="0"/>
                <a:cs typeface="Times New Roman" panose="02020603050405020304" pitchFamily="18" charset="0"/>
              </a:rPr>
              <a:t>стотні умови договору оренди землі</a:t>
            </a:r>
            <a:r>
              <a:rPr lang="en-US" sz="2800" dirty="0">
                <a:latin typeface="Times New Roman" panose="02020603050405020304" pitchFamily="18" charset="0"/>
                <a:cs typeface="Times New Roman" panose="02020603050405020304" pitchFamily="18" charset="0"/>
              </a:rPr>
              <a:t>:</a:t>
            </a:r>
            <a:endParaRPr lang="ru-UA"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920D5BC5-A439-9E15-077E-D1CBB5206826}"/>
              </a:ext>
            </a:extLst>
          </p:cNvPr>
          <p:cNvSpPr>
            <a:spLocks noGrp="1"/>
          </p:cNvSpPr>
          <p:nvPr>
            <p:ph idx="1"/>
          </p:nvPr>
        </p:nvSpPr>
        <p:spPr>
          <a:xfrm>
            <a:off x="1451580" y="2015732"/>
            <a:ext cx="5484480" cy="3450613"/>
          </a:xfrm>
        </p:spPr>
        <p:txBody>
          <a:bodyPr>
            <a:normAutofit fontScale="85000" lnSpcReduction="20000"/>
          </a:bodyPr>
          <a:lstStyle/>
          <a:p>
            <a:pPr indent="450215" algn="just"/>
            <a:r>
              <a:rPr lang="uk-UA" sz="2200" dirty="0">
                <a:solidFill>
                  <a:srgbClr val="000000"/>
                </a:solidFill>
                <a:effectLst/>
                <a:latin typeface="Times New Roman" panose="02020603050405020304" pitchFamily="18" charset="0"/>
                <a:ea typeface="Times New Roman" panose="02020603050405020304" pitchFamily="18" charset="0"/>
              </a:rPr>
              <a:t>об’єкт оренди (кадастровий номер, місце розташування та розмір земельної ділянки);</a:t>
            </a:r>
            <a:endParaRPr lang="ru-UA" sz="2200" dirty="0">
              <a:effectLst/>
              <a:latin typeface="Times New Roman" panose="02020603050405020304" pitchFamily="18" charset="0"/>
              <a:ea typeface="Times New Roman" panose="02020603050405020304" pitchFamily="18" charset="0"/>
            </a:endParaRPr>
          </a:p>
          <a:p>
            <a:pPr indent="450215" algn="just"/>
            <a:r>
              <a:rPr lang="uk-UA" sz="2200" dirty="0">
                <a:solidFill>
                  <a:srgbClr val="000000"/>
                </a:solidFill>
                <a:effectLst/>
                <a:latin typeface="Times New Roman" panose="02020603050405020304" pitchFamily="18" charset="0"/>
                <a:ea typeface="Times New Roman" panose="02020603050405020304" pitchFamily="18" charset="0"/>
              </a:rPr>
              <a:t>дата укладення та строк дії договору оренди;</a:t>
            </a:r>
            <a:endParaRPr lang="ru-UA" sz="2200" dirty="0">
              <a:effectLst/>
              <a:latin typeface="Times New Roman" panose="02020603050405020304" pitchFamily="18" charset="0"/>
              <a:ea typeface="Times New Roman" panose="02020603050405020304" pitchFamily="18" charset="0"/>
            </a:endParaRPr>
          </a:p>
          <a:p>
            <a:pPr indent="450215" algn="just"/>
            <a:r>
              <a:rPr lang="uk-UA" sz="2200" dirty="0">
                <a:solidFill>
                  <a:srgbClr val="000000"/>
                </a:solidFill>
                <a:effectLst/>
                <a:latin typeface="Times New Roman" panose="02020603050405020304" pitchFamily="18" charset="0"/>
                <a:ea typeface="Times New Roman" panose="02020603050405020304" pitchFamily="18" charset="0"/>
              </a:rPr>
              <a:t>орендна плата із зазначенням її розміру, індексації, способу та умов розрахунків, строків, порядку її внесення і перегляду та відповідальності за її несплату.</a:t>
            </a:r>
            <a:endParaRPr lang="ru-UA" sz="2200" dirty="0">
              <a:effectLst/>
              <a:latin typeface="Times New Roman" panose="02020603050405020304" pitchFamily="18" charset="0"/>
              <a:ea typeface="Times New Roman" panose="02020603050405020304" pitchFamily="18" charset="0"/>
            </a:endParaRPr>
          </a:p>
          <a:p>
            <a:pPr indent="0" algn="just">
              <a:buNone/>
            </a:pPr>
            <a:r>
              <a:rPr lang="uk-UA" u="sng" dirty="0">
                <a:solidFill>
                  <a:srgbClr val="000000"/>
                </a:solidFill>
                <a:effectLst/>
                <a:latin typeface="Times New Roman" panose="02020603050405020304" pitchFamily="18" charset="0"/>
                <a:ea typeface="Times New Roman" panose="02020603050405020304" pitchFamily="18" charset="0"/>
              </a:rPr>
              <a:t>ЗА ЗГОДОЮ СТОРІН У ДОГОВОРІ ОРЕНДИ </a:t>
            </a:r>
            <a:endParaRPr lang="en-US" u="sng" dirty="0">
              <a:solidFill>
                <a:srgbClr val="000000"/>
              </a:solidFill>
              <a:effectLst/>
              <a:latin typeface="Times New Roman" panose="02020603050405020304" pitchFamily="18" charset="0"/>
              <a:ea typeface="Times New Roman" panose="02020603050405020304" pitchFamily="18" charset="0"/>
            </a:endParaRPr>
          </a:p>
          <a:p>
            <a:pPr indent="0" algn="just">
              <a:buNone/>
            </a:pPr>
            <a:r>
              <a:rPr lang="uk-UA" u="sng" dirty="0">
                <a:solidFill>
                  <a:srgbClr val="000000"/>
                </a:solidFill>
                <a:effectLst/>
                <a:latin typeface="Times New Roman" panose="02020603050405020304" pitchFamily="18" charset="0"/>
                <a:ea typeface="Times New Roman" panose="02020603050405020304" pitchFamily="18" charset="0"/>
              </a:rPr>
              <a:t>ЗЕМЛІ МОЖУТЬ ЗАЗНАЧАТИСЯ ІНШІ УМОВИ.</a:t>
            </a:r>
            <a:endParaRPr lang="ru-UA" u="sng" dirty="0">
              <a:effectLst/>
              <a:latin typeface="Times New Roman" panose="02020603050405020304" pitchFamily="18" charset="0"/>
              <a:ea typeface="Times New Roman" panose="02020603050405020304" pitchFamily="18" charset="0"/>
            </a:endParaRPr>
          </a:p>
          <a:p>
            <a:endParaRPr lang="ru-UA" dirty="0"/>
          </a:p>
        </p:txBody>
      </p:sp>
      <p:pic>
        <p:nvPicPr>
          <p:cNvPr id="8194" name="Picture 2" descr="Що передбачити в договорі оренди, щоб не втрапити в халепу — Мінфін">
            <a:extLst>
              <a:ext uri="{FF2B5EF4-FFF2-40B4-BE49-F238E27FC236}">
                <a16:creationId xmlns:a16="http://schemas.microsoft.com/office/drawing/2014/main" id="{77F51A60-E6B3-6B44-E633-3691C4CA0F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083" y="1899538"/>
            <a:ext cx="4890584" cy="368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285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FBE806-A5B6-5232-677D-038A3B1DBA90}"/>
              </a:ext>
            </a:extLst>
          </p:cNvPr>
          <p:cNvSpPr>
            <a:spLocks noGrp="1"/>
          </p:cNvSpPr>
          <p:nvPr>
            <p:ph type="title"/>
          </p:nvPr>
        </p:nvSpPr>
        <p:spPr>
          <a:xfrm>
            <a:off x="1371600" y="1029629"/>
            <a:ext cx="9603275" cy="671725"/>
          </a:xfrm>
        </p:spPr>
        <p:txBody>
          <a:bodyPr>
            <a:normAutofit fontScale="90000"/>
          </a:bodyPr>
          <a:lstStyle/>
          <a:p>
            <a:pPr algn="ctr"/>
            <a:r>
              <a:rPr lang="ru-RU" sz="2000" dirty="0">
                <a:latin typeface="Times New Roman" panose="02020603050405020304" pitchFamily="18" charset="0"/>
                <a:cs typeface="Times New Roman" panose="02020603050405020304" pitchFamily="18" charset="0"/>
              </a:rPr>
              <a:t>С</a:t>
            </a:r>
            <a:r>
              <a:rPr lang="ru-UA" sz="2000" dirty="0">
                <a:latin typeface="Times New Roman" panose="02020603050405020304" pitchFamily="18" charset="0"/>
                <a:cs typeface="Times New Roman" panose="02020603050405020304" pitchFamily="18" charset="0"/>
              </a:rPr>
              <a:t>трок дії договору оренди землі</a:t>
            </a:r>
            <a:br>
              <a:rPr lang="ru-UA" sz="2000" dirty="0">
                <a:latin typeface="Times New Roman" panose="02020603050405020304" pitchFamily="18" charset="0"/>
                <a:cs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визначається за згодою сторін, але не може перевищувати </a:t>
            </a:r>
            <a:r>
              <a:rPr lang="uk-UA" sz="3100" dirty="0">
                <a:solidFill>
                  <a:srgbClr val="FF0000"/>
                </a:solidFill>
                <a:effectLst/>
                <a:latin typeface="Times New Roman" panose="02020603050405020304" pitchFamily="18" charset="0"/>
                <a:ea typeface="Times New Roman" panose="02020603050405020304" pitchFamily="18" charset="0"/>
              </a:rPr>
              <a:t>50</a:t>
            </a:r>
            <a:r>
              <a:rPr lang="uk-UA" sz="1800" dirty="0">
                <a:solidFill>
                  <a:srgbClr val="000000"/>
                </a:solidFill>
                <a:effectLst/>
                <a:latin typeface="Times New Roman" panose="02020603050405020304" pitchFamily="18" charset="0"/>
                <a:ea typeface="Times New Roman" panose="02020603050405020304" pitchFamily="18" charset="0"/>
              </a:rPr>
              <a:t> років</a:t>
            </a:r>
            <a:br>
              <a:rPr lang="ru-UA" sz="1800" dirty="0">
                <a:effectLst/>
                <a:latin typeface="Times New Roman" panose="02020603050405020304" pitchFamily="18" charset="0"/>
                <a:ea typeface="Times New Roman" panose="02020603050405020304" pitchFamily="18" charset="0"/>
              </a:rPr>
            </a:br>
            <a:endParaRPr lang="ru-UA" sz="2000" dirty="0">
              <a:latin typeface="Times New Roman" panose="02020603050405020304" pitchFamily="18" charset="0"/>
              <a:cs typeface="Times New Roman" panose="02020603050405020304" pitchFamily="18" charset="0"/>
            </a:endParaRPr>
          </a:p>
        </p:txBody>
      </p:sp>
      <p:sp>
        <p:nvSpPr>
          <p:cNvPr id="4" name="Скругленный прямоугольник 3">
            <a:extLst>
              <a:ext uri="{FF2B5EF4-FFF2-40B4-BE49-F238E27FC236}">
                <a16:creationId xmlns:a16="http://schemas.microsoft.com/office/drawing/2014/main" id="{91CE94D5-01DD-65B9-4E01-8269C8162ACE}"/>
              </a:ext>
            </a:extLst>
          </p:cNvPr>
          <p:cNvSpPr/>
          <p:nvPr/>
        </p:nvSpPr>
        <p:spPr>
          <a:xfrm>
            <a:off x="1371599" y="5182779"/>
            <a:ext cx="8642194" cy="15987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5" name="Скругленный прямоугольник 4">
            <a:extLst>
              <a:ext uri="{FF2B5EF4-FFF2-40B4-BE49-F238E27FC236}">
                <a16:creationId xmlns:a16="http://schemas.microsoft.com/office/drawing/2014/main" id="{47CA5B30-4058-906E-A72D-81BC7954D58B}"/>
              </a:ext>
            </a:extLst>
          </p:cNvPr>
          <p:cNvSpPr/>
          <p:nvPr/>
        </p:nvSpPr>
        <p:spPr>
          <a:xfrm>
            <a:off x="1371599" y="3725544"/>
            <a:ext cx="8642194" cy="1371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7" name="Скругленный прямоугольник 6">
            <a:extLst>
              <a:ext uri="{FF2B5EF4-FFF2-40B4-BE49-F238E27FC236}">
                <a16:creationId xmlns:a16="http://schemas.microsoft.com/office/drawing/2014/main" id="{CC431493-AE2F-C953-F52E-27663636608C}"/>
              </a:ext>
            </a:extLst>
          </p:cNvPr>
          <p:cNvSpPr/>
          <p:nvPr/>
        </p:nvSpPr>
        <p:spPr>
          <a:xfrm>
            <a:off x="1371599" y="2191874"/>
            <a:ext cx="8642195" cy="1371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8" name="TextBox 7">
            <a:extLst>
              <a:ext uri="{FF2B5EF4-FFF2-40B4-BE49-F238E27FC236}">
                <a16:creationId xmlns:a16="http://schemas.microsoft.com/office/drawing/2014/main" id="{E16207FE-FAA4-452C-6169-53AA6DF2BC05}"/>
              </a:ext>
            </a:extLst>
          </p:cNvPr>
          <p:cNvSpPr txBox="1"/>
          <p:nvPr/>
        </p:nvSpPr>
        <p:spPr>
          <a:xfrm>
            <a:off x="1650380" y="2284311"/>
            <a:ext cx="8240752" cy="1200329"/>
          </a:xfrm>
          <a:prstGeom prst="rect">
            <a:avLst/>
          </a:prstGeom>
          <a:noFill/>
        </p:spPr>
        <p:txBody>
          <a:bodyPr wrap="square" rtlCol="0">
            <a:spAutoFit/>
          </a:bodyPr>
          <a:lstStyle/>
          <a:p>
            <a:r>
              <a:rPr lang="ru-UA" sz="1800" dirty="0">
                <a:solidFill>
                  <a:srgbClr val="000000"/>
                </a:solidFill>
                <a:effectLst/>
                <a:latin typeface="Times New Roman" panose="02020603050405020304" pitchFamily="18" charset="0"/>
                <a:ea typeface="Times New Roman" panose="02020603050405020304" pitchFamily="18" charset="0"/>
              </a:rPr>
              <a:t>При передачі в оренду земельних ділянок сільськогосподарського призначення для ведення товарного сільськогосподарського виробництва, фермерського господарства, особистого селянського господарства строк дії договору оренди землі визначається за згодою сторін, але не може бути меншим як 7 років</a:t>
            </a:r>
            <a:r>
              <a:rPr lang="ru-UA" dirty="0">
                <a:effectLst/>
              </a:rPr>
              <a:t> </a:t>
            </a:r>
            <a:endParaRPr lang="ru-UA" dirty="0"/>
          </a:p>
        </p:txBody>
      </p:sp>
      <p:sp>
        <p:nvSpPr>
          <p:cNvPr id="9" name="TextBox 8">
            <a:extLst>
              <a:ext uri="{FF2B5EF4-FFF2-40B4-BE49-F238E27FC236}">
                <a16:creationId xmlns:a16="http://schemas.microsoft.com/office/drawing/2014/main" id="{2D5C18E2-158D-FA9E-9450-5EFCA60E9970}"/>
              </a:ext>
            </a:extLst>
          </p:cNvPr>
          <p:cNvSpPr txBox="1"/>
          <p:nvPr/>
        </p:nvSpPr>
        <p:spPr>
          <a:xfrm>
            <a:off x="1650380" y="3811179"/>
            <a:ext cx="7649737" cy="1200329"/>
          </a:xfrm>
          <a:prstGeom prst="rect">
            <a:avLst/>
          </a:prstGeom>
          <a:noFill/>
        </p:spPr>
        <p:txBody>
          <a:bodyPr wrap="square" rtlCol="0">
            <a:spAutoFit/>
          </a:bodyPr>
          <a:lstStyle/>
          <a:p>
            <a:r>
              <a:rPr lang="ru-UA" sz="1800" dirty="0">
                <a:solidFill>
                  <a:srgbClr val="000000"/>
                </a:solidFill>
                <a:effectLst/>
                <a:latin typeface="Times New Roman" panose="02020603050405020304" pitchFamily="18" charset="0"/>
                <a:ea typeface="Times New Roman" panose="02020603050405020304" pitchFamily="18" charset="0"/>
              </a:rPr>
              <a:t>При передачі в оренду земельних ділянок сільськогосподарського призначення, переданих в оренду для закладання та/або вирощування багаторічних насаджень (плодових, ягідних, горіхоплідних, винограду), не може бути меншим як 25 років</a:t>
            </a:r>
            <a:r>
              <a:rPr lang="ru-UA" dirty="0">
                <a:effectLst/>
              </a:rPr>
              <a:t> </a:t>
            </a:r>
            <a:endParaRPr lang="ru-UA" dirty="0"/>
          </a:p>
        </p:txBody>
      </p:sp>
      <p:sp>
        <p:nvSpPr>
          <p:cNvPr id="10" name="TextBox 9">
            <a:extLst>
              <a:ext uri="{FF2B5EF4-FFF2-40B4-BE49-F238E27FC236}">
                <a16:creationId xmlns:a16="http://schemas.microsoft.com/office/drawing/2014/main" id="{B33AB468-A71F-EB90-6411-BA52F8010250}"/>
              </a:ext>
            </a:extLst>
          </p:cNvPr>
          <p:cNvSpPr txBox="1"/>
          <p:nvPr/>
        </p:nvSpPr>
        <p:spPr>
          <a:xfrm>
            <a:off x="1650379" y="5259213"/>
            <a:ext cx="8363414" cy="1400383"/>
          </a:xfrm>
          <a:prstGeom prst="rect">
            <a:avLst/>
          </a:prstGeom>
          <a:noFill/>
        </p:spPr>
        <p:txBody>
          <a:bodyPr wrap="square" rtlCol="0">
            <a:spAutoFit/>
          </a:bodyPr>
          <a:lstStyle/>
          <a:p>
            <a:r>
              <a:rPr lang="ru-UA" sz="1700" dirty="0">
                <a:solidFill>
                  <a:srgbClr val="000000"/>
                </a:solidFill>
                <a:effectLst/>
                <a:latin typeface="Times New Roman" panose="02020603050405020304" pitchFamily="18" charset="0"/>
                <a:ea typeface="Times New Roman" panose="02020603050405020304" pitchFamily="18" charset="0"/>
              </a:rPr>
              <a:t>При передачі в оренду для ведення товарного сільськогосподарського виробництва, фермерського господарства, особистого селянського господарства земельних ділянок сільськогосподарського призначення, які є земельними ділянками меліорованих земель і на яких проводиться гідротехнічна меліорація, строк дії договору оренди землі визначається за згодою сторін, але не може бути меншим як 10 років</a:t>
            </a:r>
            <a:endParaRPr lang="ru-UA" sz="1700" dirty="0"/>
          </a:p>
        </p:txBody>
      </p:sp>
    </p:spTree>
    <p:extLst>
      <p:ext uri="{BB962C8B-B14F-4D97-AF65-F5344CB8AC3E}">
        <p14:creationId xmlns:p14="http://schemas.microsoft.com/office/powerpoint/2010/main" val="671486240"/>
      </p:ext>
    </p:extLst>
  </p:cSld>
  <p:clrMapOvr>
    <a:masterClrMapping/>
  </p:clrMapOvr>
</p:sld>
</file>

<file path=ppt/theme/theme1.xml><?xml version="1.0" encoding="utf-8"?>
<a:theme xmlns:a="http://schemas.openxmlformats.org/drawingml/2006/main" name="Галерея">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Галерея</Template>
  <TotalTime>101</TotalTime>
  <Words>1292</Words>
  <Application>Microsoft Macintosh PowerPoint</Application>
  <PresentationFormat>Широкоэкранный</PresentationFormat>
  <Paragraphs>66</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Gill Sans MT</vt:lpstr>
      <vt:lpstr>Symbol</vt:lpstr>
      <vt:lpstr>Times New Roman</vt:lpstr>
      <vt:lpstr>TimesNewRomanPS</vt:lpstr>
      <vt:lpstr>Галерея</vt:lpstr>
      <vt:lpstr>Галицький фаховий коледж імені В’ячеслава Чорновола Юридичне відділення Циклова комісія юридичних дисциплін </vt:lpstr>
      <vt:lpstr>Мета заняття:   - розкрити поняття оренди землі та договору оренди землі, визначити його істотні умови;  - розкрити права та обов’язки орендодавця та орендаря, підстави припинення договору оренди;  - охарактеризувати продовження та поновлення договору оренди землі як різні правові процедури з єдиною кінцевою метою;  - проаналізувати зміни до земельного законодавства про оренду землі під час воєнного стану. </vt:lpstr>
      <vt:lpstr>Досягнення мети заняття знаходить своє вираження в тому, що студенти повинні досягти наступних навчальних результатів:  - знати поняття оренди землі, договору оренди землі;  - знати істотні умови договору оренди землі, права та обов’язки орендодавця та орендаря, підстави припинення договору оренди;  - розуміти різницю між продовженням та поновленням договору оренди землі;   - знати основні зміни до земельного законодавства, що регулює оренду землі під час воєнного стану. </vt:lpstr>
      <vt:lpstr>План заняття</vt:lpstr>
      <vt:lpstr>1. Правові засади оренди землі </vt:lpstr>
      <vt:lpstr>Об’єктАМИ оренди Є </vt:lpstr>
      <vt:lpstr>2. ДОГОВІР ОРЕНДИ ЗЕМЛІ </vt:lpstr>
      <vt:lpstr>Істотні умови договору оренди землі:</vt:lpstr>
      <vt:lpstr>Строк дії договору оренди землі визначається за згодою сторін, але не може перевищувати 50 років </vt:lpstr>
      <vt:lpstr>3. Зміна і припинення договору оренди землі. </vt:lpstr>
      <vt:lpstr>Презентация PowerPoint</vt:lpstr>
      <vt:lpstr>4. Продовження та поновлення договору оренди землі </vt:lpstr>
      <vt:lpstr>5.Практика Верховного Суду щодо вирішення спорів, пов’язаних з орендою землі      </vt:lpstr>
      <vt:lpstr>6. Оренда землі в умовах воєнного стану.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Галицький фаховий коледж імені В’ячеслава Чорновола Юридичне відділення Циклова комісія юридичних дисциплін </dc:title>
  <dc:creator>Microsoft Office User</dc:creator>
  <cp:lastModifiedBy>Microsoft Office User</cp:lastModifiedBy>
  <cp:revision>5</cp:revision>
  <dcterms:created xsi:type="dcterms:W3CDTF">2022-11-22T11:17:01Z</dcterms:created>
  <dcterms:modified xsi:type="dcterms:W3CDTF">2022-11-22T12:58:34Z</dcterms:modified>
</cp:coreProperties>
</file>