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68" r:id="rId15"/>
    <p:sldId id="270" r:id="rId16"/>
    <p:sldId id="271" r:id="rId17"/>
    <p:sldId id="272" r:id="rId18"/>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94660"/>
  </p:normalViewPr>
  <p:slideViewPr>
    <p:cSldViewPr>
      <p:cViewPr varScale="1">
        <p:scale>
          <a:sx n="83" d="100"/>
          <a:sy n="83" d="100"/>
        </p:scale>
        <p:origin x="-1411"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228D8B3A-4684-46C9-8452-F5EFF4BFB5C8}" type="datetimeFigureOut">
              <a:rPr lang="uk-UA" smtClean="0"/>
              <a:t>27.04.2023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F646D9B-2730-45FD-A788-37F6E06529BD}" type="slidenum">
              <a:rPr lang="uk-UA" smtClean="0"/>
              <a:t>‹№›</a:t>
            </a:fld>
            <a:endParaRPr lang="uk-UA"/>
          </a:p>
        </p:txBody>
      </p:sp>
    </p:spTree>
    <p:extLst>
      <p:ext uri="{BB962C8B-B14F-4D97-AF65-F5344CB8AC3E}">
        <p14:creationId xmlns:p14="http://schemas.microsoft.com/office/powerpoint/2010/main" val="824629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228D8B3A-4684-46C9-8452-F5EFF4BFB5C8}" type="datetimeFigureOut">
              <a:rPr lang="uk-UA" smtClean="0"/>
              <a:t>27.04.2023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F646D9B-2730-45FD-A788-37F6E06529BD}" type="slidenum">
              <a:rPr lang="uk-UA" smtClean="0"/>
              <a:t>‹№›</a:t>
            </a:fld>
            <a:endParaRPr lang="uk-UA"/>
          </a:p>
        </p:txBody>
      </p:sp>
    </p:spTree>
    <p:extLst>
      <p:ext uri="{BB962C8B-B14F-4D97-AF65-F5344CB8AC3E}">
        <p14:creationId xmlns:p14="http://schemas.microsoft.com/office/powerpoint/2010/main" val="603266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228D8B3A-4684-46C9-8452-F5EFF4BFB5C8}" type="datetimeFigureOut">
              <a:rPr lang="uk-UA" smtClean="0"/>
              <a:t>27.04.2023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F646D9B-2730-45FD-A788-37F6E06529BD}" type="slidenum">
              <a:rPr lang="uk-UA" smtClean="0"/>
              <a:t>‹№›</a:t>
            </a:fld>
            <a:endParaRPr lang="uk-UA"/>
          </a:p>
        </p:txBody>
      </p:sp>
    </p:spTree>
    <p:extLst>
      <p:ext uri="{BB962C8B-B14F-4D97-AF65-F5344CB8AC3E}">
        <p14:creationId xmlns:p14="http://schemas.microsoft.com/office/powerpoint/2010/main" val="3168867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228D8B3A-4684-46C9-8452-F5EFF4BFB5C8}" type="datetimeFigureOut">
              <a:rPr lang="uk-UA" smtClean="0"/>
              <a:t>27.04.2023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F646D9B-2730-45FD-A788-37F6E06529BD}" type="slidenum">
              <a:rPr lang="uk-UA" smtClean="0"/>
              <a:t>‹№›</a:t>
            </a:fld>
            <a:endParaRPr lang="uk-UA"/>
          </a:p>
        </p:txBody>
      </p:sp>
    </p:spTree>
    <p:extLst>
      <p:ext uri="{BB962C8B-B14F-4D97-AF65-F5344CB8AC3E}">
        <p14:creationId xmlns:p14="http://schemas.microsoft.com/office/powerpoint/2010/main" val="3818517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28D8B3A-4684-46C9-8452-F5EFF4BFB5C8}" type="datetimeFigureOut">
              <a:rPr lang="uk-UA" smtClean="0"/>
              <a:t>27.04.2023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F646D9B-2730-45FD-A788-37F6E06529BD}" type="slidenum">
              <a:rPr lang="uk-UA" smtClean="0"/>
              <a:t>‹№›</a:t>
            </a:fld>
            <a:endParaRPr lang="uk-UA"/>
          </a:p>
        </p:txBody>
      </p:sp>
    </p:spTree>
    <p:extLst>
      <p:ext uri="{BB962C8B-B14F-4D97-AF65-F5344CB8AC3E}">
        <p14:creationId xmlns:p14="http://schemas.microsoft.com/office/powerpoint/2010/main" val="2801891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228D8B3A-4684-46C9-8452-F5EFF4BFB5C8}" type="datetimeFigureOut">
              <a:rPr lang="uk-UA" smtClean="0"/>
              <a:t>27.04.2023</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4F646D9B-2730-45FD-A788-37F6E06529BD}" type="slidenum">
              <a:rPr lang="uk-UA" smtClean="0"/>
              <a:t>‹№›</a:t>
            </a:fld>
            <a:endParaRPr lang="uk-UA"/>
          </a:p>
        </p:txBody>
      </p:sp>
    </p:spTree>
    <p:extLst>
      <p:ext uri="{BB962C8B-B14F-4D97-AF65-F5344CB8AC3E}">
        <p14:creationId xmlns:p14="http://schemas.microsoft.com/office/powerpoint/2010/main" val="1319112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228D8B3A-4684-46C9-8452-F5EFF4BFB5C8}" type="datetimeFigureOut">
              <a:rPr lang="uk-UA" smtClean="0"/>
              <a:t>27.04.2023</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4F646D9B-2730-45FD-A788-37F6E06529BD}" type="slidenum">
              <a:rPr lang="uk-UA" smtClean="0"/>
              <a:t>‹№›</a:t>
            </a:fld>
            <a:endParaRPr lang="uk-UA"/>
          </a:p>
        </p:txBody>
      </p:sp>
    </p:spTree>
    <p:extLst>
      <p:ext uri="{BB962C8B-B14F-4D97-AF65-F5344CB8AC3E}">
        <p14:creationId xmlns:p14="http://schemas.microsoft.com/office/powerpoint/2010/main" val="5944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228D8B3A-4684-46C9-8452-F5EFF4BFB5C8}" type="datetimeFigureOut">
              <a:rPr lang="uk-UA" smtClean="0"/>
              <a:t>27.04.2023</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4F646D9B-2730-45FD-A788-37F6E06529BD}" type="slidenum">
              <a:rPr lang="uk-UA" smtClean="0"/>
              <a:t>‹№›</a:t>
            </a:fld>
            <a:endParaRPr lang="uk-UA"/>
          </a:p>
        </p:txBody>
      </p:sp>
    </p:spTree>
    <p:extLst>
      <p:ext uri="{BB962C8B-B14F-4D97-AF65-F5344CB8AC3E}">
        <p14:creationId xmlns:p14="http://schemas.microsoft.com/office/powerpoint/2010/main" val="2542964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28D8B3A-4684-46C9-8452-F5EFF4BFB5C8}" type="datetimeFigureOut">
              <a:rPr lang="uk-UA" smtClean="0"/>
              <a:t>27.04.2023</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4F646D9B-2730-45FD-A788-37F6E06529BD}" type="slidenum">
              <a:rPr lang="uk-UA" smtClean="0"/>
              <a:t>‹№›</a:t>
            </a:fld>
            <a:endParaRPr lang="uk-UA"/>
          </a:p>
        </p:txBody>
      </p:sp>
    </p:spTree>
    <p:extLst>
      <p:ext uri="{BB962C8B-B14F-4D97-AF65-F5344CB8AC3E}">
        <p14:creationId xmlns:p14="http://schemas.microsoft.com/office/powerpoint/2010/main" val="4059023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28D8B3A-4684-46C9-8452-F5EFF4BFB5C8}" type="datetimeFigureOut">
              <a:rPr lang="uk-UA" smtClean="0"/>
              <a:t>27.04.2023</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4F646D9B-2730-45FD-A788-37F6E06529BD}" type="slidenum">
              <a:rPr lang="uk-UA" smtClean="0"/>
              <a:t>‹№›</a:t>
            </a:fld>
            <a:endParaRPr lang="uk-UA"/>
          </a:p>
        </p:txBody>
      </p:sp>
    </p:spTree>
    <p:extLst>
      <p:ext uri="{BB962C8B-B14F-4D97-AF65-F5344CB8AC3E}">
        <p14:creationId xmlns:p14="http://schemas.microsoft.com/office/powerpoint/2010/main" val="1559674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28D8B3A-4684-46C9-8452-F5EFF4BFB5C8}" type="datetimeFigureOut">
              <a:rPr lang="uk-UA" smtClean="0"/>
              <a:t>27.04.2023</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4F646D9B-2730-45FD-A788-37F6E06529BD}" type="slidenum">
              <a:rPr lang="uk-UA" smtClean="0"/>
              <a:t>‹№›</a:t>
            </a:fld>
            <a:endParaRPr lang="uk-UA"/>
          </a:p>
        </p:txBody>
      </p:sp>
    </p:spTree>
    <p:extLst>
      <p:ext uri="{BB962C8B-B14F-4D97-AF65-F5344CB8AC3E}">
        <p14:creationId xmlns:p14="http://schemas.microsoft.com/office/powerpoint/2010/main" val="2642350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8D8B3A-4684-46C9-8452-F5EFF4BFB5C8}" type="datetimeFigureOut">
              <a:rPr lang="uk-UA" smtClean="0"/>
              <a:t>27.04.2023</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646D9B-2730-45FD-A788-37F6E06529BD}" type="slidenum">
              <a:rPr lang="uk-UA" smtClean="0"/>
              <a:t>‹№›</a:t>
            </a:fld>
            <a:endParaRPr lang="uk-UA"/>
          </a:p>
        </p:txBody>
      </p:sp>
    </p:spTree>
    <p:extLst>
      <p:ext uri="{BB962C8B-B14F-4D97-AF65-F5344CB8AC3E}">
        <p14:creationId xmlns:p14="http://schemas.microsoft.com/office/powerpoint/2010/main" val="3631910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1588"/>
            <a:ext cx="9150350"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ctrTitle"/>
          </p:nvPr>
        </p:nvSpPr>
        <p:spPr/>
        <p:txBody>
          <a:bodyPr>
            <a:normAutofit/>
          </a:bodyPr>
          <a:lstStyle/>
          <a:p>
            <a:r>
              <a:rPr lang="uk-UA" sz="2800" dirty="0" smtClean="0">
                <a:latin typeface="Times New Roman" pitchFamily="18" charset="0"/>
                <a:cs typeface="Times New Roman" pitchFamily="18" charset="0"/>
              </a:rPr>
              <a:t>Вступ в професійну етику юриста</a:t>
            </a:r>
            <a:endParaRPr lang="uk-UA" sz="2800"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2555776" y="5105400"/>
            <a:ext cx="6400800" cy="1752600"/>
          </a:xfrm>
        </p:spPr>
        <p:txBody>
          <a:bodyPr>
            <a:normAutofit/>
          </a:bodyPr>
          <a:lstStyle/>
          <a:p>
            <a:pPr algn="r"/>
            <a:endParaRPr lang="uk-UA" sz="1400" dirty="0" smtClean="0">
              <a:latin typeface="Times New Roman" pitchFamily="18" charset="0"/>
              <a:cs typeface="Times New Roman" pitchFamily="18" charset="0"/>
            </a:endParaRPr>
          </a:p>
        </p:txBody>
      </p:sp>
      <p:pic>
        <p:nvPicPr>
          <p:cNvPr id="1030" name="Picture 6" descr="Что такое корпоративная этика и зачем она нужна? | Профориентир"/>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4005064"/>
            <a:ext cx="4325094" cy="21625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84556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1588"/>
            <a:ext cx="9150350"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noAutofit/>
          </a:bodyPr>
          <a:lstStyle/>
          <a:p>
            <a:r>
              <a:rPr lang="uk-UA" sz="2800" dirty="0" smtClean="0">
                <a:latin typeface="Times New Roman" pitchFamily="18" charset="0"/>
                <a:cs typeface="Times New Roman" pitchFamily="18" charset="0"/>
              </a:rPr>
              <a:t>Категорії </a:t>
            </a:r>
            <a:r>
              <a:rPr lang="uk-UA" sz="2800" dirty="0">
                <a:latin typeface="Times New Roman" pitchFamily="18" charset="0"/>
                <a:cs typeface="Times New Roman" pitchFamily="18" charset="0"/>
              </a:rPr>
              <a:t>етики як найзагальніші поняття про мораль</a:t>
            </a:r>
          </a:p>
        </p:txBody>
      </p:sp>
      <p:sp>
        <p:nvSpPr>
          <p:cNvPr id="3" name="Объект 2"/>
          <p:cNvSpPr>
            <a:spLocks noGrp="1"/>
          </p:cNvSpPr>
          <p:nvPr>
            <p:ph idx="1"/>
          </p:nvPr>
        </p:nvSpPr>
        <p:spPr>
          <a:xfrm>
            <a:off x="4788024" y="1412776"/>
            <a:ext cx="4042792" cy="4525963"/>
          </a:xfrm>
        </p:spPr>
        <p:txBody>
          <a:bodyPr/>
          <a:lstStyle/>
          <a:p>
            <a:pPr marL="0" indent="0" algn="just">
              <a:buNone/>
            </a:pPr>
            <a:r>
              <a:rPr lang="uk-UA" sz="1600" b="1" dirty="0">
                <a:latin typeface="Times New Roman" pitchFamily="18" charset="0"/>
                <a:cs typeface="Times New Roman" pitchFamily="18" charset="0"/>
              </a:rPr>
              <a:t>Категорії етики </a:t>
            </a:r>
            <a:r>
              <a:rPr lang="uk-UA" sz="1600" dirty="0">
                <a:latin typeface="Times New Roman" pitchFamily="18" charset="0"/>
                <a:cs typeface="Times New Roman" pitchFamily="18" charset="0"/>
              </a:rPr>
              <a:t>–– це засадничі поняття етики, що відбивають найважливіші сторони й елементи моралі. Категорії етики об'єктивні за змістом і суб'єктивні за формою (тобто об’єктивний зміст може по-різному оцінюватися залежно від використання інтелектуального розвитку особистості, моральної культури, життя тощо). Усі категорії етики є і категоріями моральної свідомості.</a:t>
            </a:r>
          </a:p>
          <a:p>
            <a:pPr marL="0" indent="0">
              <a:buNone/>
            </a:pPr>
            <a:endParaRPr lang="uk-UA" dirty="0"/>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2020" y="4149080"/>
            <a:ext cx="4068452" cy="214463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1556792"/>
            <a:ext cx="4284476" cy="244827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5" y="4149081"/>
            <a:ext cx="4085032" cy="214463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85755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9150350"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323528" y="548680"/>
            <a:ext cx="5760640" cy="4525963"/>
          </a:xfrm>
        </p:spPr>
        <p:txBody>
          <a:bodyPr>
            <a:normAutofit fontScale="47500" lnSpcReduction="20000"/>
          </a:bodyPr>
          <a:lstStyle/>
          <a:p>
            <a:pPr marL="0" indent="0" algn="just">
              <a:buNone/>
            </a:pPr>
            <a:r>
              <a:rPr lang="uk-UA" sz="3400" b="1" dirty="0">
                <a:latin typeface="Times New Roman" pitchFamily="18" charset="0"/>
                <a:cs typeface="Times New Roman" pitchFamily="18" charset="0"/>
              </a:rPr>
              <a:t>Особливістю етичних категорій є</a:t>
            </a:r>
            <a:r>
              <a:rPr lang="uk-UA" sz="3400" dirty="0">
                <a:latin typeface="Times New Roman" pitchFamily="18" charset="0"/>
                <a:cs typeface="Times New Roman" pitchFamily="18" charset="0"/>
              </a:rPr>
              <a:t> те, що вони утверджують реальність належного. Відповідно до множинності типів і різновидів самої моралі, варіативності зв’язків між її істотними компонентами систематизація категорій етики в сучасній науці має відкритий, плюралістичний, </a:t>
            </a:r>
            <a:r>
              <a:rPr lang="uk-UA" sz="3400" dirty="0" err="1">
                <a:latin typeface="Times New Roman" pitchFamily="18" charset="0"/>
                <a:cs typeface="Times New Roman" pitchFamily="18" charset="0"/>
              </a:rPr>
              <a:t>полімодальний</a:t>
            </a:r>
            <a:r>
              <a:rPr lang="uk-UA" sz="3400" dirty="0">
                <a:latin typeface="Times New Roman" pitchFamily="18" charset="0"/>
                <a:cs typeface="Times New Roman" pitchFamily="18" charset="0"/>
              </a:rPr>
              <a:t> характер. </a:t>
            </a:r>
            <a:r>
              <a:rPr lang="uk-UA" sz="3400" b="1" dirty="0">
                <a:latin typeface="Times New Roman" pitchFamily="18" charset="0"/>
                <a:cs typeface="Times New Roman" pitchFamily="18" charset="0"/>
              </a:rPr>
              <a:t>Зокрема, </a:t>
            </a:r>
            <a:r>
              <a:rPr lang="uk-UA" sz="3400" b="1" dirty="0" err="1">
                <a:latin typeface="Times New Roman" pitchFamily="18" charset="0"/>
                <a:cs typeface="Times New Roman" pitchFamily="18" charset="0"/>
              </a:rPr>
              <a:t>вичленовуються</a:t>
            </a:r>
            <a:r>
              <a:rPr lang="uk-UA" sz="3400" b="1" dirty="0">
                <a:latin typeface="Times New Roman" pitchFamily="18" charset="0"/>
                <a:cs typeface="Times New Roman" pitchFamily="18" charset="0"/>
              </a:rPr>
              <a:t>:</a:t>
            </a:r>
          </a:p>
          <a:p>
            <a:pPr marL="0" indent="0" algn="just">
              <a:buNone/>
            </a:pPr>
            <a:r>
              <a:rPr lang="uk-UA" sz="3400" dirty="0">
                <a:latin typeface="Times New Roman" pitchFamily="18" charset="0"/>
                <a:cs typeface="Times New Roman" pitchFamily="18" charset="0"/>
              </a:rPr>
              <a:t>а) </a:t>
            </a:r>
            <a:r>
              <a:rPr lang="uk-UA" sz="3400" i="1" dirty="0">
                <a:latin typeface="Times New Roman" pitchFamily="18" charset="0"/>
                <a:cs typeface="Times New Roman" pitchFamily="18" charset="0"/>
              </a:rPr>
              <a:t>категорії моральної свідомості </a:t>
            </a:r>
            <a:r>
              <a:rPr lang="uk-UA" sz="3400" dirty="0">
                <a:latin typeface="Times New Roman" pitchFamily="18" charset="0"/>
                <a:cs typeface="Times New Roman" pitchFamily="18" charset="0"/>
              </a:rPr>
              <a:t>— добро і зло, сенс життя, обов'язок, відповідальність,</a:t>
            </a:r>
          </a:p>
          <a:p>
            <a:pPr marL="0" indent="0" algn="just">
              <a:buNone/>
            </a:pPr>
            <a:r>
              <a:rPr lang="uk-UA" sz="3400" dirty="0">
                <a:latin typeface="Times New Roman" pitchFamily="18" charset="0"/>
                <a:cs typeface="Times New Roman" pitchFamily="18" charset="0"/>
              </a:rPr>
              <a:t>справедливість, моральний ідеал, щастя;</a:t>
            </a:r>
          </a:p>
          <a:p>
            <a:pPr marL="0" indent="0" algn="just">
              <a:buNone/>
            </a:pPr>
            <a:r>
              <a:rPr lang="uk-UA" sz="3400" dirty="0">
                <a:latin typeface="Times New Roman" pitchFamily="18" charset="0"/>
                <a:cs typeface="Times New Roman" pitchFamily="18" charset="0"/>
              </a:rPr>
              <a:t>б) </a:t>
            </a:r>
            <a:r>
              <a:rPr lang="uk-UA" sz="3400" i="1" dirty="0">
                <a:latin typeface="Times New Roman" pitchFamily="18" charset="0"/>
                <a:cs typeface="Times New Roman" pitchFamily="18" charset="0"/>
              </a:rPr>
              <a:t>категорії моральної самосвідомості </a:t>
            </a:r>
            <a:r>
              <a:rPr lang="uk-UA" sz="3400" dirty="0">
                <a:latin typeface="Times New Roman" pitchFamily="18" charset="0"/>
                <a:cs typeface="Times New Roman" pitchFamily="18" charset="0"/>
              </a:rPr>
              <a:t>— честь, гідність, совість, сумління, розкаяння,сором;</a:t>
            </a:r>
          </a:p>
          <a:p>
            <a:pPr marL="0" indent="0" algn="just">
              <a:buNone/>
            </a:pPr>
            <a:r>
              <a:rPr lang="uk-UA" sz="3400" dirty="0">
                <a:latin typeface="Times New Roman" pitchFamily="18" charset="0"/>
                <a:cs typeface="Times New Roman" pitchFamily="18" charset="0"/>
              </a:rPr>
              <a:t>в</a:t>
            </a:r>
            <a:r>
              <a:rPr lang="uk-UA" sz="3400" i="1" dirty="0">
                <a:latin typeface="Times New Roman" pitchFamily="18" charset="0"/>
                <a:cs typeface="Times New Roman" pitchFamily="18" charset="0"/>
              </a:rPr>
              <a:t>) категорії етичної діяльності </a:t>
            </a:r>
            <a:r>
              <a:rPr lang="uk-UA" sz="3400" dirty="0">
                <a:latin typeface="Times New Roman" pitchFamily="18" charset="0"/>
                <a:cs typeface="Times New Roman" pitchFamily="18" charset="0"/>
              </a:rPr>
              <a:t>— вибір, свобода вибору, свобода волі, вчинок, мета і засоби діяльності (моральний аспект), мотив і результат діяльності (моральний аспект);</a:t>
            </a:r>
          </a:p>
          <a:p>
            <a:pPr marL="0" indent="0" algn="just">
              <a:buNone/>
            </a:pPr>
            <a:r>
              <a:rPr lang="uk-UA" sz="3400" dirty="0">
                <a:latin typeface="Times New Roman" pitchFamily="18" charset="0"/>
                <a:cs typeface="Times New Roman" pitchFamily="18" charset="0"/>
              </a:rPr>
              <a:t>г) </a:t>
            </a:r>
            <a:r>
              <a:rPr lang="uk-UA" sz="3400" i="1" dirty="0">
                <a:latin typeface="Times New Roman" pitchFamily="18" charset="0"/>
                <a:cs typeface="Times New Roman" pitchFamily="18" charset="0"/>
              </a:rPr>
              <a:t>категорії моральних відносин </a:t>
            </a:r>
            <a:r>
              <a:rPr lang="uk-UA" sz="3400" dirty="0">
                <a:latin typeface="Times New Roman" pitchFamily="18" charset="0"/>
                <a:cs typeface="Times New Roman" pitchFamily="18" charset="0"/>
              </a:rPr>
              <a:t>(категорії етичного спілкування) — відкритість і замкненість, толерантність, повага, пошана, співчуття, </a:t>
            </a:r>
            <a:r>
              <a:rPr lang="uk-UA" sz="3400" dirty="0" err="1">
                <a:latin typeface="Times New Roman" pitchFamily="18" charset="0"/>
                <a:cs typeface="Times New Roman" pitchFamily="18" charset="0"/>
              </a:rPr>
              <a:t>співстраждання</a:t>
            </a:r>
            <a:r>
              <a:rPr lang="uk-UA" sz="3400" dirty="0">
                <a:latin typeface="Times New Roman" pitchFamily="18" charset="0"/>
                <a:cs typeface="Times New Roman" pitchFamily="18" charset="0"/>
              </a:rPr>
              <a:t>, милосердя, любов;</a:t>
            </a:r>
          </a:p>
          <a:p>
            <a:pPr marL="0" indent="0" algn="just">
              <a:buNone/>
            </a:pPr>
            <a:r>
              <a:rPr lang="uk-UA" sz="3400" dirty="0">
                <a:latin typeface="Times New Roman" pitchFamily="18" charset="0"/>
                <a:cs typeface="Times New Roman" pitchFamily="18" charset="0"/>
              </a:rPr>
              <a:t>д) </a:t>
            </a:r>
            <a:r>
              <a:rPr lang="uk-UA" sz="3400" i="1" dirty="0">
                <a:latin typeface="Times New Roman" pitchFamily="18" charset="0"/>
                <a:cs typeface="Times New Roman" pitchFamily="18" charset="0"/>
              </a:rPr>
              <a:t>структурні категорії моралі </a:t>
            </a:r>
            <a:r>
              <a:rPr lang="uk-UA" sz="3400" dirty="0">
                <a:latin typeface="Times New Roman" pitchFamily="18" charset="0"/>
                <a:cs typeface="Times New Roman" pitchFamily="18" charset="0"/>
              </a:rPr>
              <a:t>— моральна норма, моральна цінність, моральний принцип, чеснота, доброчесність, порок, імператив, оптатив (спрямованість на досягнення блага),взаємність та ін.</a:t>
            </a:r>
          </a:p>
          <a:p>
            <a:pPr marL="0" indent="0">
              <a:buNone/>
            </a:pPr>
            <a:endParaRPr lang="uk-UA" dirty="0"/>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620688"/>
            <a:ext cx="2431157" cy="21431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3576" y="4941168"/>
            <a:ext cx="2619375" cy="17430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192" y="2763813"/>
            <a:ext cx="2476500" cy="207906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54362" y="4941168"/>
            <a:ext cx="2828925" cy="16192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19047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1588"/>
            <a:ext cx="9150350"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noAutofit/>
          </a:bodyPr>
          <a:lstStyle/>
          <a:p>
            <a:r>
              <a:rPr lang="uk-UA" sz="2800" dirty="0">
                <a:latin typeface="Times New Roman" pitchFamily="18" charset="0"/>
                <a:cs typeface="Times New Roman" pitchFamily="18" charset="0"/>
              </a:rPr>
              <a:t>Моральна </a:t>
            </a:r>
            <a:r>
              <a:rPr lang="uk-UA" sz="2800" dirty="0" smtClean="0">
                <a:latin typeface="Times New Roman" pitchFamily="18" charset="0"/>
                <a:cs typeface="Times New Roman" pitchFamily="18" charset="0"/>
              </a:rPr>
              <a:t>вимога</a:t>
            </a:r>
            <a:endParaRPr lang="uk-UA" sz="2800" dirty="0">
              <a:latin typeface="Times New Roman" pitchFamily="18" charset="0"/>
              <a:cs typeface="Times New Roman" pitchFamily="18" charset="0"/>
            </a:endParaRPr>
          </a:p>
        </p:txBody>
      </p:sp>
      <p:sp>
        <p:nvSpPr>
          <p:cNvPr id="3" name="Объект 2"/>
          <p:cNvSpPr>
            <a:spLocks noGrp="1"/>
          </p:cNvSpPr>
          <p:nvPr>
            <p:ph idx="1"/>
          </p:nvPr>
        </p:nvSpPr>
        <p:spPr>
          <a:xfrm>
            <a:off x="457200" y="1600201"/>
            <a:ext cx="4762872" cy="4277072"/>
          </a:xfrm>
        </p:spPr>
        <p:txBody>
          <a:bodyPr>
            <a:normAutofit/>
          </a:bodyPr>
          <a:lstStyle/>
          <a:p>
            <a:pPr marL="0" indent="0" algn="just">
              <a:buNone/>
            </a:pPr>
            <a:r>
              <a:rPr lang="uk-UA" sz="1600" dirty="0">
                <a:latin typeface="Times New Roman" pitchFamily="18" charset="0"/>
                <a:cs typeface="Times New Roman" pitchFamily="18" charset="0"/>
              </a:rPr>
              <a:t>Найпростішим елементом морального феномену є моральна вимога, а етична категорія </a:t>
            </a:r>
            <a:r>
              <a:rPr lang="uk-UA" sz="1600" b="1" dirty="0">
                <a:latin typeface="Times New Roman" pitchFamily="18" charset="0"/>
                <a:cs typeface="Times New Roman" pitchFamily="18" charset="0"/>
              </a:rPr>
              <a:t>«моральна вимога» </a:t>
            </a:r>
            <a:r>
              <a:rPr lang="uk-UA" sz="1600" dirty="0">
                <a:latin typeface="Times New Roman" pitchFamily="18" charset="0"/>
                <a:cs typeface="Times New Roman" pitchFamily="18" charset="0"/>
              </a:rPr>
              <a:t>— результатом виявлення того спільного, що втілене в розвинутих формах моральних вимог (нормах, правилах, приписах, заповідях), з’ясування їх об’єктивної основи. </a:t>
            </a:r>
          </a:p>
          <a:p>
            <a:pPr marL="0" indent="0">
              <a:buNone/>
            </a:pPr>
            <a:endParaRPr lang="uk-UA" b="1" dirty="0"/>
          </a:p>
        </p:txBody>
      </p:sp>
      <p:sp>
        <p:nvSpPr>
          <p:cNvPr id="4" name="TextBox 3"/>
          <p:cNvSpPr txBox="1"/>
          <p:nvPr/>
        </p:nvSpPr>
        <p:spPr>
          <a:xfrm>
            <a:off x="4860032" y="3789040"/>
            <a:ext cx="3816424" cy="2339102"/>
          </a:xfrm>
          <a:prstGeom prst="rect">
            <a:avLst/>
          </a:prstGeom>
          <a:noFill/>
        </p:spPr>
        <p:txBody>
          <a:bodyPr wrap="square" rtlCol="0">
            <a:spAutoFit/>
          </a:bodyPr>
          <a:lstStyle/>
          <a:p>
            <a:pPr algn="just"/>
            <a:r>
              <a:rPr lang="uk-UA" sz="1600" b="1" dirty="0" smtClean="0">
                <a:latin typeface="Times New Roman" pitchFamily="18" charset="0"/>
                <a:cs typeface="Times New Roman" pitchFamily="18" charset="0"/>
              </a:rPr>
              <a:t>Моральна вимога </a:t>
            </a:r>
            <a:r>
              <a:rPr lang="uk-UA" sz="1600" dirty="0" smtClean="0">
                <a:latin typeface="Times New Roman" pitchFamily="18" charset="0"/>
                <a:cs typeface="Times New Roman" pitchFamily="18" charset="0"/>
              </a:rPr>
              <a:t>– це найпростіший елемент моральних стосунків, у яких знаходяться між собою особа і суспільство. У цих стосунках людина підкорюється різним формам повинності, що знаходять своє відображення у відповідних формах моральної свідомості.</a:t>
            </a:r>
          </a:p>
          <a:p>
            <a:endParaRPr lang="uk-UA" dirty="0"/>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8556" y="1685131"/>
            <a:ext cx="3073884" cy="17430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3933056"/>
            <a:ext cx="3888432" cy="240190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257738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1588"/>
            <a:ext cx="9150350"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normAutofit/>
          </a:bodyPr>
          <a:lstStyle/>
          <a:p>
            <a:r>
              <a:rPr lang="uk-UA" sz="2800" dirty="0" smtClean="0">
                <a:latin typeface="Times New Roman" pitchFamily="18" charset="0"/>
                <a:cs typeface="Times New Roman" pitchFamily="18" charset="0"/>
              </a:rPr>
              <a:t>Ознаки моральної вимоги</a:t>
            </a:r>
            <a:endParaRPr lang="uk-UA" sz="2800" dirty="0">
              <a:latin typeface="Times New Roman" pitchFamily="18" charset="0"/>
              <a:cs typeface="Times New Roman" pitchFamily="18" charset="0"/>
            </a:endParaRPr>
          </a:p>
        </p:txBody>
      </p:sp>
      <p:sp>
        <p:nvSpPr>
          <p:cNvPr id="3" name="Объект 2"/>
          <p:cNvSpPr>
            <a:spLocks noGrp="1"/>
          </p:cNvSpPr>
          <p:nvPr>
            <p:ph idx="1"/>
          </p:nvPr>
        </p:nvSpPr>
        <p:spPr>
          <a:xfrm>
            <a:off x="395536" y="1340768"/>
            <a:ext cx="8532440" cy="4525963"/>
          </a:xfrm>
        </p:spPr>
        <p:txBody>
          <a:bodyPr>
            <a:normAutofit/>
          </a:bodyPr>
          <a:lstStyle/>
          <a:p>
            <a:pPr marL="0" indent="0">
              <a:buNone/>
            </a:pPr>
            <a:r>
              <a:rPr lang="uk-UA" sz="1600" dirty="0" smtClean="0">
                <a:latin typeface="Times New Roman" pitchFamily="18" charset="0"/>
                <a:cs typeface="Times New Roman" pitchFamily="18" charset="0"/>
              </a:rPr>
              <a:t>Спільними </a:t>
            </a:r>
            <a:r>
              <a:rPr lang="uk-UA" sz="1600" dirty="0">
                <a:latin typeface="Times New Roman" pitchFamily="18" charset="0"/>
                <a:cs typeface="Times New Roman" pitchFamily="18" charset="0"/>
              </a:rPr>
              <a:t>для всіх виявів </a:t>
            </a:r>
            <a:r>
              <a:rPr lang="uk-UA" sz="1600" b="1" dirty="0">
                <a:latin typeface="Times New Roman" pitchFamily="18" charset="0"/>
                <a:cs typeface="Times New Roman" pitchFamily="18" charset="0"/>
              </a:rPr>
              <a:t>моральних вимог є такі ознаки</a:t>
            </a:r>
            <a:r>
              <a:rPr lang="uk-UA" sz="1600" dirty="0">
                <a:latin typeface="Times New Roman" pitchFamily="18" charset="0"/>
                <a:cs typeface="Times New Roman" pitchFamily="18" charset="0"/>
              </a:rPr>
              <a:t>:</a:t>
            </a:r>
          </a:p>
          <a:p>
            <a:pPr marL="0" indent="0">
              <a:buNone/>
            </a:pPr>
            <a:r>
              <a:rPr lang="uk-UA" sz="1600" dirty="0">
                <a:latin typeface="Times New Roman" pitchFamily="18" charset="0"/>
                <a:cs typeface="Times New Roman" pitchFamily="18" charset="0"/>
              </a:rPr>
              <a:t>— імперативність (моральні вимоги формулюються в наказовому способі, вони категоричні, безумовні);</a:t>
            </a:r>
          </a:p>
          <a:p>
            <a:pPr marL="0" indent="0">
              <a:buNone/>
            </a:pPr>
            <a:r>
              <a:rPr lang="uk-UA" sz="1600" dirty="0">
                <a:latin typeface="Times New Roman" pitchFamily="18" charset="0"/>
                <a:cs typeface="Times New Roman" pitchFamily="18" charset="0"/>
              </a:rPr>
              <a:t>— </a:t>
            </a:r>
            <a:r>
              <a:rPr lang="uk-UA" sz="1600" dirty="0" err="1">
                <a:latin typeface="Times New Roman" pitchFamily="18" charset="0"/>
                <a:cs typeface="Times New Roman" pitchFamily="18" charset="0"/>
              </a:rPr>
              <a:t>усезагальність</a:t>
            </a:r>
            <a:r>
              <a:rPr lang="uk-UA" sz="1600" dirty="0">
                <a:latin typeface="Times New Roman" pitchFamily="18" charset="0"/>
                <a:cs typeface="Times New Roman" pitchFamily="18" charset="0"/>
              </a:rPr>
              <a:t> (поширеність на всіх людей, безвідносно до їхнього соціального становища, расової, національної та релігійної належності);</a:t>
            </a:r>
          </a:p>
          <a:p>
            <a:pPr marL="0" indent="0">
              <a:buNone/>
            </a:pPr>
            <a:r>
              <a:rPr lang="uk-UA" sz="1600" dirty="0">
                <a:latin typeface="Times New Roman" pitchFamily="18" charset="0"/>
                <a:cs typeface="Times New Roman" pitchFamily="18" charset="0"/>
              </a:rPr>
              <a:t>— </a:t>
            </a:r>
            <a:r>
              <a:rPr lang="uk-UA" sz="1600" dirty="0" err="1">
                <a:latin typeface="Times New Roman" pitchFamily="18" charset="0"/>
                <a:cs typeface="Times New Roman" pitchFamily="18" charset="0"/>
              </a:rPr>
              <a:t>усепроникливість</a:t>
            </a:r>
            <a:r>
              <a:rPr lang="uk-UA" sz="1600" dirty="0">
                <a:latin typeface="Times New Roman" pitchFamily="18" charset="0"/>
                <a:cs typeface="Times New Roman" pitchFamily="18" charset="0"/>
              </a:rPr>
              <a:t> (підпорядкованість моральній оцінці кожної дії, кожного вчинку людини);</a:t>
            </a:r>
          </a:p>
          <a:p>
            <a:pPr marL="0" indent="0">
              <a:buNone/>
            </a:pPr>
            <a:r>
              <a:rPr lang="uk-UA" sz="1600" dirty="0">
                <a:latin typeface="Times New Roman" pitchFamily="18" charset="0"/>
                <a:cs typeface="Times New Roman" pitchFamily="18" charset="0"/>
              </a:rPr>
              <a:t>— безособовість (моральні вимоги не ґрунтуються на волі конкретного суб’єкта);</a:t>
            </a:r>
          </a:p>
          <a:p>
            <a:pPr marL="0" indent="0">
              <a:buNone/>
            </a:pPr>
            <a:r>
              <a:rPr lang="uk-UA" sz="1600" dirty="0">
                <a:latin typeface="Times New Roman" pitchFamily="18" charset="0"/>
                <a:cs typeface="Times New Roman" pitchFamily="18" charset="0"/>
              </a:rPr>
              <a:t>— неадекватність виражальних засобів (адресується моральна вимога не так розуму людини, як її почуттям та уявленням, проте виражається в раціональній формі — судженнях.</a:t>
            </a:r>
          </a:p>
          <a:p>
            <a:pPr marL="0" indent="0">
              <a:buNone/>
            </a:pPr>
            <a:endParaRPr lang="uk-UA" dirty="0"/>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077072"/>
            <a:ext cx="2808312" cy="208823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888" y="4173450"/>
            <a:ext cx="2232273" cy="18954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176" y="4173449"/>
            <a:ext cx="2399531" cy="199185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524714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1588"/>
            <a:ext cx="9150350"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457200" y="404664"/>
            <a:ext cx="5410944" cy="5721499"/>
          </a:xfrm>
        </p:spPr>
        <p:txBody>
          <a:bodyPr>
            <a:normAutofit/>
          </a:bodyPr>
          <a:lstStyle/>
          <a:p>
            <a:pPr marL="0" indent="0" algn="ctr">
              <a:buNone/>
            </a:pPr>
            <a:r>
              <a:rPr lang="uk-UA" sz="1600" b="1" dirty="0">
                <a:latin typeface="Times New Roman" pitchFamily="18" charset="0"/>
                <a:cs typeface="Times New Roman" pitchFamily="18" charset="0"/>
              </a:rPr>
              <a:t>Моральні вимоги формулюють по-різному: як </a:t>
            </a:r>
            <a:r>
              <a:rPr lang="uk-UA" sz="1600" b="1" i="1" dirty="0">
                <a:latin typeface="Times New Roman" pitchFamily="18" charset="0"/>
                <a:cs typeface="Times New Roman" pitchFamily="18" charset="0"/>
              </a:rPr>
              <a:t>моральну норму, моральне правило, моральний припис, заповідь.</a:t>
            </a:r>
            <a:endParaRPr lang="uk-UA" sz="1600" b="1" dirty="0">
              <a:latin typeface="Times New Roman" pitchFamily="18" charset="0"/>
              <a:cs typeface="Times New Roman" pitchFamily="18" charset="0"/>
            </a:endParaRPr>
          </a:p>
          <a:p>
            <a:pPr marL="0" indent="0" algn="just">
              <a:buNone/>
            </a:pPr>
            <a:r>
              <a:rPr lang="uk-UA" sz="1600" dirty="0">
                <a:latin typeface="Times New Roman" pitchFamily="18" charset="0"/>
                <a:cs typeface="Times New Roman" pitchFamily="18" charset="0"/>
              </a:rPr>
              <a:t>У понятті </a:t>
            </a:r>
            <a:r>
              <a:rPr lang="uk-UA" sz="1600" b="1" i="1" dirty="0">
                <a:latin typeface="Times New Roman" pitchFamily="18" charset="0"/>
                <a:cs typeface="Times New Roman" pitchFamily="18" charset="0"/>
              </a:rPr>
              <a:t>«моральна норма»</a:t>
            </a:r>
            <a:r>
              <a:rPr lang="uk-UA" sz="1600" i="1" dirty="0">
                <a:latin typeface="Times New Roman" pitchFamily="18" charset="0"/>
                <a:cs typeface="Times New Roman" pitchFamily="18" charset="0"/>
              </a:rPr>
              <a:t> </a:t>
            </a:r>
            <a:r>
              <a:rPr lang="uk-UA" sz="1600" dirty="0">
                <a:latin typeface="Times New Roman" pitchFamily="18" charset="0"/>
                <a:cs typeface="Times New Roman" pitchFamily="18" charset="0"/>
              </a:rPr>
              <a:t>осмислюється один з найпростіших видів моральної вимоги – вияв моралі як форми суспільної свідомості. Вона формулюється як однаковою мірою адресоване всім людям повеління, яке слід неухильно виконувати за будь-якої ситуації.</a:t>
            </a:r>
          </a:p>
          <a:p>
            <a:pPr marL="0" indent="0" algn="just">
              <a:buNone/>
            </a:pPr>
            <a:r>
              <a:rPr lang="uk-UA" sz="1600" i="1" dirty="0">
                <a:latin typeface="Times New Roman" pitchFamily="18" charset="0"/>
                <a:cs typeface="Times New Roman" pitchFamily="18" charset="0"/>
              </a:rPr>
              <a:t>Об’єктивною основою моральної норми</a:t>
            </a:r>
            <a:r>
              <a:rPr lang="uk-UA" sz="1600" dirty="0">
                <a:latin typeface="Times New Roman" pitchFamily="18" charset="0"/>
                <a:cs typeface="Times New Roman" pitchFamily="18" charset="0"/>
              </a:rPr>
              <a:t> є необхідність однотипної поведінки людей у повторюваних ситуаціях. Вона спрямована на те, щоб стати нормою людської поведінки.</a:t>
            </a:r>
          </a:p>
          <a:p>
            <a:pPr marL="0" indent="0" algn="just">
              <a:buNone/>
            </a:pPr>
            <a:r>
              <a:rPr lang="uk-UA" sz="1600" dirty="0">
                <a:latin typeface="Times New Roman" pitchFamily="18" charset="0"/>
                <a:cs typeface="Times New Roman" pitchFamily="18" charset="0"/>
              </a:rPr>
              <a:t>Сформульована як більш-менш чітке повеління, моральна норма стає </a:t>
            </a:r>
            <a:r>
              <a:rPr lang="uk-UA" sz="1600" b="1" i="1" dirty="0">
                <a:latin typeface="Times New Roman" pitchFamily="18" charset="0"/>
                <a:cs typeface="Times New Roman" pitchFamily="18" charset="0"/>
              </a:rPr>
              <a:t>моральним правилом </a:t>
            </a:r>
            <a:r>
              <a:rPr lang="uk-UA" sz="1600" dirty="0">
                <a:latin typeface="Times New Roman" pitchFamily="18" charset="0"/>
                <a:cs typeface="Times New Roman" pitchFamily="18" charset="0"/>
              </a:rPr>
              <a:t>(імперативним положенням, яким керуються у співжитті, праці, поведінці), а за детальнішої конкретизації — </a:t>
            </a:r>
            <a:r>
              <a:rPr lang="uk-UA" sz="1600" b="1" i="1" dirty="0">
                <a:latin typeface="Times New Roman" pitchFamily="18" charset="0"/>
                <a:cs typeface="Times New Roman" pitchFamily="18" charset="0"/>
              </a:rPr>
              <a:t>моральним приписом </a:t>
            </a:r>
            <a:r>
              <a:rPr lang="uk-UA" sz="1600" dirty="0">
                <a:latin typeface="Times New Roman" pitchFamily="18" charset="0"/>
                <a:cs typeface="Times New Roman" pitchFamily="18" charset="0"/>
              </a:rPr>
              <a:t>(своєрідним каноном). Моральні правила і приписи іноді набувають форми заповідей </a:t>
            </a:r>
            <a:r>
              <a:rPr lang="uk-UA" sz="1600" b="1" i="1" dirty="0">
                <a:latin typeface="Times New Roman" pitchFamily="18" charset="0"/>
                <a:cs typeface="Times New Roman" pitchFamily="18" charset="0"/>
              </a:rPr>
              <a:t>Заповідь</a:t>
            </a:r>
            <a:r>
              <a:rPr lang="uk-UA" sz="1600" i="1" dirty="0">
                <a:latin typeface="Times New Roman" pitchFamily="18" charset="0"/>
                <a:cs typeface="Times New Roman" pitchFamily="18" charset="0"/>
              </a:rPr>
              <a:t> </a:t>
            </a:r>
            <a:r>
              <a:rPr lang="uk-UA" sz="1600" dirty="0">
                <a:latin typeface="Times New Roman" pitchFamily="18" charset="0"/>
                <a:cs typeface="Times New Roman" pitchFamily="18" charset="0"/>
              </a:rPr>
              <a:t>є повелінням, що належить авторитетній особі або приписується їй. </a:t>
            </a:r>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5066770"/>
            <a:ext cx="3384376" cy="17335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476672"/>
            <a:ext cx="2762250" cy="16573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160" y="2509456"/>
            <a:ext cx="2762250" cy="18002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3"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12160" y="4437112"/>
            <a:ext cx="2647160" cy="210205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0832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1588"/>
            <a:ext cx="9150350"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2629" y="5328503"/>
            <a:ext cx="2419350" cy="155575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7072" y="3394390"/>
            <a:ext cx="2448272" cy="15228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1619672" y="1484784"/>
            <a:ext cx="6120680" cy="4525963"/>
          </a:xfrm>
        </p:spPr>
        <p:txBody>
          <a:bodyPr>
            <a:normAutofit/>
          </a:bodyPr>
          <a:lstStyle/>
          <a:p>
            <a:pPr marL="0" indent="0" algn="just">
              <a:buNone/>
            </a:pPr>
            <a:r>
              <a:rPr lang="uk-UA" sz="1600" b="1" dirty="0">
                <a:latin typeface="Times New Roman" pitchFamily="18" charset="0"/>
                <a:cs typeface="Times New Roman" pitchFamily="18" charset="0"/>
              </a:rPr>
              <a:t>Моральний вибір </a:t>
            </a:r>
            <a:r>
              <a:rPr lang="uk-UA" sz="1600" dirty="0">
                <a:latin typeface="Times New Roman" pitchFamily="18" charset="0"/>
                <a:cs typeface="Times New Roman" pitchFamily="18" charset="0"/>
              </a:rPr>
              <a:t>— акт моральної діяльності, який полягає в тому, що людина, виявляючи свою суверенність, самовизначається стосовно системи цінностей і способів їх реалізації в лінії поведінки чи окремих вчинків</a:t>
            </a:r>
            <a:r>
              <a:rPr lang="uk-UA" sz="1600" dirty="0" smtClean="0">
                <a:latin typeface="Times New Roman" pitchFamily="18" charset="0"/>
                <a:cs typeface="Times New Roman" pitchFamily="18" charset="0"/>
              </a:rPr>
              <a:t>.</a:t>
            </a:r>
            <a:r>
              <a:rPr lang="uk-UA" sz="1600" dirty="0"/>
              <a:t> </a:t>
            </a:r>
            <a:r>
              <a:rPr lang="uk-UA" sz="1600" dirty="0">
                <a:latin typeface="Times New Roman" pitchFamily="18" charset="0"/>
                <a:cs typeface="Times New Roman" pitchFamily="18" charset="0"/>
              </a:rPr>
              <a:t>Аналіз проблеми морального вибору пов’язаний із з’ясуванням таких феноменів, як </a:t>
            </a:r>
            <a:r>
              <a:rPr lang="uk-UA" sz="1600" i="1" dirty="0">
                <a:latin typeface="Times New Roman" pitchFamily="18" charset="0"/>
                <a:cs typeface="Times New Roman" pitchFamily="18" charset="0"/>
              </a:rPr>
              <a:t>моральний намір і моральна спонука.</a:t>
            </a:r>
          </a:p>
          <a:p>
            <a:pPr marL="0" indent="0" algn="just">
              <a:buNone/>
            </a:pPr>
            <a:endParaRPr lang="uk-UA" sz="1600" dirty="0">
              <a:latin typeface="Times New Roman" pitchFamily="18" charset="0"/>
              <a:cs typeface="Times New Roman" pitchFamily="18" charset="0"/>
            </a:endParaRPr>
          </a:p>
        </p:txBody>
      </p:sp>
      <p:cxnSp>
        <p:nvCxnSpPr>
          <p:cNvPr id="5" name="Прямая со стрелкой 4"/>
          <p:cNvCxnSpPr/>
          <p:nvPr/>
        </p:nvCxnSpPr>
        <p:spPr>
          <a:xfrm flipH="1">
            <a:off x="2267744" y="3029242"/>
            <a:ext cx="1296144" cy="86409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 name="Прямая со стрелкой 7"/>
          <p:cNvCxnSpPr/>
          <p:nvPr/>
        </p:nvCxnSpPr>
        <p:spPr>
          <a:xfrm>
            <a:off x="5868144" y="3029242"/>
            <a:ext cx="1440160" cy="7920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1" name="TextBox 10"/>
          <p:cNvSpPr txBox="1"/>
          <p:nvPr/>
        </p:nvSpPr>
        <p:spPr>
          <a:xfrm>
            <a:off x="683568" y="4019775"/>
            <a:ext cx="2520280" cy="1323439"/>
          </a:xfrm>
          <a:prstGeom prst="rect">
            <a:avLst/>
          </a:prstGeom>
          <a:noFill/>
        </p:spPr>
        <p:txBody>
          <a:bodyPr wrap="square" rtlCol="0">
            <a:spAutoFit/>
          </a:bodyPr>
          <a:lstStyle/>
          <a:p>
            <a:pPr algn="just"/>
            <a:r>
              <a:rPr lang="uk-UA" sz="1600" b="1" dirty="0">
                <a:latin typeface="Times New Roman" pitchFamily="18" charset="0"/>
                <a:cs typeface="Times New Roman" pitchFamily="18" charset="0"/>
              </a:rPr>
              <a:t>Моральний намір </a:t>
            </a:r>
            <a:r>
              <a:rPr lang="uk-UA" sz="1600" dirty="0">
                <a:latin typeface="Times New Roman" pitchFamily="18" charset="0"/>
                <a:cs typeface="Times New Roman" pitchFamily="18" charset="0"/>
              </a:rPr>
              <a:t>— рішення людини вчинити відповідну моральну дію і досягти очікуваного результату. </a:t>
            </a:r>
          </a:p>
        </p:txBody>
      </p:sp>
      <p:sp>
        <p:nvSpPr>
          <p:cNvPr id="12" name="TextBox 11"/>
          <p:cNvSpPr txBox="1"/>
          <p:nvPr/>
        </p:nvSpPr>
        <p:spPr>
          <a:xfrm>
            <a:off x="6444208" y="4005064"/>
            <a:ext cx="2232248" cy="1323439"/>
          </a:xfrm>
          <a:prstGeom prst="rect">
            <a:avLst/>
          </a:prstGeom>
          <a:noFill/>
        </p:spPr>
        <p:txBody>
          <a:bodyPr wrap="square" rtlCol="0">
            <a:spAutoFit/>
          </a:bodyPr>
          <a:lstStyle/>
          <a:p>
            <a:pPr algn="just"/>
            <a:r>
              <a:rPr lang="uk-UA" sz="1600" b="1" dirty="0">
                <a:latin typeface="Times New Roman" pitchFamily="18" charset="0"/>
                <a:cs typeface="Times New Roman" pitchFamily="18" charset="0"/>
              </a:rPr>
              <a:t>Моральна спонука </a:t>
            </a:r>
            <a:r>
              <a:rPr lang="uk-UA" sz="1600" dirty="0">
                <a:latin typeface="Times New Roman" pitchFamily="18" charset="0"/>
                <a:cs typeface="Times New Roman" pitchFamily="18" charset="0"/>
              </a:rPr>
              <a:t>— чуттєва форма, в якій виявляються мотив і намір до здійснення відповідного вчинку. </a:t>
            </a:r>
          </a:p>
        </p:txBody>
      </p:sp>
      <p:sp>
        <p:nvSpPr>
          <p:cNvPr id="13" name="TextBox 12"/>
          <p:cNvSpPr txBox="1"/>
          <p:nvPr/>
        </p:nvSpPr>
        <p:spPr>
          <a:xfrm>
            <a:off x="3187832" y="620688"/>
            <a:ext cx="4536504" cy="523220"/>
          </a:xfrm>
          <a:prstGeom prst="rect">
            <a:avLst/>
          </a:prstGeom>
          <a:noFill/>
        </p:spPr>
        <p:txBody>
          <a:bodyPr wrap="square" rtlCol="0">
            <a:spAutoFit/>
          </a:bodyPr>
          <a:lstStyle/>
          <a:p>
            <a:r>
              <a:rPr lang="uk-UA" sz="2800" dirty="0" smtClean="0">
                <a:latin typeface="Times New Roman" pitchFamily="18" charset="0"/>
                <a:cs typeface="Times New Roman" pitchFamily="18" charset="0"/>
              </a:rPr>
              <a:t>Моральний вибір</a:t>
            </a:r>
            <a:endParaRPr lang="uk-UA" sz="2800" dirty="0">
              <a:latin typeface="Times New Roman" pitchFamily="18" charset="0"/>
              <a:cs typeface="Times New Roman" pitchFamily="18" charset="0"/>
            </a:endParaRPr>
          </a:p>
        </p:txBody>
      </p:sp>
      <p:pic>
        <p:nvPicPr>
          <p:cNvPr id="1536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8446" y="5312479"/>
            <a:ext cx="2409386" cy="147129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21893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1588"/>
            <a:ext cx="9150350"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67544" y="116632"/>
            <a:ext cx="8229600" cy="1143000"/>
          </a:xfrm>
        </p:spPr>
        <p:txBody>
          <a:bodyPr>
            <a:normAutofit/>
          </a:bodyPr>
          <a:lstStyle/>
          <a:p>
            <a:r>
              <a:rPr lang="uk-UA" sz="2800" dirty="0">
                <a:latin typeface="Times New Roman" pitchFamily="18" charset="0"/>
                <a:cs typeface="Times New Roman" pitchFamily="18" charset="0"/>
              </a:rPr>
              <a:t>Моральні чесноти та вади</a:t>
            </a:r>
          </a:p>
        </p:txBody>
      </p:sp>
      <p:sp>
        <p:nvSpPr>
          <p:cNvPr id="3" name="Объект 2"/>
          <p:cNvSpPr>
            <a:spLocks noGrp="1"/>
          </p:cNvSpPr>
          <p:nvPr>
            <p:ph idx="1"/>
          </p:nvPr>
        </p:nvSpPr>
        <p:spPr>
          <a:xfrm>
            <a:off x="179512" y="1268760"/>
            <a:ext cx="5050904" cy="4525963"/>
          </a:xfrm>
        </p:spPr>
        <p:txBody>
          <a:bodyPr>
            <a:normAutofit/>
          </a:bodyPr>
          <a:lstStyle/>
          <a:p>
            <a:pPr marL="0" indent="0" algn="just">
              <a:buNone/>
            </a:pPr>
            <a:r>
              <a:rPr lang="uk-UA" sz="1600" b="1" dirty="0">
                <a:latin typeface="Times New Roman" pitchFamily="18" charset="0"/>
                <a:cs typeface="Times New Roman" pitchFamily="18" charset="0"/>
              </a:rPr>
              <a:t>Чеснота </a:t>
            </a:r>
            <a:r>
              <a:rPr lang="uk-UA" sz="1600" dirty="0">
                <a:latin typeface="Times New Roman" pitchFamily="18" charset="0"/>
                <a:cs typeface="Times New Roman" pitchFamily="18" charset="0"/>
              </a:rPr>
              <a:t>— це фундаментальне моральне поняття, що характеризує готовність і здатність особистості свідомо та твердо слідувати добру; сукупність внутрішніх, духовних та інтелектуальних якостей, які морально досконало втілюють певний ідеал. </a:t>
            </a:r>
            <a:r>
              <a:rPr lang="uk-UA" sz="1600" b="1" dirty="0">
                <a:latin typeface="Times New Roman" pitchFamily="18" charset="0"/>
                <a:cs typeface="Times New Roman" pitchFamily="18" charset="0"/>
              </a:rPr>
              <a:t>Чеснота </a:t>
            </a:r>
            <a:r>
              <a:rPr lang="uk-UA" sz="1600" dirty="0">
                <a:latin typeface="Times New Roman" pitchFamily="18" charset="0"/>
                <a:cs typeface="Times New Roman" pitchFamily="18" charset="0"/>
              </a:rPr>
              <a:t>є однією з двох основних форм об’єктивації моралі поруч із принципами, нормами; на відміну від останніх, що фіксують </a:t>
            </a:r>
            <a:r>
              <a:rPr lang="uk-UA" sz="1600" dirty="0" err="1">
                <a:latin typeface="Times New Roman" pitchFamily="18" charset="0"/>
                <a:cs typeface="Times New Roman" pitchFamily="18" charset="0"/>
              </a:rPr>
              <a:t>загальнозначиму</a:t>
            </a:r>
            <a:r>
              <a:rPr lang="uk-UA" sz="1600" dirty="0">
                <a:latin typeface="Times New Roman" pitchFamily="18" charset="0"/>
                <a:cs typeface="Times New Roman" pitchFamily="18" charset="0"/>
              </a:rPr>
              <a:t> сутність моралі, вона висловлює </a:t>
            </a:r>
            <a:r>
              <a:rPr lang="uk-UA" sz="1600" dirty="0" err="1">
                <a:latin typeface="Times New Roman" pitchFamily="18" charset="0"/>
                <a:cs typeface="Times New Roman" pitchFamily="18" charset="0"/>
              </a:rPr>
              <a:t>індивідуалізованість</a:t>
            </a:r>
            <a:r>
              <a:rPr lang="uk-UA" sz="1600" dirty="0">
                <a:latin typeface="Times New Roman" pitchFamily="18" charset="0"/>
                <a:cs typeface="Times New Roman" pitchFamily="18" charset="0"/>
              </a:rPr>
              <a:t> моралі</a:t>
            </a:r>
            <a:r>
              <a:rPr lang="uk-UA" sz="1600" dirty="0" smtClean="0">
                <a:latin typeface="Times New Roman" pitchFamily="18" charset="0"/>
                <a:cs typeface="Times New Roman" pitchFamily="18" charset="0"/>
              </a:rPr>
              <a:t>.</a:t>
            </a:r>
            <a:endParaRPr lang="uk-UA" sz="1600" dirty="0">
              <a:latin typeface="Times New Roman" pitchFamily="18" charset="0"/>
              <a:cs typeface="Times New Roman" pitchFamily="18" charset="0"/>
            </a:endParaRPr>
          </a:p>
        </p:txBody>
      </p:sp>
      <p:sp>
        <p:nvSpPr>
          <p:cNvPr id="4" name="TextBox 3"/>
          <p:cNvSpPr txBox="1"/>
          <p:nvPr/>
        </p:nvSpPr>
        <p:spPr>
          <a:xfrm>
            <a:off x="4119344" y="3933056"/>
            <a:ext cx="4824536" cy="2616101"/>
          </a:xfrm>
          <a:prstGeom prst="rect">
            <a:avLst/>
          </a:prstGeom>
          <a:noFill/>
        </p:spPr>
        <p:txBody>
          <a:bodyPr wrap="square" rtlCol="0">
            <a:spAutoFit/>
          </a:bodyPr>
          <a:lstStyle/>
          <a:p>
            <a:pPr algn="just"/>
            <a:r>
              <a:rPr lang="uk-UA" sz="1600" dirty="0">
                <a:latin typeface="Times New Roman" pitchFamily="18" charset="0"/>
                <a:cs typeface="Times New Roman" pitchFamily="18" charset="0"/>
              </a:rPr>
              <a:t>Категорії моральної діяльності виявляють загальні засади функціонування моралі у рамках поведінки людини та суспільства у конкретних ситуаціях. Вони дають можливість виявити ступінь впливу соціальних факторів (соціально-політичних, економічних, культурних) на становлення основних правил і норм регуляції діяльності людини та суспільства.</a:t>
            </a:r>
          </a:p>
          <a:p>
            <a:r>
              <a:rPr lang="uk-UA" dirty="0"/>
              <a:t> </a:t>
            </a:r>
          </a:p>
          <a:p>
            <a:endParaRPr lang="uk-UA" dirty="0"/>
          </a:p>
        </p:txBody>
      </p:sp>
      <p:pic>
        <p:nvPicPr>
          <p:cNvPr id="16388" name="Picture 4" descr="Моральні норми — урок. Я досліджую світ, 4 клас."/>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1340768"/>
            <a:ext cx="2664296" cy="2457475"/>
          </a:xfrm>
          <a:prstGeom prst="rect">
            <a:avLst/>
          </a:prstGeom>
          <a:noFill/>
          <a:extLst>
            <a:ext uri="{909E8E84-426E-40DD-AFC4-6F175D3DCCD1}">
              <a14:hiddenFill xmlns:a14="http://schemas.microsoft.com/office/drawing/2010/main">
                <a:solidFill>
                  <a:srgbClr val="FFFFFF"/>
                </a:solidFill>
              </a14:hiddenFill>
            </a:ext>
          </a:extLst>
        </p:spPr>
      </p:pic>
      <p:pic>
        <p:nvPicPr>
          <p:cNvPr id="1638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3933056"/>
            <a:ext cx="2951361" cy="23653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47408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4" y="0"/>
            <a:ext cx="9150350"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539552" y="2564904"/>
            <a:ext cx="8229600" cy="1329011"/>
          </a:xfrm>
        </p:spPr>
        <p:txBody>
          <a:bodyPr>
            <a:normAutofit/>
          </a:bodyPr>
          <a:lstStyle/>
          <a:p>
            <a:pPr marL="0" indent="0" algn="ctr">
              <a:buNone/>
            </a:pPr>
            <a:r>
              <a:rPr lang="uk-UA" sz="3600" dirty="0" smtClean="0">
                <a:latin typeface="Times New Roman" pitchFamily="18" charset="0"/>
                <a:cs typeface="Times New Roman" pitchFamily="18" charset="0"/>
              </a:rPr>
              <a:t>Дякую за увагу!</a:t>
            </a:r>
            <a:endParaRPr lang="uk-UA" sz="3600" dirty="0">
              <a:latin typeface="Times New Roman" pitchFamily="18" charset="0"/>
              <a:cs typeface="Times New Roman" pitchFamily="18" charset="0"/>
            </a:endParaRPr>
          </a:p>
        </p:txBody>
      </p:sp>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548745">
            <a:off x="254189" y="1140686"/>
            <a:ext cx="2824291" cy="14097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0826" y="777042"/>
            <a:ext cx="2895997" cy="162516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838304">
            <a:off x="6289857" y="1016861"/>
            <a:ext cx="2762250" cy="16573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5"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26461">
            <a:off x="845964" y="3789041"/>
            <a:ext cx="2861939" cy="193731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149679">
            <a:off x="5349641" y="3961213"/>
            <a:ext cx="3028950" cy="172616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955518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4763"/>
            <a:ext cx="9150350"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normAutofit/>
          </a:bodyPr>
          <a:lstStyle/>
          <a:p>
            <a:r>
              <a:rPr lang="uk-UA" sz="2800" dirty="0" smtClean="0">
                <a:latin typeface="Times New Roman" pitchFamily="18" charset="0"/>
                <a:cs typeface="Times New Roman" pitchFamily="18" charset="0"/>
              </a:rPr>
              <a:t>План</a:t>
            </a:r>
            <a:endParaRPr lang="uk-UA" sz="2800" dirty="0">
              <a:latin typeface="Times New Roman" pitchFamily="18" charset="0"/>
              <a:cs typeface="Times New Roman" pitchFamily="18" charset="0"/>
            </a:endParaRPr>
          </a:p>
        </p:txBody>
      </p:sp>
      <p:sp>
        <p:nvSpPr>
          <p:cNvPr id="3" name="Объект 2"/>
          <p:cNvSpPr>
            <a:spLocks noGrp="1"/>
          </p:cNvSpPr>
          <p:nvPr>
            <p:ph idx="1"/>
          </p:nvPr>
        </p:nvSpPr>
        <p:spPr>
          <a:xfrm>
            <a:off x="457200" y="1700808"/>
            <a:ext cx="5482952" cy="4425355"/>
          </a:xfrm>
        </p:spPr>
        <p:txBody>
          <a:bodyPr/>
          <a:lstStyle/>
          <a:p>
            <a:pPr marL="0" indent="0">
              <a:buNone/>
            </a:pPr>
            <a:r>
              <a:rPr lang="uk-UA" sz="1600" dirty="0">
                <a:latin typeface="Times New Roman" pitchFamily="18" charset="0"/>
                <a:cs typeface="Times New Roman" pitchFamily="18" charset="0"/>
              </a:rPr>
              <a:t>1. Етика як наука про мораль.</a:t>
            </a:r>
          </a:p>
          <a:p>
            <a:pPr marL="0" indent="0">
              <a:buNone/>
            </a:pPr>
            <a:r>
              <a:rPr lang="uk-UA" sz="1600" dirty="0">
                <a:latin typeface="Times New Roman" pitchFamily="18" charset="0"/>
                <a:cs typeface="Times New Roman" pitchFamily="18" charset="0"/>
              </a:rPr>
              <a:t>2. Мораль як специфічний спосіб регулювання поведінки людини..</a:t>
            </a:r>
          </a:p>
          <a:p>
            <a:pPr marL="0" indent="0">
              <a:buNone/>
            </a:pPr>
            <a:r>
              <a:rPr lang="uk-UA" sz="1600" dirty="0">
                <a:latin typeface="Times New Roman" pitchFamily="18" charset="0"/>
                <a:cs typeface="Times New Roman" pitchFamily="18" charset="0"/>
              </a:rPr>
              <a:t>3. Категорії етики як найзагальніші поняття про мораль. </a:t>
            </a:r>
          </a:p>
          <a:p>
            <a:pPr marL="0" indent="0">
              <a:buNone/>
            </a:pPr>
            <a:r>
              <a:rPr lang="uk-UA" sz="1600" dirty="0">
                <a:latin typeface="Times New Roman" pitchFamily="18" charset="0"/>
                <a:cs typeface="Times New Roman" pitchFamily="18" charset="0"/>
              </a:rPr>
              <a:t>4. Моральна вимога. Моральний вибір. Моральні чесноти і вади</a:t>
            </a:r>
          </a:p>
          <a:p>
            <a:endParaRPr lang="uk-UA" dirty="0"/>
          </a:p>
        </p:txBody>
      </p:sp>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80927"/>
            <a:ext cx="9144000" cy="4067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354609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1588"/>
            <a:ext cx="9150350"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normAutofit/>
          </a:bodyPr>
          <a:lstStyle/>
          <a:p>
            <a:r>
              <a:rPr lang="uk-UA" sz="2800" dirty="0" smtClean="0">
                <a:latin typeface="Times New Roman" pitchFamily="18" charset="0"/>
                <a:cs typeface="Times New Roman" pitchFamily="18" charset="0"/>
              </a:rPr>
              <a:t>Етика </a:t>
            </a:r>
            <a:r>
              <a:rPr lang="uk-UA" sz="2800" dirty="0">
                <a:latin typeface="Times New Roman" pitchFamily="18" charset="0"/>
                <a:cs typeface="Times New Roman" pitchFamily="18" charset="0"/>
              </a:rPr>
              <a:t>наука про мораль.</a:t>
            </a:r>
          </a:p>
        </p:txBody>
      </p:sp>
      <p:sp>
        <p:nvSpPr>
          <p:cNvPr id="3" name="Объект 2"/>
          <p:cNvSpPr>
            <a:spLocks noGrp="1"/>
          </p:cNvSpPr>
          <p:nvPr>
            <p:ph idx="1"/>
          </p:nvPr>
        </p:nvSpPr>
        <p:spPr>
          <a:xfrm>
            <a:off x="457200" y="1556792"/>
            <a:ext cx="4330824" cy="4569371"/>
          </a:xfrm>
        </p:spPr>
        <p:txBody>
          <a:bodyPr/>
          <a:lstStyle/>
          <a:p>
            <a:pPr marL="0" indent="0" algn="just">
              <a:buNone/>
            </a:pPr>
            <a:r>
              <a:rPr lang="uk-UA" sz="1600" b="1" dirty="0" smtClean="0">
                <a:latin typeface="Times New Roman" pitchFamily="18" charset="0"/>
                <a:cs typeface="Times New Roman" pitchFamily="18" charset="0"/>
              </a:rPr>
              <a:t>Етика це </a:t>
            </a:r>
            <a:r>
              <a:rPr lang="uk-UA" sz="1600" dirty="0" smtClean="0">
                <a:latin typeface="Times New Roman" pitchFamily="18" charset="0"/>
                <a:cs typeface="Times New Roman" pitchFamily="18" charset="0"/>
              </a:rPr>
              <a:t>- філософською </a:t>
            </a:r>
            <a:r>
              <a:rPr lang="uk-UA" sz="1600" dirty="0">
                <a:latin typeface="Times New Roman" pitchFamily="18" charset="0"/>
                <a:cs typeface="Times New Roman" pitchFamily="18" charset="0"/>
              </a:rPr>
              <a:t>наукою, яка вивчає і досліджує природу, сутність, виникнення, розвиток, структуру, функції моралі та її прояви в різноманітних сферах діяльності.</a:t>
            </a:r>
          </a:p>
          <a:p>
            <a:pPr marL="0" indent="0">
              <a:buNone/>
            </a:pPr>
            <a:endParaRPr lang="uk-UA" dirty="0"/>
          </a:p>
        </p:txBody>
      </p:sp>
      <p:sp>
        <p:nvSpPr>
          <p:cNvPr id="4" name="TextBox 3"/>
          <p:cNvSpPr txBox="1"/>
          <p:nvPr/>
        </p:nvSpPr>
        <p:spPr>
          <a:xfrm>
            <a:off x="4211960" y="3981834"/>
            <a:ext cx="4608512" cy="1846659"/>
          </a:xfrm>
          <a:prstGeom prst="rect">
            <a:avLst/>
          </a:prstGeom>
          <a:noFill/>
        </p:spPr>
        <p:txBody>
          <a:bodyPr wrap="square" rtlCol="0">
            <a:spAutoFit/>
          </a:bodyPr>
          <a:lstStyle/>
          <a:p>
            <a:pPr algn="just"/>
            <a:r>
              <a:rPr lang="uk-UA" sz="1600" dirty="0">
                <a:latin typeface="Times New Roman" pitchFamily="18" charset="0"/>
                <a:cs typeface="Times New Roman" pitchFamily="18" charset="0"/>
              </a:rPr>
              <a:t>Головним </a:t>
            </a:r>
            <a:r>
              <a:rPr lang="uk-UA" sz="1600" b="1" dirty="0">
                <a:latin typeface="Times New Roman" pitchFamily="18" charset="0"/>
                <a:cs typeface="Times New Roman" pitchFamily="18" charset="0"/>
              </a:rPr>
              <a:t>предметом етики </a:t>
            </a:r>
            <a:r>
              <a:rPr lang="uk-UA" sz="1600" i="1" dirty="0">
                <a:latin typeface="Times New Roman" pitchFamily="18" charset="0"/>
                <a:cs typeface="Times New Roman" pitchFamily="18" charset="0"/>
              </a:rPr>
              <a:t>є </a:t>
            </a:r>
            <a:r>
              <a:rPr lang="uk-UA" sz="1600" i="1" dirty="0" smtClean="0">
                <a:latin typeface="Times New Roman" pitchFamily="18" charset="0"/>
                <a:cs typeface="Times New Roman" pitchFamily="18" charset="0"/>
              </a:rPr>
              <a:t>мораль. </a:t>
            </a:r>
            <a:r>
              <a:rPr lang="uk-UA" sz="1600" dirty="0" smtClean="0">
                <a:latin typeface="Times New Roman" pitchFamily="18" charset="0"/>
                <a:cs typeface="Times New Roman" pitchFamily="18" charset="0"/>
              </a:rPr>
              <a:t>Трактування </a:t>
            </a:r>
            <a:r>
              <a:rPr lang="uk-UA" sz="1600" dirty="0">
                <a:latin typeface="Times New Roman" pitchFamily="18" charset="0"/>
                <a:cs typeface="Times New Roman" pitchFamily="18" charset="0"/>
              </a:rPr>
              <a:t>моралі, виокремлення її своєрідності та призначення визначають і зміст </a:t>
            </a:r>
            <a:r>
              <a:rPr lang="uk-UA" sz="1600" dirty="0" smtClean="0">
                <a:latin typeface="Times New Roman" pitchFamily="18" charset="0"/>
                <a:cs typeface="Times New Roman" pitchFamily="18" charset="0"/>
              </a:rPr>
              <a:t>етики. Через </a:t>
            </a:r>
            <a:r>
              <a:rPr lang="uk-UA" sz="1600" dirty="0">
                <a:latin typeface="Times New Roman" pitchFamily="18" charset="0"/>
                <a:cs typeface="Times New Roman" pitchFamily="18" charset="0"/>
              </a:rPr>
              <a:t>призму розуміння моралі як діяльності етика виступає як наука про специфічну форму людської діяльності, філософська теорія моральності.</a:t>
            </a:r>
          </a:p>
          <a:p>
            <a:endParaRPr lang="uk-UA" dirty="0"/>
          </a:p>
        </p:txBody>
      </p:sp>
      <p:pic>
        <p:nvPicPr>
          <p:cNvPr id="307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622301"/>
            <a:ext cx="3456384" cy="202272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3789040"/>
            <a:ext cx="3366669" cy="223224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553545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1588"/>
            <a:ext cx="9150350"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67544" y="116632"/>
            <a:ext cx="8229600" cy="1143000"/>
          </a:xfrm>
        </p:spPr>
        <p:txBody>
          <a:bodyPr>
            <a:normAutofit/>
          </a:bodyPr>
          <a:lstStyle/>
          <a:p>
            <a:r>
              <a:rPr lang="uk-UA" sz="2800" dirty="0" smtClean="0">
                <a:latin typeface="Times New Roman" pitchFamily="18" charset="0"/>
                <a:cs typeface="Times New Roman" pitchFamily="18" charset="0"/>
              </a:rPr>
              <a:t>Завдання етики</a:t>
            </a:r>
            <a:endParaRPr lang="uk-UA" sz="2800" dirty="0">
              <a:latin typeface="Times New Roman" pitchFamily="18" charset="0"/>
              <a:cs typeface="Times New Roman" pitchFamily="18" charset="0"/>
            </a:endParaRPr>
          </a:p>
        </p:txBody>
      </p:sp>
      <p:sp>
        <p:nvSpPr>
          <p:cNvPr id="3" name="Объект 2"/>
          <p:cNvSpPr>
            <a:spLocks noGrp="1"/>
          </p:cNvSpPr>
          <p:nvPr>
            <p:ph idx="1"/>
          </p:nvPr>
        </p:nvSpPr>
        <p:spPr>
          <a:xfrm>
            <a:off x="467544" y="1052736"/>
            <a:ext cx="5616624" cy="5112568"/>
          </a:xfrm>
        </p:spPr>
        <p:txBody>
          <a:bodyPr>
            <a:normAutofit/>
          </a:bodyPr>
          <a:lstStyle/>
          <a:p>
            <a:pPr marL="0" indent="0">
              <a:buNone/>
            </a:pPr>
            <a:r>
              <a:rPr lang="uk-UA" sz="1600" b="1" u="sng" dirty="0">
                <a:latin typeface="Times New Roman" pitchFamily="18" charset="0"/>
                <a:cs typeface="Times New Roman" pitchFamily="18" charset="0"/>
              </a:rPr>
              <a:t>Завдання етики</a:t>
            </a:r>
            <a:r>
              <a:rPr lang="uk-UA" sz="1600" b="1" dirty="0">
                <a:latin typeface="Times New Roman" pitchFamily="18" charset="0"/>
                <a:cs typeface="Times New Roman" pitchFamily="18" charset="0"/>
              </a:rPr>
              <a:t> </a:t>
            </a:r>
            <a:r>
              <a:rPr lang="uk-UA" sz="1600" dirty="0">
                <a:latin typeface="Times New Roman" pitchFamily="18" charset="0"/>
                <a:cs typeface="Times New Roman" pitchFamily="18" charset="0"/>
              </a:rPr>
              <a:t>полягає в тому, щоб описати, пояснити та навчити моралі. Саме тому у системі цієї науки вирізняють:</a:t>
            </a:r>
          </a:p>
          <a:p>
            <a:pPr marL="0" indent="0">
              <a:buNone/>
            </a:pPr>
            <a:r>
              <a:rPr lang="uk-UA" sz="1600" dirty="0">
                <a:latin typeface="Times New Roman" pitchFamily="18" charset="0"/>
                <a:cs typeface="Times New Roman" pitchFamily="18" charset="0"/>
              </a:rPr>
              <a:t> а) етичну аксіологію, </a:t>
            </a:r>
          </a:p>
          <a:p>
            <a:pPr marL="0" indent="0">
              <a:buNone/>
            </a:pPr>
            <a:r>
              <a:rPr lang="uk-UA" sz="1600" dirty="0">
                <a:latin typeface="Times New Roman" pitchFamily="18" charset="0"/>
                <a:cs typeface="Times New Roman" pitchFamily="18" charset="0"/>
              </a:rPr>
              <a:t>б) деонтологію (проблеми обов'язку і належного), </a:t>
            </a:r>
          </a:p>
          <a:p>
            <a:pPr marL="0" indent="0">
              <a:buNone/>
            </a:pPr>
            <a:r>
              <a:rPr lang="uk-UA" sz="1600" dirty="0">
                <a:latin typeface="Times New Roman" pitchFamily="18" charset="0"/>
                <a:cs typeface="Times New Roman" pitchFamily="18" charset="0"/>
              </a:rPr>
              <a:t>в) етику, що вивчає мораль певного суспільства з позицій історії та соціології, </a:t>
            </a:r>
          </a:p>
          <a:p>
            <a:pPr marL="0" indent="0">
              <a:buNone/>
            </a:pPr>
            <a:r>
              <a:rPr lang="uk-UA" sz="1600" dirty="0">
                <a:latin typeface="Times New Roman" pitchFamily="18" charset="0"/>
                <a:cs typeface="Times New Roman" pitchFamily="18" charset="0"/>
              </a:rPr>
              <a:t>г) генеалогію моралі, </a:t>
            </a:r>
          </a:p>
          <a:p>
            <a:pPr marL="0" indent="0">
              <a:buNone/>
            </a:pPr>
            <a:r>
              <a:rPr lang="uk-UA" sz="1600" dirty="0">
                <a:latin typeface="Times New Roman" pitchFamily="18" charset="0"/>
                <a:cs typeface="Times New Roman" pitchFamily="18" charset="0"/>
              </a:rPr>
              <a:t>д) історичну етику, </a:t>
            </a:r>
          </a:p>
          <a:p>
            <a:pPr marL="0" indent="0">
              <a:buNone/>
            </a:pPr>
            <a:r>
              <a:rPr lang="uk-UA" sz="1600" dirty="0">
                <a:latin typeface="Times New Roman" pitchFamily="18" charset="0"/>
                <a:cs typeface="Times New Roman" pitchFamily="18" charset="0"/>
              </a:rPr>
              <a:t>е) соціологію моралі, </a:t>
            </a:r>
          </a:p>
          <a:p>
            <a:pPr marL="0" indent="0">
              <a:buNone/>
            </a:pPr>
            <a:r>
              <a:rPr lang="uk-UA" sz="1600" dirty="0">
                <a:latin typeface="Times New Roman" pitchFamily="18" charset="0"/>
                <a:cs typeface="Times New Roman" pitchFamily="18" charset="0"/>
              </a:rPr>
              <a:t>ж) професійну етику.</a:t>
            </a:r>
          </a:p>
          <a:p>
            <a:pPr marL="0" indent="0">
              <a:buNone/>
            </a:pPr>
            <a:endParaRPr lang="uk-UA" dirty="0"/>
          </a:p>
        </p:txBody>
      </p:sp>
      <p:sp>
        <p:nvSpPr>
          <p:cNvPr id="4" name="TextBox 3"/>
          <p:cNvSpPr txBox="1"/>
          <p:nvPr/>
        </p:nvSpPr>
        <p:spPr>
          <a:xfrm>
            <a:off x="3923928" y="4005064"/>
            <a:ext cx="5184576" cy="2585323"/>
          </a:xfrm>
          <a:prstGeom prst="rect">
            <a:avLst/>
          </a:prstGeom>
          <a:noFill/>
        </p:spPr>
        <p:txBody>
          <a:bodyPr wrap="square" rtlCol="0">
            <a:spAutoFit/>
          </a:bodyPr>
          <a:lstStyle/>
          <a:p>
            <a:r>
              <a:rPr lang="uk-UA" sz="1600" b="1" dirty="0">
                <a:latin typeface="Times New Roman" pitchFamily="18" charset="0"/>
                <a:cs typeface="Times New Roman" pitchFamily="18" charset="0"/>
              </a:rPr>
              <a:t>Специфіка етики як науки про мораль виявляється у:</a:t>
            </a:r>
          </a:p>
          <a:p>
            <a:r>
              <a:rPr lang="uk-UA" sz="1600" dirty="0">
                <a:latin typeface="Times New Roman" pitchFamily="18" charset="0"/>
                <a:cs typeface="Times New Roman" pitchFamily="18" charset="0"/>
              </a:rPr>
              <a:t>– наявності особливого предмета досліджень, яким є мораль;</a:t>
            </a:r>
          </a:p>
          <a:p>
            <a:r>
              <a:rPr lang="uk-UA" sz="1600" dirty="0">
                <a:latin typeface="Times New Roman" pitchFamily="18" charset="0"/>
                <a:cs typeface="Times New Roman" pitchFamily="18" charset="0"/>
              </a:rPr>
              <a:t>– особливих методах дослідження, які стосуються вивчення громадської думки та узагальнюють психологічні особливості людини та суспільства;</a:t>
            </a:r>
          </a:p>
          <a:p>
            <a:r>
              <a:rPr lang="uk-UA" sz="1600" dirty="0">
                <a:latin typeface="Times New Roman" pitchFamily="18" charset="0"/>
                <a:cs typeface="Times New Roman" pitchFamily="18" charset="0"/>
              </a:rPr>
              <a:t>– способі свого вираження та застосування комунікації (понятійний апарат та термінологія).</a:t>
            </a:r>
          </a:p>
          <a:p>
            <a:endParaRPr lang="uk-UA" dirty="0"/>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330250"/>
            <a:ext cx="2907407" cy="17430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927921"/>
            <a:ext cx="3206750" cy="309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094518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1588"/>
            <a:ext cx="9150350"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noAutofit/>
          </a:bodyPr>
          <a:lstStyle/>
          <a:p>
            <a:r>
              <a:rPr lang="uk-UA" sz="2800" dirty="0">
                <a:latin typeface="Times New Roman" pitchFamily="18" charset="0"/>
                <a:cs typeface="Times New Roman" pitchFamily="18" charset="0"/>
              </a:rPr>
              <a:t>Мораль як специфічний спосіб регулювання поведінки людини</a:t>
            </a:r>
          </a:p>
        </p:txBody>
      </p:sp>
      <p:sp>
        <p:nvSpPr>
          <p:cNvPr id="3" name="Объект 2"/>
          <p:cNvSpPr>
            <a:spLocks noGrp="1"/>
          </p:cNvSpPr>
          <p:nvPr>
            <p:ph idx="1"/>
          </p:nvPr>
        </p:nvSpPr>
        <p:spPr>
          <a:xfrm>
            <a:off x="395536" y="1556792"/>
            <a:ext cx="4968552" cy="4176464"/>
          </a:xfrm>
        </p:spPr>
        <p:txBody>
          <a:bodyPr>
            <a:noAutofit/>
          </a:bodyPr>
          <a:lstStyle/>
          <a:p>
            <a:pPr marL="0" indent="0" algn="just">
              <a:buNone/>
            </a:pPr>
            <a:r>
              <a:rPr lang="uk-UA" sz="1600" b="1" dirty="0">
                <a:latin typeface="Times New Roman" pitchFamily="18" charset="0"/>
                <a:cs typeface="Times New Roman" pitchFamily="18" charset="0"/>
              </a:rPr>
              <a:t>Мораль</a:t>
            </a:r>
            <a:r>
              <a:rPr lang="uk-UA" sz="1600" dirty="0">
                <a:latin typeface="Times New Roman" pitchFamily="18" charset="0"/>
                <a:cs typeface="Times New Roman" pitchFamily="18" charset="0"/>
              </a:rPr>
              <a:t> </a:t>
            </a:r>
            <a:r>
              <a:rPr lang="uk-UA" sz="1600" b="1" dirty="0">
                <a:latin typeface="Times New Roman" pitchFamily="18" charset="0"/>
                <a:cs typeface="Times New Roman" pitchFamily="18" charset="0"/>
              </a:rPr>
              <a:t>є</a:t>
            </a:r>
            <a:r>
              <a:rPr lang="uk-UA" sz="1600" dirty="0">
                <a:latin typeface="Times New Roman" pitchFamily="18" charset="0"/>
                <a:cs typeface="Times New Roman" pitchFamily="18" charset="0"/>
              </a:rPr>
              <a:t> системою принципів, оцінок, ідей, суджень, норм людської поведінки, які виникають із потреби узгодження інтересів індивідів один з одним, із суспільством, що спрямоване на врегулювання поведінки людей відповідно до понять «добро і зло», «справедливість і несправедливість», «честь і безчестя», підтримується особистим переконанням, вихованням та силою громадської думки</a:t>
            </a:r>
            <a:r>
              <a:rPr lang="uk-UA" sz="1600" b="1" dirty="0">
                <a:latin typeface="Times New Roman" pitchFamily="18" charset="0"/>
                <a:cs typeface="Times New Roman" pitchFamily="18" charset="0"/>
              </a:rPr>
              <a:t>. Мораль постає</a:t>
            </a:r>
            <a:r>
              <a:rPr lang="uk-UA" sz="1600" dirty="0">
                <a:latin typeface="Times New Roman" pitchFamily="18" charset="0"/>
                <a:cs typeface="Times New Roman" pitchFamily="18" charset="0"/>
              </a:rPr>
              <a:t> категорією, що віддзеркалює рівень свідомості. </a:t>
            </a:r>
            <a:r>
              <a:rPr lang="uk-UA" sz="1600" b="1" dirty="0">
                <a:latin typeface="Times New Roman" pitchFamily="18" charset="0"/>
                <a:cs typeface="Times New Roman" pitchFamily="18" charset="0"/>
              </a:rPr>
              <a:t>Мораль постає </a:t>
            </a:r>
            <a:r>
              <a:rPr lang="uk-UA" sz="1600" dirty="0">
                <a:latin typeface="Times New Roman" pitchFamily="18" charset="0"/>
                <a:cs typeface="Times New Roman" pitchFamily="18" charset="0"/>
              </a:rPr>
              <a:t>у людському уявленні як належне, критерієм якого є добро і зло, чесність, порядність, справедливість, правда. </a:t>
            </a:r>
            <a:r>
              <a:rPr lang="uk-UA" sz="1600" b="1" dirty="0">
                <a:latin typeface="Times New Roman" pitchFamily="18" charset="0"/>
                <a:cs typeface="Times New Roman" pitchFamily="18" charset="0"/>
              </a:rPr>
              <a:t>Мораль є</a:t>
            </a:r>
            <a:r>
              <a:rPr lang="uk-UA" sz="1600" dirty="0">
                <a:latin typeface="Times New Roman" pitchFamily="18" charset="0"/>
                <a:cs typeface="Times New Roman" pitchFamily="18" charset="0"/>
              </a:rPr>
              <a:t> динамічним явищем, яке трансформується залежно від економічного, інформаційного, культурного, духовного розвитку суспільства або індивідів. Мораль формується особою усвідомлено від впливом таких чинників як освіта, виховання, навколишнє середовище у вигляді принципів, норм, оцінок, ідеалів. </a:t>
            </a:r>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1637506"/>
            <a:ext cx="3344788" cy="189172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3861048"/>
            <a:ext cx="3306117" cy="237626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564291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171"/>
            <a:ext cx="9150350"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4283968" y="476672"/>
            <a:ext cx="4546848" cy="5400600"/>
          </a:xfrm>
        </p:spPr>
        <p:txBody>
          <a:bodyPr>
            <a:normAutofit/>
          </a:bodyPr>
          <a:lstStyle/>
          <a:p>
            <a:pPr marL="0" indent="0" algn="just">
              <a:buNone/>
            </a:pPr>
            <a:r>
              <a:rPr lang="uk-UA" sz="1600" b="1" dirty="0" smtClean="0">
                <a:latin typeface="Times New Roman" pitchFamily="18" charset="0"/>
                <a:cs typeface="Times New Roman" pitchFamily="18" charset="0"/>
              </a:rPr>
              <a:t>Головним </a:t>
            </a:r>
            <a:r>
              <a:rPr lang="uk-UA" sz="1600" b="1" dirty="0">
                <a:latin typeface="Times New Roman" pitchFamily="18" charset="0"/>
                <a:cs typeface="Times New Roman" pitchFamily="18" charset="0"/>
              </a:rPr>
              <a:t>призначенням права і моралі є </a:t>
            </a:r>
            <a:r>
              <a:rPr lang="uk-UA" sz="1600" dirty="0">
                <a:latin typeface="Times New Roman" pitchFamily="18" charset="0"/>
                <a:cs typeface="Times New Roman" pitchFamily="18" charset="0"/>
              </a:rPr>
              <a:t>запровадження та підтримання стабільності та порядку у суспільстві, створюючи при цьому еталони поведінки, що формально закріплюються у нормах національного законодавства. </a:t>
            </a:r>
            <a:r>
              <a:rPr lang="uk-UA" sz="1600" b="1" dirty="0">
                <a:latin typeface="Times New Roman" pitchFamily="18" charset="0"/>
                <a:cs typeface="Times New Roman" pitchFamily="18" charset="0"/>
              </a:rPr>
              <a:t>Право є </a:t>
            </a:r>
            <a:r>
              <a:rPr lang="uk-UA" sz="1600" dirty="0">
                <a:latin typeface="Times New Roman" pitchFamily="18" charset="0"/>
                <a:cs typeface="Times New Roman" pitchFamily="18" charset="0"/>
              </a:rPr>
              <a:t>системою загальнообов’язкових норм, принципів, які встановлені, визнані або санкціоновані державою як регулятори суспільних відносин, що формально закріплюють міру свободи, рівності, справедливості відповідно до групових та індивідуальних інтересів населення, що забезпечуються усіма заходами легального державного впливу аж до примусу.</a:t>
            </a:r>
            <a:endParaRPr lang="uk-UA" sz="1600" b="1" dirty="0">
              <a:latin typeface="Times New Roman" pitchFamily="18" charset="0"/>
              <a:cs typeface="Times New Roman" pitchFamily="18" charset="0"/>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548680"/>
            <a:ext cx="3816424" cy="260831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3722351"/>
            <a:ext cx="4536504" cy="280299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100" y="3453061"/>
            <a:ext cx="3831280" cy="292797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1794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1588"/>
            <a:ext cx="9150350"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lstStyle/>
          <a:p>
            <a:r>
              <a:rPr lang="uk-UA" dirty="0" smtClean="0"/>
              <a:t>Ознаки права</a:t>
            </a:r>
            <a:endParaRPr lang="uk-UA" dirty="0"/>
          </a:p>
        </p:txBody>
      </p:sp>
      <p:sp>
        <p:nvSpPr>
          <p:cNvPr id="4" name="Объект 3"/>
          <p:cNvSpPr txBox="1">
            <a:spLocks noGrp="1"/>
          </p:cNvSpPr>
          <p:nvPr>
            <p:ph idx="1"/>
          </p:nvPr>
        </p:nvSpPr>
        <p:spPr>
          <a:xfrm>
            <a:off x="457200" y="1600200"/>
            <a:ext cx="4978896" cy="2948499"/>
          </a:xfrm>
          <a:prstGeom prst="rect">
            <a:avLst/>
          </a:prstGeom>
          <a:noFill/>
        </p:spPr>
        <p:txBody>
          <a:bodyPr wrap="square" rtlCol="0">
            <a:spAutoFit/>
          </a:bodyPr>
          <a:lstStyle/>
          <a:p>
            <a:pPr algn="just">
              <a:buFont typeface="Wingdings" pitchFamily="2" charset="2"/>
              <a:buChar char="ü"/>
            </a:pPr>
            <a:r>
              <a:rPr lang="uk-UA" sz="1600" dirty="0" smtClean="0">
                <a:latin typeface="Times New Roman" pitchFamily="18" charset="0"/>
                <a:cs typeface="Times New Roman" pitchFamily="18" charset="0"/>
              </a:rPr>
              <a:t>загальнообов’язковість </a:t>
            </a:r>
          </a:p>
          <a:p>
            <a:pPr algn="just">
              <a:buFont typeface="Wingdings" pitchFamily="2" charset="2"/>
              <a:buChar char="ü"/>
            </a:pPr>
            <a:r>
              <a:rPr lang="uk-UA" sz="1600" dirty="0" smtClean="0">
                <a:latin typeface="Times New Roman" pitchFamily="18" charset="0"/>
                <a:cs typeface="Times New Roman" pitchFamily="18" charset="0"/>
              </a:rPr>
              <a:t>нормативність </a:t>
            </a:r>
          </a:p>
          <a:p>
            <a:pPr algn="just">
              <a:buFont typeface="Wingdings" pitchFamily="2" charset="2"/>
              <a:buChar char="ü"/>
            </a:pPr>
            <a:r>
              <a:rPr lang="uk-UA" sz="1600" dirty="0" smtClean="0">
                <a:latin typeface="Times New Roman" pitchFamily="18" charset="0"/>
                <a:cs typeface="Times New Roman" pitchFamily="18" charset="0"/>
              </a:rPr>
              <a:t>формальна </a:t>
            </a:r>
            <a:r>
              <a:rPr lang="uk-UA" sz="1600" dirty="0">
                <a:latin typeface="Times New Roman" pitchFamily="18" charset="0"/>
                <a:cs typeface="Times New Roman" pitchFamily="18" charset="0"/>
              </a:rPr>
              <a:t>визначеність </a:t>
            </a:r>
            <a:endParaRPr lang="uk-UA" sz="1600" dirty="0" smtClean="0">
              <a:latin typeface="Times New Roman" pitchFamily="18" charset="0"/>
              <a:cs typeface="Times New Roman" pitchFamily="18" charset="0"/>
            </a:endParaRPr>
          </a:p>
          <a:p>
            <a:pPr algn="just">
              <a:buFont typeface="Wingdings" pitchFamily="2" charset="2"/>
              <a:buChar char="ü"/>
            </a:pPr>
            <a:r>
              <a:rPr lang="uk-UA" sz="1600" dirty="0" smtClean="0">
                <a:latin typeface="Times New Roman" pitchFamily="18" charset="0"/>
                <a:cs typeface="Times New Roman" pitchFamily="18" charset="0"/>
              </a:rPr>
              <a:t>мають </a:t>
            </a:r>
            <a:r>
              <a:rPr lang="uk-UA" sz="1600" dirty="0">
                <a:latin typeface="Times New Roman" pitchFamily="18" charset="0"/>
                <a:cs typeface="Times New Roman" pitchFamily="18" charset="0"/>
              </a:rPr>
              <a:t>бути точними, лаконічними, конкретними, </a:t>
            </a:r>
            <a:r>
              <a:rPr lang="uk-UA" sz="1600" dirty="0" smtClean="0">
                <a:latin typeface="Times New Roman" pitchFamily="18" charset="0"/>
                <a:cs typeface="Times New Roman" pitchFamily="18" charset="0"/>
              </a:rPr>
              <a:t>однозначними</a:t>
            </a:r>
            <a:endParaRPr lang="uk-UA" sz="1600" dirty="0">
              <a:latin typeface="Times New Roman" pitchFamily="18" charset="0"/>
              <a:cs typeface="Times New Roman" pitchFamily="18" charset="0"/>
            </a:endParaRPr>
          </a:p>
          <a:p>
            <a:pPr algn="just">
              <a:buFont typeface="Wingdings" pitchFamily="2" charset="2"/>
              <a:buChar char="ü"/>
            </a:pPr>
            <a:r>
              <a:rPr lang="uk-UA" sz="1600" dirty="0" smtClean="0">
                <a:latin typeface="Times New Roman" pitchFamily="18" charset="0"/>
                <a:cs typeface="Times New Roman" pitchFamily="18" charset="0"/>
              </a:rPr>
              <a:t>системність </a:t>
            </a:r>
          </a:p>
          <a:p>
            <a:pPr algn="just">
              <a:buFont typeface="Wingdings" pitchFamily="2" charset="2"/>
              <a:buChar char="ü"/>
            </a:pPr>
            <a:r>
              <a:rPr lang="uk-UA" sz="1600" dirty="0" smtClean="0">
                <a:latin typeface="Times New Roman" pitchFamily="18" charset="0"/>
                <a:cs typeface="Times New Roman" pitchFamily="18" charset="0"/>
              </a:rPr>
              <a:t>взаємозв’язок </a:t>
            </a:r>
            <a:r>
              <a:rPr lang="uk-UA" sz="1600" dirty="0">
                <a:latin typeface="Times New Roman" pitchFamily="18" charset="0"/>
                <a:cs typeface="Times New Roman" pitchFamily="18" charset="0"/>
              </a:rPr>
              <a:t>з державою </a:t>
            </a:r>
            <a:endParaRPr lang="uk-UA" sz="1600" dirty="0" smtClean="0">
              <a:latin typeface="Times New Roman" pitchFamily="18" charset="0"/>
              <a:cs typeface="Times New Roman" pitchFamily="18" charset="0"/>
            </a:endParaRPr>
          </a:p>
          <a:p>
            <a:pPr algn="just">
              <a:buFont typeface="Wingdings" pitchFamily="2" charset="2"/>
              <a:buChar char="ü"/>
            </a:pPr>
            <a:r>
              <a:rPr lang="uk-UA" sz="1600" dirty="0" err="1" smtClean="0">
                <a:latin typeface="Times New Roman" pitchFamily="18" charset="0"/>
                <a:cs typeface="Times New Roman" pitchFamily="18" charset="0"/>
              </a:rPr>
              <a:t>регулятивність</a:t>
            </a:r>
            <a:r>
              <a:rPr lang="uk-UA" sz="1600" dirty="0" smtClean="0">
                <a:latin typeface="Times New Roman" pitchFamily="18" charset="0"/>
                <a:cs typeface="Times New Roman" pitchFamily="18" charset="0"/>
              </a:rPr>
              <a:t> </a:t>
            </a:r>
          </a:p>
          <a:p>
            <a:pPr algn="just">
              <a:buFont typeface="Wingdings" pitchFamily="2" charset="2"/>
              <a:buChar char="ü"/>
            </a:pPr>
            <a:r>
              <a:rPr lang="uk-UA" sz="1600" dirty="0" smtClean="0">
                <a:latin typeface="Times New Roman" pitchFamily="18" charset="0"/>
                <a:cs typeface="Times New Roman" pitchFamily="18" charset="0"/>
              </a:rPr>
              <a:t>закріплює </a:t>
            </a:r>
            <a:r>
              <a:rPr lang="uk-UA" sz="1600" dirty="0">
                <a:latin typeface="Times New Roman" pitchFamily="18" charset="0"/>
                <a:cs typeface="Times New Roman" pitchFamily="18" charset="0"/>
              </a:rPr>
              <a:t>міру свободи, рівності і справедливості </a:t>
            </a:r>
            <a:endParaRPr lang="uk-UA" sz="1600" dirty="0" smtClean="0">
              <a:latin typeface="Times New Roman" pitchFamily="18" charset="0"/>
              <a:cs typeface="Times New Roman" pitchFamily="18" charset="0"/>
            </a:endParaRPr>
          </a:p>
          <a:p>
            <a:pPr algn="just">
              <a:buFont typeface="Wingdings" pitchFamily="2" charset="2"/>
              <a:buChar char="ü"/>
            </a:pPr>
            <a:r>
              <a:rPr lang="uk-UA" sz="1600" dirty="0" err="1" smtClean="0">
                <a:latin typeface="Times New Roman" pitchFamily="18" charset="0"/>
                <a:cs typeface="Times New Roman" pitchFamily="18" charset="0"/>
              </a:rPr>
              <a:t>процедурність</a:t>
            </a:r>
            <a:endParaRPr lang="uk-UA" sz="1600" dirty="0">
              <a:latin typeface="Times New Roman" pitchFamily="18" charset="0"/>
              <a:cs typeface="Times New Roman" pitchFamily="18" charset="0"/>
            </a:endParaRPr>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1261097"/>
            <a:ext cx="2143125" cy="214312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1" y="4313659"/>
            <a:ext cx="2371725" cy="23717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4568749"/>
            <a:ext cx="4824536" cy="211663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35208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1588"/>
            <a:ext cx="9150350"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395536" y="0"/>
            <a:ext cx="8229600" cy="1143000"/>
          </a:xfrm>
        </p:spPr>
        <p:txBody>
          <a:bodyPr>
            <a:normAutofit/>
          </a:bodyPr>
          <a:lstStyle/>
          <a:p>
            <a:r>
              <a:rPr lang="uk-UA" sz="2800" dirty="0" smtClean="0">
                <a:latin typeface="Times New Roman" pitchFamily="18" charset="0"/>
                <a:cs typeface="Times New Roman" pitchFamily="18" charset="0"/>
              </a:rPr>
              <a:t>Поняття моралі</a:t>
            </a:r>
            <a:endParaRPr lang="uk-UA" sz="2800" dirty="0">
              <a:latin typeface="Times New Roman" pitchFamily="18" charset="0"/>
              <a:cs typeface="Times New Roman" pitchFamily="18" charset="0"/>
            </a:endParaRPr>
          </a:p>
        </p:txBody>
      </p:sp>
      <p:sp>
        <p:nvSpPr>
          <p:cNvPr id="3" name="Объект 2"/>
          <p:cNvSpPr>
            <a:spLocks noGrp="1"/>
          </p:cNvSpPr>
          <p:nvPr>
            <p:ph idx="1"/>
          </p:nvPr>
        </p:nvSpPr>
        <p:spPr>
          <a:xfrm>
            <a:off x="107504" y="980728"/>
            <a:ext cx="4618856" cy="4525963"/>
          </a:xfrm>
        </p:spPr>
        <p:txBody>
          <a:bodyPr>
            <a:normAutofit/>
          </a:bodyPr>
          <a:lstStyle/>
          <a:p>
            <a:pPr marL="0" indent="0" algn="just">
              <a:buNone/>
            </a:pPr>
            <a:r>
              <a:rPr lang="uk-UA" sz="1600" b="1" dirty="0">
                <a:latin typeface="Times New Roman" pitchFamily="18" charset="0"/>
                <a:cs typeface="Times New Roman" pitchFamily="18" charset="0"/>
              </a:rPr>
              <a:t>Мораль</a:t>
            </a:r>
            <a:r>
              <a:rPr lang="uk-UA" sz="1600" dirty="0">
                <a:latin typeface="Times New Roman" pitchFamily="18" charset="0"/>
                <a:cs typeface="Times New Roman" pitchFamily="18" charset="0"/>
              </a:rPr>
              <a:t> – це форма суспільної свідомості і сфера індивідуальної свідомості особи, що становить сукупність висловлених у нормах, принципах, категоріях й ідеалах моральних вимог, на основі яких суспільство й особистість формують оцінки людської поведінки, явищ соціального і духовного життя, поведінку в сімейно-побутовій, трудовій, громадянській, політичній життєдіяльності.</a:t>
            </a:r>
          </a:p>
        </p:txBody>
      </p:sp>
      <p:sp>
        <p:nvSpPr>
          <p:cNvPr id="4" name="TextBox 3"/>
          <p:cNvSpPr txBox="1"/>
          <p:nvPr/>
        </p:nvSpPr>
        <p:spPr>
          <a:xfrm>
            <a:off x="3311272" y="3573016"/>
            <a:ext cx="5616624" cy="3046988"/>
          </a:xfrm>
          <a:prstGeom prst="rect">
            <a:avLst/>
          </a:prstGeom>
          <a:noFill/>
        </p:spPr>
        <p:txBody>
          <a:bodyPr wrap="square" rtlCol="0">
            <a:spAutoFit/>
          </a:bodyPr>
          <a:lstStyle/>
          <a:p>
            <a:pPr algn="just"/>
            <a:r>
              <a:rPr lang="uk-UA" sz="1600" dirty="0">
                <a:latin typeface="Times New Roman" pitchFamily="18" charset="0"/>
                <a:cs typeface="Times New Roman" pitchFamily="18" charset="0"/>
              </a:rPr>
              <a:t>Цікавою видається </a:t>
            </a:r>
            <a:r>
              <a:rPr lang="uk-UA" sz="1600" i="1" dirty="0">
                <a:latin typeface="Times New Roman" pitchFamily="18" charset="0"/>
                <a:cs typeface="Times New Roman" pitchFamily="18" charset="0"/>
              </a:rPr>
              <a:t>позиція</a:t>
            </a:r>
            <a:r>
              <a:rPr lang="uk-UA" sz="1600" dirty="0">
                <a:latin typeface="Times New Roman" pitchFamily="18" charset="0"/>
                <a:cs typeface="Times New Roman" pitchFamily="18" charset="0"/>
              </a:rPr>
              <a:t> відомого американського професора права </a:t>
            </a:r>
            <a:r>
              <a:rPr lang="uk-UA" sz="1600" i="1" dirty="0">
                <a:latin typeface="Times New Roman" pitchFamily="18" charset="0"/>
                <a:cs typeface="Times New Roman" pitchFamily="18" charset="0"/>
              </a:rPr>
              <a:t>Л. </a:t>
            </a:r>
            <a:r>
              <a:rPr lang="uk-UA" sz="1600" i="1" dirty="0" err="1">
                <a:latin typeface="Times New Roman" pitchFamily="18" charset="0"/>
                <a:cs typeface="Times New Roman" pitchFamily="18" charset="0"/>
              </a:rPr>
              <a:t>Фуллера</a:t>
            </a:r>
            <a:r>
              <a:rPr lang="uk-UA" sz="1600" i="1" dirty="0">
                <a:latin typeface="Times New Roman" pitchFamily="18" charset="0"/>
                <a:cs typeface="Times New Roman" pitchFamily="18" charset="0"/>
              </a:rPr>
              <a:t>, </a:t>
            </a:r>
            <a:r>
              <a:rPr lang="uk-UA" sz="1600" dirty="0">
                <a:latin typeface="Times New Roman" pitchFamily="18" charset="0"/>
                <a:cs typeface="Times New Roman" pitchFamily="18" charset="0"/>
              </a:rPr>
              <a:t>який у своїй роботі «Мораль права» дослідив взаємозв’язок моралі та права, складні проблеми правової моралі, законності та законодавства, справедливості й ефективності законів та запропонував розмежовувати </a:t>
            </a:r>
            <a:r>
              <a:rPr lang="uk-UA" sz="1600" b="1" dirty="0">
                <a:latin typeface="Times New Roman" pitchFamily="18" charset="0"/>
                <a:cs typeface="Times New Roman" pitchFamily="18" charset="0"/>
              </a:rPr>
              <a:t>мораль обов’язку та мораль прагнення.</a:t>
            </a:r>
            <a:r>
              <a:rPr lang="uk-UA" sz="1600" dirty="0">
                <a:latin typeface="Times New Roman" pitchFamily="18" charset="0"/>
                <a:cs typeface="Times New Roman" pitchFamily="18" charset="0"/>
              </a:rPr>
              <a:t> </a:t>
            </a:r>
            <a:r>
              <a:rPr lang="uk-UA" sz="1600" i="1" dirty="0">
                <a:latin typeface="Times New Roman" pitchFamily="18" charset="0"/>
                <a:cs typeface="Times New Roman" pitchFamily="18" charset="0"/>
              </a:rPr>
              <a:t>Мораль прагнення </a:t>
            </a:r>
            <a:r>
              <a:rPr lang="uk-UA" sz="1600" dirty="0">
                <a:latin typeface="Times New Roman" pitchFamily="18" charset="0"/>
                <a:cs typeface="Times New Roman" pitchFamily="18" charset="0"/>
              </a:rPr>
              <a:t>починається на найвищому рівні людських досягнень, а мораль обов’язку починається на найнижчому. </a:t>
            </a:r>
            <a:r>
              <a:rPr lang="uk-UA" sz="1600" i="1" dirty="0">
                <a:latin typeface="Times New Roman" pitchFamily="18" charset="0"/>
                <a:cs typeface="Times New Roman" pitchFamily="18" charset="0"/>
              </a:rPr>
              <a:t>Мораль обов’язку </a:t>
            </a:r>
            <a:r>
              <a:rPr lang="uk-UA" sz="1600" dirty="0">
                <a:latin typeface="Times New Roman" pitchFamily="18" charset="0"/>
                <a:cs typeface="Times New Roman" pitchFamily="18" charset="0"/>
              </a:rPr>
              <a:t>«можна порівняти з правилами граматики»; мораль прагнення – «з правилами, які формулюються критиками для досягнення високого стилю й вишуканості твору». </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92" y="3573016"/>
            <a:ext cx="3203768" cy="246284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911298"/>
            <a:ext cx="3794906" cy="252835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441231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1588"/>
            <a:ext cx="9150350"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66344" y="18606"/>
            <a:ext cx="8229600" cy="1143000"/>
          </a:xfrm>
        </p:spPr>
        <p:txBody>
          <a:bodyPr>
            <a:normAutofit/>
          </a:bodyPr>
          <a:lstStyle/>
          <a:p>
            <a:r>
              <a:rPr lang="uk-UA" sz="2800" dirty="0" smtClean="0">
                <a:latin typeface="Times New Roman" pitchFamily="18" charset="0"/>
                <a:cs typeface="Times New Roman" pitchFamily="18" charset="0"/>
              </a:rPr>
              <a:t>Ознаки моралі</a:t>
            </a:r>
            <a:endParaRPr lang="uk-UA" sz="2800" dirty="0">
              <a:latin typeface="Times New Roman" pitchFamily="18" charset="0"/>
              <a:cs typeface="Times New Roman" pitchFamily="18" charset="0"/>
            </a:endParaRPr>
          </a:p>
        </p:txBody>
      </p:sp>
      <p:sp>
        <p:nvSpPr>
          <p:cNvPr id="3" name="Объект 2"/>
          <p:cNvSpPr>
            <a:spLocks noGrp="1"/>
          </p:cNvSpPr>
          <p:nvPr>
            <p:ph idx="1"/>
          </p:nvPr>
        </p:nvSpPr>
        <p:spPr>
          <a:xfrm>
            <a:off x="251520" y="908720"/>
            <a:ext cx="5769864" cy="4525963"/>
          </a:xfrm>
        </p:spPr>
        <p:txBody>
          <a:bodyPr>
            <a:noAutofit/>
          </a:bodyPr>
          <a:lstStyle/>
          <a:p>
            <a:pPr marL="0" indent="0">
              <a:buNone/>
            </a:pPr>
            <a:r>
              <a:rPr lang="uk-UA" sz="1600" b="1" dirty="0">
                <a:latin typeface="Times New Roman" pitchFamily="18" charset="0"/>
                <a:cs typeface="Times New Roman" pitchFamily="18" charset="0"/>
              </a:rPr>
              <a:t>Мораль </a:t>
            </a:r>
            <a:r>
              <a:rPr lang="uk-UA" sz="1600" dirty="0">
                <a:latin typeface="Times New Roman" pitchFamily="18" charset="0"/>
                <a:cs typeface="Times New Roman" pitchFamily="18" charset="0"/>
              </a:rPr>
              <a:t>— це явище, якому притаманні такі </a:t>
            </a:r>
            <a:r>
              <a:rPr lang="uk-UA" sz="1600" b="1" i="1" dirty="0">
                <a:latin typeface="Times New Roman" pitchFamily="18" charset="0"/>
                <a:cs typeface="Times New Roman" pitchFamily="18" charset="0"/>
              </a:rPr>
              <a:t>ознаки</a:t>
            </a:r>
            <a:r>
              <a:rPr lang="uk-UA" sz="1600" b="1" dirty="0">
                <a:latin typeface="Times New Roman" pitchFamily="18" charset="0"/>
                <a:cs typeface="Times New Roman" pitchFamily="18" charset="0"/>
              </a:rPr>
              <a:t>:</a:t>
            </a:r>
            <a:endParaRPr lang="uk-UA" sz="1600" dirty="0">
              <a:latin typeface="Times New Roman" pitchFamily="18" charset="0"/>
              <a:cs typeface="Times New Roman" pitchFamily="18" charset="0"/>
            </a:endParaRPr>
          </a:p>
          <a:p>
            <a:pPr lvl="0">
              <a:buFont typeface="Wingdings" pitchFamily="2" charset="2"/>
              <a:buChar char="ü"/>
            </a:pPr>
            <a:r>
              <a:rPr lang="uk-UA" sz="1600" dirty="0">
                <a:latin typeface="Times New Roman" pitchFamily="18" charset="0"/>
                <a:cs typeface="Times New Roman" pitchFamily="18" charset="0"/>
              </a:rPr>
              <a:t>суспільний характер (виникає тільки в суспільстві);</a:t>
            </a:r>
          </a:p>
          <a:p>
            <a:pPr lvl="0">
              <a:buFont typeface="Wingdings" pitchFamily="2" charset="2"/>
              <a:buChar char="ü"/>
            </a:pPr>
            <a:r>
              <a:rPr lang="uk-UA" sz="1600" dirty="0">
                <a:latin typeface="Times New Roman" pitchFamily="18" charset="0"/>
                <a:cs typeface="Times New Roman" pitchFamily="18" charset="0"/>
              </a:rPr>
              <a:t>джерелом моралі є потреба людини жити в суспільстві;</a:t>
            </a:r>
          </a:p>
          <a:p>
            <a:pPr lvl="0">
              <a:buFont typeface="Wingdings" pitchFamily="2" charset="2"/>
              <a:buChar char="ü"/>
            </a:pPr>
            <a:r>
              <a:rPr lang="uk-UA" sz="1600" dirty="0">
                <a:latin typeface="Times New Roman" pitchFamily="18" charset="0"/>
                <a:cs typeface="Times New Roman" pitchFamily="18" charset="0"/>
              </a:rPr>
              <a:t>мораль — об’єктивне явище, не залежне від волі людини;</a:t>
            </a:r>
          </a:p>
          <a:p>
            <a:pPr lvl="0">
              <a:buFont typeface="Wingdings" pitchFamily="2" charset="2"/>
              <a:buChar char="ü"/>
            </a:pPr>
            <a:r>
              <a:rPr lang="uk-UA" sz="1600" dirty="0">
                <a:latin typeface="Times New Roman" pitchFamily="18" charset="0"/>
                <a:cs typeface="Times New Roman" pitchFamily="18" charset="0"/>
              </a:rPr>
              <a:t>мораль виражає інтереси суспільства, панівних соціальних груп (верств, каст, класів);</a:t>
            </a:r>
          </a:p>
          <a:p>
            <a:pPr lvl="0">
              <a:buFont typeface="Wingdings" pitchFamily="2" charset="2"/>
              <a:buChar char="ü"/>
            </a:pPr>
            <a:r>
              <a:rPr lang="uk-UA" sz="1600" dirty="0">
                <a:latin typeface="Times New Roman" pitchFamily="18" charset="0"/>
                <a:cs typeface="Times New Roman" pitchFamily="18" charset="0"/>
              </a:rPr>
              <a:t>мораль — специфічний тип регулювання відносин людей;</a:t>
            </a:r>
          </a:p>
          <a:p>
            <a:pPr lvl="0">
              <a:buFont typeface="Wingdings" pitchFamily="2" charset="2"/>
              <a:buChar char="ü"/>
            </a:pPr>
            <a:r>
              <a:rPr lang="uk-UA" sz="1600" dirty="0">
                <a:latin typeface="Times New Roman" pitchFamily="18" charset="0"/>
                <a:cs typeface="Times New Roman" pitchFamily="18" charset="0"/>
              </a:rPr>
              <a:t>мораль є одним із способів погодження (гармонізації) індивідуальних і суспільних</a:t>
            </a:r>
          </a:p>
          <a:p>
            <a:pPr lvl="0">
              <a:buFont typeface="Wingdings" pitchFamily="2" charset="2"/>
              <a:buChar char="ü"/>
            </a:pPr>
            <a:r>
              <a:rPr lang="uk-UA" sz="1600" dirty="0">
                <a:latin typeface="Times New Roman" pitchFamily="18" charset="0"/>
                <a:cs typeface="Times New Roman" pitchFamily="18" charset="0"/>
              </a:rPr>
              <a:t>інтересів;</a:t>
            </a:r>
          </a:p>
          <a:p>
            <a:pPr lvl="0">
              <a:buFont typeface="Wingdings" pitchFamily="2" charset="2"/>
              <a:buChar char="ü"/>
            </a:pPr>
            <a:r>
              <a:rPr lang="uk-UA" sz="1600" dirty="0">
                <a:latin typeface="Times New Roman" pitchFamily="18" charset="0"/>
                <a:cs typeface="Times New Roman" pitchFamily="18" charset="0"/>
              </a:rPr>
              <a:t>нормативний характер;</a:t>
            </a:r>
          </a:p>
          <a:p>
            <a:pPr lvl="0">
              <a:buFont typeface="Wingdings" pitchFamily="2" charset="2"/>
              <a:buChar char="ü"/>
            </a:pPr>
            <a:r>
              <a:rPr lang="uk-UA" sz="1600" dirty="0">
                <a:latin typeface="Times New Roman" pitchFamily="18" charset="0"/>
                <a:cs typeface="Times New Roman" pitchFamily="18" charset="0"/>
              </a:rPr>
              <a:t>імперативність викладу моральних норм;</a:t>
            </a:r>
          </a:p>
          <a:p>
            <a:pPr lvl="0">
              <a:buFont typeface="Wingdings" pitchFamily="2" charset="2"/>
              <a:buChar char="ü"/>
            </a:pPr>
            <a:r>
              <a:rPr lang="uk-UA" sz="1600" dirty="0">
                <a:latin typeface="Times New Roman" pitchFamily="18" charset="0"/>
                <a:cs typeface="Times New Roman" pitchFamily="18" charset="0"/>
              </a:rPr>
              <a:t>специфіка механізму регулювання поведінки людини;</a:t>
            </a:r>
          </a:p>
          <a:p>
            <a:pPr lvl="0">
              <a:buFont typeface="Wingdings" pitchFamily="2" charset="2"/>
              <a:buChar char="ü"/>
            </a:pPr>
            <a:r>
              <a:rPr lang="uk-UA" sz="1600" dirty="0">
                <a:latin typeface="Times New Roman" pitchFamily="18" charset="0"/>
                <a:cs typeface="Times New Roman" pitchFamily="18" charset="0"/>
              </a:rPr>
              <a:t>специфіка санкції (совість і громадський осуд</a:t>
            </a:r>
            <a:r>
              <a:rPr lang="uk-UA" sz="1600" dirty="0" smtClean="0">
                <a:latin typeface="Times New Roman" pitchFamily="18" charset="0"/>
                <a:cs typeface="Times New Roman" pitchFamily="18" charset="0"/>
              </a:rPr>
              <a:t>);</a:t>
            </a:r>
            <a:endParaRPr lang="uk-UA" sz="1600" dirty="0">
              <a:latin typeface="Times New Roman" pitchFamily="18" charset="0"/>
              <a:cs typeface="Times New Roman" pitchFamily="18" charset="0"/>
            </a:endParaRP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1" y="1052736"/>
            <a:ext cx="2619375" cy="17430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0" y="2996952"/>
            <a:ext cx="2600325" cy="17621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190" y="5013176"/>
            <a:ext cx="2846985" cy="16192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975524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TotalTime>
  <Words>1503</Words>
  <Application>Microsoft Office PowerPoint</Application>
  <PresentationFormat>Екран (4:3)</PresentationFormat>
  <Paragraphs>83</Paragraphs>
  <Slides>17</Slides>
  <Notes>0</Notes>
  <HiddenSlides>0</HiddenSlides>
  <MMClips>0</MMClips>
  <ScaleCrop>false</ScaleCrop>
  <HeadingPairs>
    <vt:vector size="4" baseType="variant">
      <vt:variant>
        <vt:lpstr>Тема</vt:lpstr>
      </vt:variant>
      <vt:variant>
        <vt:i4>1</vt:i4>
      </vt:variant>
      <vt:variant>
        <vt:lpstr>Заголовки слайдів</vt:lpstr>
      </vt:variant>
      <vt:variant>
        <vt:i4>17</vt:i4>
      </vt:variant>
    </vt:vector>
  </HeadingPairs>
  <TitlesOfParts>
    <vt:vector size="18" baseType="lpstr">
      <vt:lpstr>Тема Office</vt:lpstr>
      <vt:lpstr>Вступ в професійну етику юриста</vt:lpstr>
      <vt:lpstr>План</vt:lpstr>
      <vt:lpstr>Етика наука про мораль.</vt:lpstr>
      <vt:lpstr>Завдання етики</vt:lpstr>
      <vt:lpstr>Мораль як специфічний спосіб регулювання поведінки людини</vt:lpstr>
      <vt:lpstr>Презентація PowerPoint</vt:lpstr>
      <vt:lpstr>Ознаки права</vt:lpstr>
      <vt:lpstr>Поняття моралі</vt:lpstr>
      <vt:lpstr>Ознаки моралі</vt:lpstr>
      <vt:lpstr>Категорії етики як найзагальніші поняття про мораль</vt:lpstr>
      <vt:lpstr>Презентація PowerPoint</vt:lpstr>
      <vt:lpstr>Моральна вимога</vt:lpstr>
      <vt:lpstr>Ознаки моральної вимоги</vt:lpstr>
      <vt:lpstr>Презентація PowerPoint</vt:lpstr>
      <vt:lpstr>Презентація PowerPoint</vt:lpstr>
      <vt:lpstr>Моральні чесноти та вади</vt:lpstr>
      <vt:lpstr>Презентація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Вступ в професійну етику юриста</dc:title>
  <dc:creator>ASUS</dc:creator>
  <cp:lastModifiedBy>RePack by Diakov</cp:lastModifiedBy>
  <cp:revision>18</cp:revision>
  <dcterms:created xsi:type="dcterms:W3CDTF">2023-04-23T15:27:25Z</dcterms:created>
  <dcterms:modified xsi:type="dcterms:W3CDTF">2023-04-27T04:59:42Z</dcterms:modified>
</cp:coreProperties>
</file>