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webextensions/webextension1.xml" ContentType="application/vnd.ms-office.webextension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webextensions/taskpanes.xml" ContentType="application/vnd.ms-office.webextensiontaskpan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11/relationships/webextensiontaskpanes" Target="ppt/webextensions/taskpanes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5" r:id="rId4"/>
  </p:sldMasterIdLst>
  <p:notesMasterIdLst>
    <p:notesMasterId r:id="rId15"/>
  </p:notesMasterIdLst>
  <p:sldIdLst>
    <p:sldId id="356" r:id="rId5"/>
    <p:sldId id="360" r:id="rId6"/>
    <p:sldId id="361" r:id="rId7"/>
    <p:sldId id="350" r:id="rId8"/>
    <p:sldId id="362" r:id="rId9"/>
    <p:sldId id="363" r:id="rId10"/>
    <p:sldId id="364" r:id="rId11"/>
    <p:sldId id="257" r:id="rId12"/>
    <p:sldId id="365" r:id="rId13"/>
    <p:sldId id="3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pos="3840" userDrawn="1">
          <p15:clr>
            <a:srgbClr val="A4A3A4"/>
          </p15:clr>
        </p15:guide>
        <p15:guide id="2" orient="horz" pos="25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111111"/>
    <a:srgbClr val="D0D1D9"/>
    <a:srgbClr val="191919"/>
    <a:srgbClr val="FFFFFF"/>
    <a:srgbClr val="EDEFF7"/>
    <a:srgbClr val="F6F9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1103" autoAdjust="0"/>
    <p:restoredTop sz="94624" autoAdjust="0"/>
  </p:normalViewPr>
  <p:slideViewPr>
    <p:cSldViewPr snapToGrid="0">
      <p:cViewPr varScale="1">
        <p:scale>
          <a:sx n="69" d="100"/>
          <a:sy n="69" d="100"/>
        </p:scale>
        <p:origin x="-528" y="-102"/>
      </p:cViewPr>
      <p:guideLst>
        <p:guide orient="horz" pos="2568"/>
        <p:guide pos="3840"/>
      </p:guideLst>
    </p:cSldViewPr>
  </p:slideViewPr>
  <p:outlineViewPr>
    <p:cViewPr>
      <p:scale>
        <a:sx n="33" d="100"/>
        <a:sy n="33" d="100"/>
      </p:scale>
      <p:origin x="0" y="9204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3177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086365-1DE3-4206-8631-568DB8EFC2CA}" type="datetimeFigureOut">
              <a:rPr lang="en-US" smtClean="0"/>
              <a:pPr/>
              <a:t>4/25/2023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7E557C-9E66-43F1-9F87-179A985BA47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93213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">
            <a:extLst>
              <a:ext uri="{FF2B5EF4-FFF2-40B4-BE49-F238E27FC236}">
                <a16:creationId xmlns="" xmlns:a16="http://schemas.microsoft.com/office/drawing/2014/main" id="{F9512BDE-EEA0-404B-8D45-8AA93D61DABC}"/>
              </a:ext>
            </a:extLst>
          </p:cNvPr>
          <p:cNvSpPr/>
          <p:nvPr userDrawn="1"/>
        </p:nvSpPr>
        <p:spPr>
          <a:xfrm flipH="1">
            <a:off x="-1" y="4450188"/>
            <a:ext cx="12192000" cy="240781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11" name="Rectangle">
            <a:extLst>
              <a:ext uri="{FF2B5EF4-FFF2-40B4-BE49-F238E27FC236}">
                <a16:creationId xmlns="" xmlns:a16="http://schemas.microsoft.com/office/drawing/2014/main" id="{E1223535-0F2F-6340-80B9-0B5D9364A13F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cap="all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noProof="0"/>
              <a:t>Образец заголовка</a:t>
            </a:r>
            <a:endParaRPr lang="en-US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noProof="0"/>
              <a:t>Образец подзаголовка</a:t>
            </a:r>
            <a:endParaRPr lang="en-US" noProof="0" dirty="0"/>
          </a:p>
        </p:txBody>
      </p:sp>
    </p:spTree>
    <p:extLst>
      <p:ext uri="{BB962C8B-B14F-4D97-AF65-F5344CB8AC3E}">
        <p14:creationId xmlns="" xmlns:p14="http://schemas.microsoft.com/office/powerpoint/2010/main" val="1723584344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">
            <a:extLst>
              <a:ext uri="{FF2B5EF4-FFF2-40B4-BE49-F238E27FC236}">
                <a16:creationId xmlns="" xmlns:a16="http://schemas.microsoft.com/office/drawing/2014/main" id="{2773E1D8-C87F-EE46-8284-575DCA498E81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343884"/>
            <a:ext cx="10058400" cy="3760891"/>
          </a:xfrm>
          <a:noFill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  <a:endParaRPr lang="en-US" noProof="0" dirty="0"/>
          </a:p>
        </p:txBody>
      </p:sp>
      <p:sp>
        <p:nvSpPr>
          <p:cNvPr id="11" name="Title Placeholder 1">
            <a:extLst>
              <a:ext uri="{FF2B5EF4-FFF2-40B4-BE49-F238E27FC236}">
                <a16:creationId xmlns="" xmlns:a16="http://schemas.microsoft.com/office/drawing/2014/main" id="{C429A40D-770E-C144-A5B5-6A4442C09C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7280" y="942871"/>
            <a:ext cx="10058400" cy="12893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cap="all" baseline="0"/>
            </a:lvl1pPr>
          </a:lstStyle>
          <a:p>
            <a:r>
              <a:rPr lang="en-US" noProof="0" dirty="0"/>
              <a:t>CLICK TO EDIT MASTER 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3432407088"/>
      </p:ext>
    </p:extLst>
  </p:cSld>
  <p:clrMapOvr>
    <a:masterClrMapping/>
  </p:clrMapOvr>
  <p:transition spd="slow">
    <p:fade/>
  </p:transition>
  <p:extLst mod="1">
    <p:ext uri="{DCECCB84-F9BA-43D5-87BE-67443E8EF086}">
      <p15:sldGuideLst xmlns="" xmlns:p15="http://schemas.microsoft.com/office/powerpoint/2012/main">
        <p15:guide id="1" orient="horz" pos="10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idow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">
            <a:extLst>
              <a:ext uri="{FF2B5EF4-FFF2-40B4-BE49-F238E27FC236}">
                <a16:creationId xmlns="" xmlns:a16="http://schemas.microsoft.com/office/drawing/2014/main" id="{202A34A5-A029-A246-82C6-D288185EB396}"/>
              </a:ext>
            </a:extLst>
          </p:cNvPr>
          <p:cNvSpPr/>
          <p:nvPr userDrawn="1"/>
        </p:nvSpPr>
        <p:spPr>
          <a:xfrm flipH="1">
            <a:off x="0" y="0"/>
            <a:ext cx="3351057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13" name="Rectangle">
            <a:extLst>
              <a:ext uri="{FF2B5EF4-FFF2-40B4-BE49-F238E27FC236}">
                <a16:creationId xmlns="" xmlns:a16="http://schemas.microsoft.com/office/drawing/2014/main" id="{2773E1D8-C87F-EE46-8284-575DCA498E81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97280" y="2459736"/>
            <a:ext cx="9912096" cy="3760891"/>
          </a:xfrm>
          <a:solidFill>
            <a:schemeClr val="bg1"/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add video</a:t>
            </a:r>
          </a:p>
        </p:txBody>
      </p:sp>
      <p:sp>
        <p:nvSpPr>
          <p:cNvPr id="11" name="Title Placeholder 1">
            <a:extLst>
              <a:ext uri="{FF2B5EF4-FFF2-40B4-BE49-F238E27FC236}">
                <a16:creationId xmlns="" xmlns:a16="http://schemas.microsoft.com/office/drawing/2014/main" id="{C429A40D-770E-C144-A5B5-6A4442C09C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7280" y="942871"/>
            <a:ext cx="10058400" cy="12893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cap="all" baseline="0"/>
            </a:lvl1pPr>
          </a:lstStyle>
          <a:p>
            <a:r>
              <a:rPr lang="en-US" noProof="0" dirty="0"/>
              <a:t>CLICK TO EDIT MASTER 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2664583233"/>
      </p:ext>
    </p:extLst>
  </p:cSld>
  <p:clrMapOvr>
    <a:masterClrMapping/>
  </p:clrMapOvr>
  <p:transition spd="slow">
    <p:fade/>
  </p:transition>
  <p:extLst mod="1">
    <p:ext uri="{DCECCB84-F9BA-43D5-87BE-67443E8EF086}">
      <p15:sldGuideLst xmlns="" xmlns:p15="http://schemas.microsoft.com/office/powerpoint/2012/main">
        <p15:guide id="1" orient="horz" pos="10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">
            <a:extLst>
              <a:ext uri="{FF2B5EF4-FFF2-40B4-BE49-F238E27FC236}">
                <a16:creationId xmlns="" xmlns:a16="http://schemas.microsoft.com/office/drawing/2014/main" id="{35FB147F-5DC4-B24C-B8CB-D3DA74290381}"/>
              </a:ext>
            </a:extLst>
          </p:cNvPr>
          <p:cNvSpPr/>
          <p:nvPr userDrawn="1"/>
        </p:nvSpPr>
        <p:spPr>
          <a:xfrm>
            <a:off x="1" y="3429000"/>
            <a:ext cx="12192000" cy="3429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10" name="Rectangle">
            <a:extLst>
              <a:ext uri="{FF2B5EF4-FFF2-40B4-BE49-F238E27FC236}">
                <a16:creationId xmlns="" xmlns:a16="http://schemas.microsoft.com/office/drawing/2014/main" id="{A400A9BD-AA60-E24D-9FC2-722758C8C933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19" name="Picture Placeholder 3">
            <a:extLst>
              <a:ext uri="{FF2B5EF4-FFF2-40B4-BE49-F238E27FC236}">
                <a16:creationId xmlns="" xmlns:a16="http://schemas.microsoft.com/office/drawing/2014/main" id="{B9308E97-4F89-394E-856A-5B4EFCB2E73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97279" y="2163331"/>
            <a:ext cx="2919413" cy="2919413"/>
          </a:xfrm>
          <a:solidFill>
            <a:srgbClr val="EDEFF7"/>
          </a:solidFill>
        </p:spPr>
        <p:txBody>
          <a:bodyPr anchor="ctr"/>
          <a:lstStyle>
            <a:lvl1pPr algn="ctr">
              <a:defRPr/>
            </a:lvl1pPr>
          </a:lstStyle>
          <a:p>
            <a:r>
              <a:rPr lang="ru-RU" noProof="0" dirty="0"/>
              <a:t>Вставка рисунка</a:t>
            </a:r>
            <a:endParaRPr lang="en-US" noProof="0" dirty="0"/>
          </a:p>
        </p:txBody>
      </p:sp>
      <p:sp>
        <p:nvSpPr>
          <p:cNvPr id="20" name="Picture Placeholder 3">
            <a:extLst>
              <a:ext uri="{FF2B5EF4-FFF2-40B4-BE49-F238E27FC236}">
                <a16:creationId xmlns="" xmlns:a16="http://schemas.microsoft.com/office/drawing/2014/main" id="{A50BECA0-8817-964B-AEDB-A45669684C3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659186" y="2163331"/>
            <a:ext cx="2919413" cy="2919413"/>
          </a:xfrm>
          <a:solidFill>
            <a:srgbClr val="EDEFF7"/>
          </a:solidFill>
        </p:spPr>
        <p:txBody>
          <a:bodyPr anchor="ctr"/>
          <a:lstStyle>
            <a:lvl1pPr algn="ctr">
              <a:defRPr/>
            </a:lvl1pPr>
          </a:lstStyle>
          <a:p>
            <a:r>
              <a:rPr lang="ru-RU" noProof="0" dirty="0"/>
              <a:t>Вставка рисунка</a:t>
            </a:r>
            <a:endParaRPr lang="en-US" noProof="0" dirty="0"/>
          </a:p>
        </p:txBody>
      </p:sp>
      <p:sp>
        <p:nvSpPr>
          <p:cNvPr id="21" name="Picture Placeholder 3">
            <a:extLst>
              <a:ext uri="{FF2B5EF4-FFF2-40B4-BE49-F238E27FC236}">
                <a16:creationId xmlns="" xmlns:a16="http://schemas.microsoft.com/office/drawing/2014/main" id="{EF399F4D-B67A-4C4B-BCF3-36FE110603F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21093" y="2163331"/>
            <a:ext cx="2919413" cy="2919413"/>
          </a:xfrm>
          <a:solidFill>
            <a:srgbClr val="EDEFF7"/>
          </a:solidFill>
        </p:spPr>
        <p:txBody>
          <a:bodyPr anchor="ctr"/>
          <a:lstStyle>
            <a:lvl1pPr algn="ctr">
              <a:defRPr/>
            </a:lvl1pPr>
          </a:lstStyle>
          <a:p>
            <a:r>
              <a:rPr lang="ru-RU" noProof="0" dirty="0"/>
              <a:t>Вставка рисунка</a:t>
            </a:r>
            <a:endParaRPr lang="en-US" noProof="0" dirty="0"/>
          </a:p>
        </p:txBody>
      </p:sp>
      <p:sp>
        <p:nvSpPr>
          <p:cNvPr id="22" name="Text Placeholder 3">
            <a:extLst>
              <a:ext uri="{FF2B5EF4-FFF2-40B4-BE49-F238E27FC236}">
                <a16:creationId xmlns="" xmlns:a16="http://schemas.microsoft.com/office/drawing/2014/main" id="{08305C84-E25F-EC49-8F2B-4C0181FD3ABF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097279" y="5257321"/>
            <a:ext cx="2919413" cy="583534"/>
          </a:xfrm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18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Name Goes Here</a:t>
            </a:r>
          </a:p>
        </p:txBody>
      </p:sp>
      <p:sp>
        <p:nvSpPr>
          <p:cNvPr id="23" name="Text Placeholder 3">
            <a:extLst>
              <a:ext uri="{FF2B5EF4-FFF2-40B4-BE49-F238E27FC236}">
                <a16:creationId xmlns="" xmlns:a16="http://schemas.microsoft.com/office/drawing/2014/main" id="{A57A1FCE-E6BF-3747-9D43-42DBA6656EC0}"/>
              </a:ext>
            </a:extLst>
          </p:cNvPr>
          <p:cNvSpPr>
            <a:spLocks noGrp="1"/>
          </p:cNvSpPr>
          <p:nvPr>
            <p:ph type="body" sz="half" idx="16" hasCustomPrompt="1"/>
          </p:nvPr>
        </p:nvSpPr>
        <p:spPr>
          <a:xfrm>
            <a:off x="4666773" y="5257321"/>
            <a:ext cx="2919413" cy="583534"/>
          </a:xfrm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18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Name Goes Here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="" xmlns:a16="http://schemas.microsoft.com/office/drawing/2014/main" id="{5B4B74C8-96E7-684F-91B9-8CE56CD10F1E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8236267" y="5257321"/>
            <a:ext cx="2919413" cy="583534"/>
          </a:xfrm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18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Name Goes Here</a:t>
            </a:r>
          </a:p>
        </p:txBody>
      </p:sp>
      <p:sp>
        <p:nvSpPr>
          <p:cNvPr id="25" name="Title Placeholder 1">
            <a:extLst>
              <a:ext uri="{FF2B5EF4-FFF2-40B4-BE49-F238E27FC236}">
                <a16:creationId xmlns="" xmlns:a16="http://schemas.microsoft.com/office/drawing/2014/main" id="{D522564E-B348-544F-A8E5-CFCAFA48B5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7280" y="1268337"/>
            <a:ext cx="10058400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cap="all" baseline="0"/>
            </a:lvl1pPr>
          </a:lstStyle>
          <a:p>
            <a:r>
              <a:rPr lang="en-US" noProof="0" dirty="0"/>
              <a:t>CLICK TO EDIT MASTER TITLE STYLE</a:t>
            </a:r>
          </a:p>
        </p:txBody>
      </p:sp>
    </p:spTree>
    <p:extLst>
      <p:ext uri="{BB962C8B-B14F-4D97-AF65-F5344CB8AC3E}">
        <p14:creationId xmlns="" xmlns:p14="http://schemas.microsoft.com/office/powerpoint/2010/main" val="1418890711"/>
      </p:ext>
    </p:extLst>
  </p:cSld>
  <p:clrMapOvr>
    <a:masterClrMapping/>
  </p:clrMapOvr>
  <p:transition spd="slow">
    <p:fade/>
  </p:transition>
  <p:extLst mod="1">
    <p:ext uri="{DCECCB84-F9BA-43D5-87BE-67443E8EF086}">
      <p15:sldGuideLst xmlns="" xmlns:p15="http://schemas.microsoft.com/office/powerpoint/2012/main">
        <p15:guide id="1" orient="horz" pos="10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and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">
            <a:extLst>
              <a:ext uri="{FF2B5EF4-FFF2-40B4-BE49-F238E27FC236}">
                <a16:creationId xmlns="" xmlns:a16="http://schemas.microsoft.com/office/drawing/2014/main" id="{05BFC727-5650-B049-AA2A-2511C08FB35B}"/>
              </a:ext>
            </a:extLst>
          </p:cNvPr>
          <p:cNvSpPr/>
          <p:nvPr userDrawn="1"/>
        </p:nvSpPr>
        <p:spPr>
          <a:xfrm flipH="1">
            <a:off x="0" y="0"/>
            <a:ext cx="1195754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6" name="Rectangle">
            <a:extLst>
              <a:ext uri="{FF2B5EF4-FFF2-40B4-BE49-F238E27FC236}">
                <a16:creationId xmlns="" xmlns:a16="http://schemas.microsoft.com/office/drawing/2014/main" id="{E700C598-C823-744D-BE16-5114B7625057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="" xmlns:a16="http://schemas.microsoft.com/office/drawing/2014/main" id="{21BED569-C9C5-8F4D-A42A-ED4914579D6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24550" y="633875"/>
            <a:ext cx="5632450" cy="5591175"/>
          </a:xfrm>
          <a:solidFill>
            <a:schemeClr val="tx2"/>
          </a:solid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ru-RU" noProof="0" dirty="0"/>
              <a:t>Вставка рисунка</a:t>
            </a:r>
            <a:endParaRPr lang="en-US" noProof="0" dirty="0"/>
          </a:p>
        </p:txBody>
      </p:sp>
      <p:sp>
        <p:nvSpPr>
          <p:cNvPr id="11" name="Title Placeholder 1">
            <a:extLst>
              <a:ext uri="{FF2B5EF4-FFF2-40B4-BE49-F238E27FC236}">
                <a16:creationId xmlns="" xmlns:a16="http://schemas.microsoft.com/office/drawing/2014/main" id="{ACB6E588-2EB7-9A41-A93A-7757596EF9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7280" y="942870"/>
            <a:ext cx="4157296" cy="12927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cap="all" baseline="0"/>
            </a:lvl1pPr>
          </a:lstStyle>
          <a:p>
            <a:r>
              <a:rPr lang="en-US" noProof="0" dirty="0"/>
              <a:t>Title goes here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="" xmlns:a16="http://schemas.microsoft.com/office/drawing/2014/main" id="{A6C0FE70-F6BB-3D40-AD3C-E704CABE49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97280" y="2281657"/>
            <a:ext cx="4157296" cy="3633471"/>
          </a:xfrm>
        </p:spPr>
        <p:txBody>
          <a:bodyPr>
            <a:normAutofit/>
          </a:bodyPr>
          <a:lstStyle>
            <a:lvl1pPr marL="0" indent="0">
              <a:buClr>
                <a:schemeClr val="tx1"/>
              </a:buClr>
              <a:buNone/>
              <a:defRPr sz="1600">
                <a:solidFill>
                  <a:schemeClr val="tx1"/>
                </a:solidFill>
              </a:defRPr>
            </a:lvl1pPr>
            <a:lvl2pPr marL="201168" indent="0">
              <a:buClr>
                <a:schemeClr val="tx1"/>
              </a:buClr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2pPr>
            <a:lvl3pPr marL="384048" indent="0">
              <a:buClr>
                <a:schemeClr val="tx1"/>
              </a:buClr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3pPr>
            <a:lvl4pPr marL="566928" indent="0">
              <a:buClr>
                <a:schemeClr val="tx1"/>
              </a:buClr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4pPr>
            <a:lvl5pPr marL="749808" indent="0">
              <a:buClr>
                <a:schemeClr val="tx1"/>
              </a:buClr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  <a:endParaRPr lang="en-US" noProof="0" dirty="0"/>
          </a:p>
        </p:txBody>
      </p:sp>
    </p:spTree>
    <p:extLst>
      <p:ext uri="{BB962C8B-B14F-4D97-AF65-F5344CB8AC3E}">
        <p14:creationId xmlns="" xmlns:p14="http://schemas.microsoft.com/office/powerpoint/2010/main" val="3701714163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noProof="0" smtClean="0"/>
              <a:pPr/>
              <a:t>4/25/2023</a:t>
            </a:fld>
            <a:endParaRPr lang="en-US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5" name="Rectangle">
            <a:extLst>
              <a:ext uri="{FF2B5EF4-FFF2-40B4-BE49-F238E27FC236}">
                <a16:creationId xmlns="" xmlns:a16="http://schemas.microsoft.com/office/drawing/2014/main" id="{0AB10FFC-D586-994D-8D3D-F4042255CB72}"/>
              </a:ext>
            </a:extLst>
          </p:cNvPr>
          <p:cNvSpPr/>
          <p:nvPr userDrawn="1"/>
        </p:nvSpPr>
        <p:spPr>
          <a:xfrm flipH="1"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6" name="Rectangle">
            <a:extLst>
              <a:ext uri="{FF2B5EF4-FFF2-40B4-BE49-F238E27FC236}">
                <a16:creationId xmlns="" xmlns:a16="http://schemas.microsoft.com/office/drawing/2014/main" id="{C7B0C08A-E831-D242-B2CE-2DEB004F982F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="" xmlns:a16="http://schemas.microsoft.com/office/drawing/2014/main" id="{105C2191-88F7-4148-96FD-E129F707E038}"/>
              </a:ext>
            </a:extLst>
          </p:cNvPr>
          <p:cNvCxnSpPr/>
          <p:nvPr userDrawn="1"/>
        </p:nvCxnSpPr>
        <p:spPr>
          <a:xfrm>
            <a:off x="6818393" y="999565"/>
            <a:ext cx="0" cy="48588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>
            <a:extLst>
              <a:ext uri="{FF2B5EF4-FFF2-40B4-BE49-F238E27FC236}">
                <a16:creationId xmlns="" xmlns:a16="http://schemas.microsoft.com/office/drawing/2014/main" id="{61FB2196-E251-5A40-86F7-6092CEBFA1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5000" y="3135207"/>
            <a:ext cx="5460992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4800" cap="all" baseline="0"/>
            </a:lvl1pPr>
          </a:lstStyle>
          <a:p>
            <a:r>
              <a:rPr lang="en-US" noProof="0" dirty="0"/>
              <a:t>Title goes here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="" xmlns:a16="http://schemas.microsoft.com/office/drawing/2014/main" id="{C2FACD1B-0D9C-A547-98A0-D66C341D3D7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540794" y="831286"/>
            <a:ext cx="4016206" cy="5195425"/>
          </a:xfrm>
        </p:spPr>
        <p:txBody>
          <a:bodyPr anchor="ctr">
            <a:normAutofit/>
          </a:bodyPr>
          <a:lstStyle>
            <a:lvl1pPr marL="342900" indent="-342900">
              <a:buClr>
                <a:schemeClr val="tx1"/>
              </a:buClr>
              <a:buFont typeface="+mj-lt"/>
              <a:buAutoNum type="arabicPeriod"/>
              <a:defRPr sz="1600">
                <a:solidFill>
                  <a:schemeClr val="tx1"/>
                </a:solidFill>
              </a:defRPr>
            </a:lvl1pPr>
            <a:lvl2pPr marL="544068" indent="-342900">
              <a:buClr>
                <a:schemeClr val="tx1"/>
              </a:buClr>
              <a:buFont typeface="+mj-lt"/>
              <a:buAutoNum type="arabicPeriod"/>
              <a:defRPr sz="1400"/>
            </a:lvl2pPr>
            <a:lvl3pPr marL="612648" indent="-228600">
              <a:buClr>
                <a:schemeClr val="tx1"/>
              </a:buClr>
              <a:buFont typeface="+mj-lt"/>
              <a:buAutoNum type="arabicPeriod"/>
              <a:defRPr sz="1100"/>
            </a:lvl3pPr>
            <a:lvl4pPr marL="795528" indent="-228600">
              <a:buClr>
                <a:schemeClr val="tx1"/>
              </a:buClr>
              <a:buFont typeface="+mj-lt"/>
              <a:buAutoNum type="arabicPeriod"/>
              <a:defRPr sz="1100"/>
            </a:lvl4pPr>
            <a:lvl5pPr marL="978408" indent="-228600">
              <a:buClr>
                <a:schemeClr val="tx1"/>
              </a:buClr>
              <a:buFont typeface="+mj-lt"/>
              <a:buAutoNum type="arabicPeriod"/>
              <a:defRPr sz="1100"/>
            </a:lvl5pPr>
          </a:lstStyle>
          <a:p>
            <a:pPr lvl="0"/>
            <a:r>
              <a:rPr lang="en-US" noProof="0" dirty="0"/>
              <a:t>Quote Goes Here</a:t>
            </a:r>
          </a:p>
        </p:txBody>
      </p:sp>
    </p:spTree>
    <p:extLst>
      <p:ext uri="{BB962C8B-B14F-4D97-AF65-F5344CB8AC3E}">
        <p14:creationId xmlns="" xmlns:p14="http://schemas.microsoft.com/office/powerpoint/2010/main" val="4184935720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noProof="0" smtClean="0"/>
              <a:pPr/>
              <a:t>4/25/2023</a:t>
            </a:fld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5" name="Rectangle">
            <a:extLst>
              <a:ext uri="{FF2B5EF4-FFF2-40B4-BE49-F238E27FC236}">
                <a16:creationId xmlns="" xmlns:a16="http://schemas.microsoft.com/office/drawing/2014/main" id="{AA314B25-B4AF-394E-BBDA-7E6BAD315F39}"/>
              </a:ext>
            </a:extLst>
          </p:cNvPr>
          <p:cNvSpPr/>
          <p:nvPr userDrawn="1"/>
        </p:nvSpPr>
        <p:spPr>
          <a:xfrm>
            <a:off x="3351057" y="0"/>
            <a:ext cx="8840943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6" name="Rectangle">
            <a:extLst>
              <a:ext uri="{FF2B5EF4-FFF2-40B4-BE49-F238E27FC236}">
                <a16:creationId xmlns="" xmlns:a16="http://schemas.microsoft.com/office/drawing/2014/main" id="{737575EF-0D14-6140-A91B-260C9C9DFE41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10" name="Title Placeholder 1">
            <a:extLst>
              <a:ext uri="{FF2B5EF4-FFF2-40B4-BE49-F238E27FC236}">
                <a16:creationId xmlns="" xmlns:a16="http://schemas.microsoft.com/office/drawing/2014/main" id="{82544261-8049-494B-A93D-BDFF1BB847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5000" y="3135207"/>
            <a:ext cx="4886854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cap="all" baseline="0"/>
            </a:lvl1pPr>
          </a:lstStyle>
          <a:p>
            <a:r>
              <a:rPr lang="en-US" noProof="0"/>
              <a:t>Title goes here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="" xmlns:a16="http://schemas.microsoft.com/office/drawing/2014/main" id="{9214786D-83EE-814C-A5E4-D0EC7D29D0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75829" y="633875"/>
            <a:ext cx="5981171" cy="5590250"/>
          </a:xfrm>
        </p:spPr>
        <p:txBody>
          <a:bodyPr anchor="ctr">
            <a:normAutofit/>
          </a:bodyPr>
          <a:lstStyle>
            <a:lvl1pPr marL="342900" indent="-342900">
              <a:lnSpc>
                <a:spcPts val="2000"/>
              </a:lnSpc>
              <a:buClr>
                <a:schemeClr val="tx1"/>
              </a:buClr>
              <a:buFont typeface="+mj-lt"/>
              <a:buAutoNum type="arabicPeriod"/>
              <a:defRPr sz="1600">
                <a:solidFill>
                  <a:schemeClr val="tx1"/>
                </a:solidFill>
              </a:defRPr>
            </a:lvl1pPr>
            <a:lvl2pPr marL="544068" indent="-342900">
              <a:lnSpc>
                <a:spcPts val="2000"/>
              </a:lnSpc>
              <a:buClr>
                <a:schemeClr val="tx1"/>
              </a:buClr>
              <a:buFont typeface="+mj-lt"/>
              <a:buAutoNum type="arabicPeriod"/>
              <a:defRPr sz="1600">
                <a:solidFill>
                  <a:schemeClr val="tx1"/>
                </a:solidFill>
              </a:defRPr>
            </a:lvl2pPr>
            <a:lvl3pPr marL="612648" indent="-228600">
              <a:lnSpc>
                <a:spcPts val="2000"/>
              </a:lnSpc>
              <a:buClr>
                <a:schemeClr val="tx1"/>
              </a:buClr>
              <a:buFont typeface="+mj-lt"/>
              <a:buAutoNum type="arabicPeriod"/>
              <a:defRPr sz="1600">
                <a:solidFill>
                  <a:schemeClr val="tx1"/>
                </a:solidFill>
              </a:defRPr>
            </a:lvl3pPr>
            <a:lvl4pPr marL="795528" indent="-228600">
              <a:lnSpc>
                <a:spcPts val="2000"/>
              </a:lnSpc>
              <a:buClr>
                <a:schemeClr val="tx1"/>
              </a:buClr>
              <a:buFont typeface="+mj-lt"/>
              <a:buAutoNum type="arabicPeriod"/>
              <a:defRPr sz="1600">
                <a:solidFill>
                  <a:schemeClr val="tx1"/>
                </a:solidFill>
              </a:defRPr>
            </a:lvl4pPr>
            <a:lvl5pPr marL="978408" indent="-228600">
              <a:lnSpc>
                <a:spcPts val="2000"/>
              </a:lnSpc>
              <a:buClr>
                <a:schemeClr val="tx1"/>
              </a:buClr>
              <a:buFont typeface="+mj-lt"/>
              <a:buAutoNum type="arabicPeriod"/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  <a:endParaRPr lang="en-US" noProof="0" dirty="0"/>
          </a:p>
        </p:txBody>
      </p:sp>
    </p:spTree>
    <p:extLst>
      <p:ext uri="{BB962C8B-B14F-4D97-AF65-F5344CB8AC3E}">
        <p14:creationId xmlns="" xmlns:p14="http://schemas.microsoft.com/office/powerpoint/2010/main" val="3079185374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Два объект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">
            <a:extLst>
              <a:ext uri="{FF2B5EF4-FFF2-40B4-BE49-F238E27FC236}">
                <a16:creationId xmlns="" xmlns:a16="http://schemas.microsoft.com/office/drawing/2014/main" id="{2E148DD3-DD87-154B-80B4-2421965D3C83}"/>
              </a:ext>
            </a:extLst>
          </p:cNvPr>
          <p:cNvSpPr/>
          <p:nvPr userDrawn="1"/>
        </p:nvSpPr>
        <p:spPr>
          <a:xfrm>
            <a:off x="1" y="1714500"/>
            <a:ext cx="12192000" cy="3429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6" name="Rectangle">
            <a:extLst>
              <a:ext uri="{FF2B5EF4-FFF2-40B4-BE49-F238E27FC236}">
                <a16:creationId xmlns="" xmlns:a16="http://schemas.microsoft.com/office/drawing/2014/main" id="{742E4732-0E8F-7B46-BD08-0F2EE0DA8786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7" name="Title Placeholder 1">
            <a:extLst>
              <a:ext uri="{FF2B5EF4-FFF2-40B4-BE49-F238E27FC236}">
                <a16:creationId xmlns="" xmlns:a16="http://schemas.microsoft.com/office/drawing/2014/main" id="{6E73F81A-7260-5C4F-A7FF-CA2CC731B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43870" y="1283833"/>
            <a:ext cx="5711810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="" xmlns:a16="http://schemas.microsoft.com/office/drawing/2014/main" id="{4CD13CD4-3E4F-2E41-ACF4-2446257D23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43870" y="2286000"/>
            <a:ext cx="5711810" cy="3630168"/>
          </a:xfrm>
        </p:spPr>
        <p:txBody>
          <a:bodyPr>
            <a:normAutofit/>
          </a:bodyPr>
          <a:lstStyle>
            <a:lvl1pPr>
              <a:buClr>
                <a:schemeClr val="tx1"/>
              </a:buClr>
              <a:defRPr sz="1600">
                <a:solidFill>
                  <a:schemeClr val="tx1"/>
                </a:solidFill>
              </a:defRPr>
            </a:lvl1pPr>
            <a:lvl2pPr marL="384048" indent="-182880"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2pPr>
            <a:lvl3pPr marL="566928" indent="-182880">
              <a:buClr>
                <a:schemeClr val="tx1"/>
              </a:buClr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49808" indent="-182880">
              <a:buClr>
                <a:schemeClr val="tx1"/>
              </a:buClr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32688" indent="-182880">
              <a:buClr>
                <a:schemeClr val="tx1"/>
              </a:buClr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  <a:endParaRPr lang="en-US" noProof="0" dirty="0"/>
          </a:p>
        </p:txBody>
      </p:sp>
      <p:sp>
        <p:nvSpPr>
          <p:cNvPr id="14" name="Content Placeholder 3">
            <a:extLst>
              <a:ext uri="{FF2B5EF4-FFF2-40B4-BE49-F238E27FC236}">
                <a16:creationId xmlns="" xmlns:a16="http://schemas.microsoft.com/office/drawing/2014/main" id="{D8E69886-8907-DB47-87C2-0621AF156D9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05170" y="630936"/>
            <a:ext cx="4589130" cy="5586984"/>
          </a:xfrm>
          <a:solidFill>
            <a:srgbClr val="EDEFF7"/>
          </a:solidFill>
        </p:spPr>
        <p:txBody>
          <a:bodyPr>
            <a:normAutofit/>
          </a:bodyPr>
          <a:lstStyle>
            <a:lvl1pPr>
              <a:buClr>
                <a:schemeClr val="tx1"/>
              </a:buClr>
              <a:defRPr sz="1600">
                <a:solidFill>
                  <a:schemeClr val="tx1"/>
                </a:solidFill>
              </a:defRPr>
            </a:lvl1pPr>
            <a:lvl2pPr marL="384048" indent="-182880"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2pPr>
            <a:lvl3pPr marL="566928" indent="-182880">
              <a:buClr>
                <a:schemeClr val="tx1"/>
              </a:buClr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49808" indent="-182880">
              <a:buClr>
                <a:schemeClr val="tx1"/>
              </a:buClr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32688" indent="-182880">
              <a:buClr>
                <a:schemeClr val="tx1"/>
              </a:buClr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  <a:endParaRPr lang="en-US" noProof="0"/>
          </a:p>
        </p:txBody>
      </p:sp>
    </p:spTree>
    <p:extLst>
      <p:ext uri="{BB962C8B-B14F-4D97-AF65-F5344CB8AC3E}">
        <p14:creationId xmlns="" xmlns:p14="http://schemas.microsoft.com/office/powerpoint/2010/main" val="1626310217"/>
      </p:ext>
    </p:extLst>
  </p:cSld>
  <p:clrMapOvr>
    <a:masterClrMapping/>
  </p:clrMapOvr>
  <p:transition spd="slow">
    <p:fade/>
  </p:transition>
  <p:extLst mod="1">
    <p:ext uri="{DCECCB84-F9BA-43D5-87BE-67443E8EF086}">
      <p15:sldGuideLst xmlns="" xmlns:p15="http://schemas.microsoft.com/office/powerpoint/2012/main">
        <p15:guide id="1" orient="horz" pos="108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">
            <a:extLst>
              <a:ext uri="{FF2B5EF4-FFF2-40B4-BE49-F238E27FC236}">
                <a16:creationId xmlns="" xmlns:a16="http://schemas.microsoft.com/office/drawing/2014/main" id="{9C88DF2D-0421-A94C-82C1-867E1E5E4907}"/>
              </a:ext>
            </a:extLst>
          </p:cNvPr>
          <p:cNvSpPr/>
          <p:nvPr userDrawn="1"/>
        </p:nvSpPr>
        <p:spPr>
          <a:xfrm>
            <a:off x="10993582" y="0"/>
            <a:ext cx="1198418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10" name="Rectangle">
            <a:extLst>
              <a:ext uri="{FF2B5EF4-FFF2-40B4-BE49-F238E27FC236}">
                <a16:creationId xmlns="" xmlns:a16="http://schemas.microsoft.com/office/drawing/2014/main" id="{334D05A3-7A20-9447-8D39-F2980D85413A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634999" y="3927894"/>
            <a:ext cx="10922000" cy="2326856"/>
          </a:xfrm>
          <a:prstGeom prst="rect">
            <a:avLst/>
          </a:prstGeom>
          <a:solidFill>
            <a:srgbClr val="F6F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35001" y="630936"/>
            <a:ext cx="10921998" cy="3294019"/>
          </a:xfrm>
          <a:solidFill>
            <a:schemeClr val="bg1"/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noProof="0" dirty="0"/>
              <a:t>Вставка рисунка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298078"/>
            <a:ext cx="10113645" cy="743682"/>
          </a:xfrm>
          <a:prstGeom prst="rect">
            <a:avLst/>
          </a:prstGeom>
        </p:spPr>
        <p:txBody>
          <a:bodyPr tIns="0" bIns="0" anchor="b">
            <a:noAutofit/>
          </a:bodyPr>
          <a:lstStyle>
            <a:lvl1pPr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ru-RU" noProof="0"/>
              <a:t>Образец заголовка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213716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noProof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4046387602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">
            <a:extLst>
              <a:ext uri="{FF2B5EF4-FFF2-40B4-BE49-F238E27FC236}">
                <a16:creationId xmlns="" xmlns:a16="http://schemas.microsoft.com/office/drawing/2014/main" id="{1552108B-1F90-0044-A7D4-0956E919F29A}"/>
              </a:ext>
            </a:extLst>
          </p:cNvPr>
          <p:cNvSpPr/>
          <p:nvPr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942871"/>
            <a:ext cx="10058400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noProof="0"/>
              <a:t>Образец заголовка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noProof="0" smtClean="0"/>
              <a:pPr/>
              <a:t>4/25/2023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="" xmlns:p14="http://schemas.microsoft.com/office/powerpoint/2010/main" val="1394360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93" r:id="rId3"/>
    <p:sldLayoutId id="2147483688" r:id="rId4"/>
    <p:sldLayoutId id="2147483692" r:id="rId5"/>
    <p:sldLayoutId id="2147483691" r:id="rId6"/>
    <p:sldLayoutId id="2147483690" r:id="rId7"/>
    <p:sldLayoutId id="2147483689" r:id="rId8"/>
    <p:sldLayoutId id="2147483683" r:id="rId9"/>
  </p:sldLayoutIdLst>
  <p:transition spd="slow">
    <p:fade/>
  </p:transition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5B7AEFB0-51F2-5449-996C-73382891D2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6992" y="827194"/>
            <a:ext cx="4350209" cy="1181715"/>
          </a:xfrm>
        </p:spPr>
        <p:txBody>
          <a:bodyPr anchor="b">
            <a:noAutofit/>
          </a:bodyPr>
          <a:lstStyle/>
          <a:p>
            <a:r>
              <a:rPr lang="uk-UA" sz="3600" dirty="0" smtClean="0">
                <a:latin typeface="+mn-lt"/>
                <a:cs typeface="Calibri Light" pitchFamily="34" charset="0"/>
              </a:rPr>
              <a:t>Судова етика</a:t>
            </a:r>
            <a:endParaRPr lang="en-US" sz="3600" dirty="0">
              <a:latin typeface="+mn-lt"/>
              <a:cs typeface="Calibri Light" pitchFamily="34" charset="0"/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="" xmlns:a16="http://schemas.microsoft.com/office/drawing/2014/main" id="{B0F6D6CF-8D73-6643-A348-53AAE29FD1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7404" y="4100403"/>
            <a:ext cx="3695685" cy="2086388"/>
          </a:xfrm>
        </p:spPr>
        <p:txBody>
          <a:bodyPr>
            <a:normAutofit/>
          </a:bodyPr>
          <a:lstStyle/>
          <a:p>
            <a:endParaRPr lang="uk-UA" sz="14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pic>
        <p:nvPicPr>
          <p:cNvPr id="7" name="Рисунок 6" descr="photo_2023-04-25_20-30-4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6072" y="953798"/>
            <a:ext cx="6276109" cy="486727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62000" y="2507674"/>
            <a:ext cx="39624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smtClean="0">
                <a:latin typeface="+mj-lt"/>
              </a:rPr>
              <a:t>План</a:t>
            </a:r>
            <a:endParaRPr lang="ru-RU" sz="2000" dirty="0" smtClean="0">
              <a:latin typeface="+mj-lt"/>
            </a:endParaRPr>
          </a:p>
          <a:p>
            <a:pPr lvl="0"/>
            <a:r>
              <a:rPr lang="uk-UA" sz="2000" dirty="0" smtClean="0">
                <a:latin typeface="+mj-lt"/>
              </a:rPr>
              <a:t>1. Поведінка </a:t>
            </a:r>
            <a:r>
              <a:rPr lang="uk-UA" sz="2000" dirty="0" smtClean="0">
                <a:latin typeface="+mj-lt"/>
              </a:rPr>
              <a:t>судді під час здійснення правосуддя та позасудова поведінка судді</a:t>
            </a:r>
            <a:endParaRPr lang="ru-RU" sz="2000" dirty="0" smtClean="0">
              <a:latin typeface="+mj-lt"/>
            </a:endParaRPr>
          </a:p>
          <a:p>
            <a:pPr lvl="0"/>
            <a:r>
              <a:rPr lang="uk-UA" sz="2000" dirty="0" smtClean="0">
                <a:latin typeface="+mj-lt"/>
              </a:rPr>
              <a:t>2. Поняття </a:t>
            </a:r>
            <a:r>
              <a:rPr lang="uk-UA" sz="2000" dirty="0" smtClean="0">
                <a:latin typeface="+mj-lt"/>
              </a:rPr>
              <a:t>судової етики</a:t>
            </a:r>
            <a:endParaRPr lang="ru-RU" sz="2000" dirty="0" smtClean="0">
              <a:latin typeface="+mj-lt"/>
            </a:endParaRPr>
          </a:p>
          <a:p>
            <a:pPr lvl="0"/>
            <a:r>
              <a:rPr lang="uk-UA" sz="2000" dirty="0" smtClean="0">
                <a:latin typeface="+mj-lt"/>
              </a:rPr>
              <a:t>3. Принципи </a:t>
            </a:r>
            <a:r>
              <a:rPr lang="uk-UA" sz="2000" dirty="0" smtClean="0">
                <a:latin typeface="+mj-lt"/>
              </a:rPr>
              <a:t>судової етики</a:t>
            </a:r>
            <a:endParaRPr lang="ru-RU" sz="2000" dirty="0" smtClean="0">
              <a:latin typeface="+mj-lt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45109696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photo_2023-04-25_20-30-50.jpg"/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l="18210" r="18210"/>
          <a:stretch>
            <a:fillRect/>
          </a:stretch>
        </p:blipFill>
        <p:spPr>
          <a:xfrm>
            <a:off x="6918033" y="897111"/>
            <a:ext cx="4888347" cy="4852525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761999" y="775855"/>
            <a:ext cx="5971310" cy="5292436"/>
          </a:xfrm>
        </p:spPr>
        <p:txBody>
          <a:bodyPr>
            <a:normAutofit/>
          </a:bodyPr>
          <a:lstStyle/>
          <a:p>
            <a:r>
              <a:rPr lang="uk-UA" sz="1700" dirty="0" smtClean="0"/>
              <a:t>Мета діяльності судді як представника держави полягає в тому, щоб відшкодувати постраждалій стороні понесений нею збиток допомогою призначення винуватцю покарання, розмірного здійсненого діянню. </a:t>
            </a:r>
            <a:endParaRPr lang="ru-RU" sz="1700" dirty="0" smtClean="0"/>
          </a:p>
          <a:p>
            <a:r>
              <a:rPr lang="uk-UA" sz="1700" dirty="0" smtClean="0"/>
              <a:t>Стосовно до сфери судочинства на перше місце, як правило, виходить саме </a:t>
            </a:r>
            <a:r>
              <a:rPr lang="uk-UA" sz="1700" dirty="0" err="1" smtClean="0"/>
              <a:t>зрівнюючанеобхідність</a:t>
            </a:r>
            <a:r>
              <a:rPr lang="uk-UA" sz="1700" dirty="0" smtClean="0"/>
              <a:t>, зміст якої полягає у невідворотності відплати за вчинене. Вона ставить громадян у рівне правове становище, а тому правосуддя вершиться, незважаючи на особи, соціальне становище, службовий або майновий статус, яким володіє той чи інший людина в суспільстві і державі. Вимога справедливості означає в цьому контексті всебічне і неупереджене розгляд конкретної справи, незалежно від будь-яких обставин, у судовому засіданні, де тільки й може бути визначена конкретна вина або відсутність такої у підсудного. </a:t>
            </a:r>
            <a:endParaRPr lang="ru-RU" sz="1700" dirty="0" smtClean="0"/>
          </a:p>
          <a:p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45128" y="1725446"/>
            <a:ext cx="10667999" cy="4370554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uk-UA" b="1" dirty="0" smtClean="0"/>
              <a:t>У </a:t>
            </a:r>
            <a:r>
              <a:rPr lang="uk-UA" b="1" dirty="0" smtClean="0"/>
              <a:t>суді:</a:t>
            </a:r>
            <a:endParaRPr lang="ru-RU" dirty="0" smtClean="0"/>
          </a:p>
          <a:p>
            <a:r>
              <a:rPr lang="uk-UA" dirty="0" err="1" smtClean="0"/>
              <a:t>-Суддя</a:t>
            </a:r>
            <a:r>
              <a:rPr lang="uk-UA" dirty="0" smtClean="0"/>
              <a:t> </a:t>
            </a:r>
            <a:r>
              <a:rPr lang="uk-UA" dirty="0" smtClean="0"/>
              <a:t>повинен виконувати свої професійні обов’язки незалежно, виходячи виключно з фактів, установлених на підставі власної оцінки доказів, розуміння закону, верховенства права, що є гарантією справедливого розгляду </a:t>
            </a:r>
            <a:r>
              <a:rPr lang="uk-UA" dirty="0" smtClean="0"/>
              <a:t>справи</a:t>
            </a:r>
          </a:p>
          <a:p>
            <a:r>
              <a:rPr lang="uk-UA" dirty="0" err="1" smtClean="0"/>
              <a:t>-Суддя</a:t>
            </a:r>
            <a:r>
              <a:rPr lang="uk-UA" dirty="0" smtClean="0"/>
              <a:t> </a:t>
            </a:r>
            <a:r>
              <a:rPr lang="uk-UA" dirty="0" smtClean="0"/>
              <a:t>повинен старанно й неупереджено виконувати покладені на нього обов’язки та вживати заходів для поглиблення своїх знань та вдосконалення практичних навичок.</a:t>
            </a:r>
            <a:endParaRPr lang="ru-RU" dirty="0" smtClean="0"/>
          </a:p>
          <a:p>
            <a:r>
              <a:rPr lang="uk-UA" dirty="0" err="1" smtClean="0"/>
              <a:t>-Суддя</a:t>
            </a:r>
            <a:r>
              <a:rPr lang="uk-UA" dirty="0" smtClean="0"/>
              <a:t> </a:t>
            </a:r>
            <a:r>
              <a:rPr lang="uk-UA" dirty="0" smtClean="0"/>
              <a:t>повинен здійснювати судочинство в межах та порядку, визначених процесуальним </a:t>
            </a:r>
            <a:r>
              <a:rPr lang="uk-UA" dirty="0" smtClean="0"/>
              <a:t>законом</a:t>
            </a:r>
          </a:p>
          <a:p>
            <a:r>
              <a:rPr lang="uk-UA" dirty="0" err="1" smtClean="0"/>
              <a:t>-Суддя</a:t>
            </a:r>
            <a:r>
              <a:rPr lang="uk-UA" dirty="0" smtClean="0"/>
              <a:t> </a:t>
            </a:r>
            <a:r>
              <a:rPr lang="uk-UA" dirty="0" smtClean="0"/>
              <a:t>повинен проявляти повагу до права на інформацію про судовий розгляд та не допускати порушення принципу гласності процесу</a:t>
            </a:r>
            <a:r>
              <a:rPr lang="uk-UA" dirty="0" smtClean="0"/>
              <a:t>.</a:t>
            </a:r>
          </a:p>
          <a:p>
            <a:r>
              <a:rPr lang="uk-UA" dirty="0" smtClean="0"/>
              <a:t>-</a:t>
            </a:r>
            <a:r>
              <a:rPr lang="uk-UA" dirty="0" smtClean="0"/>
              <a:t> Суддя, що перебуває на адміністративній посаді в суді, повинен утримуватися від поведінки, дій або висловлювань, які можуть призвести до виникнення сумнівів у єдиному статусі суддів і в те, що професійні судді здійснюють колективне вирішення питань організації роботи суду.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00298" y="790471"/>
            <a:ext cx="10058400" cy="1289304"/>
          </a:xfrm>
        </p:spPr>
        <p:txBody>
          <a:bodyPr/>
          <a:lstStyle/>
          <a:p>
            <a:pPr lvl="0"/>
            <a:r>
              <a:rPr lang="uk-UA" b="1" dirty="0" smtClean="0"/>
              <a:t>Поведінка судді під час здійснення правосуддя та позасудова поведінка судді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720438" y="852610"/>
            <a:ext cx="10709565" cy="5132553"/>
          </a:xfrm>
        </p:spPr>
        <p:txBody>
          <a:bodyPr>
            <a:normAutofit fontScale="92500" lnSpcReduction="20000"/>
          </a:bodyPr>
          <a:lstStyle/>
          <a:p>
            <a:r>
              <a:rPr lang="uk-UA" b="1" dirty="0" smtClean="0"/>
              <a:t>Позасудова поведінка:</a:t>
            </a:r>
            <a:endParaRPr lang="ru-RU" dirty="0" smtClean="0"/>
          </a:p>
          <a:p>
            <a:r>
              <a:rPr lang="uk-UA" dirty="0" err="1" smtClean="0"/>
              <a:t>-Суддя</a:t>
            </a:r>
            <a:r>
              <a:rPr lang="uk-UA" dirty="0" smtClean="0"/>
              <a:t> </a:t>
            </a:r>
            <a:r>
              <a:rPr lang="uk-UA" dirty="0" smtClean="0"/>
              <a:t>не може належати до політичних партій і професійних спілок, брати участь у будь-якій політичній діяльності, мати представницький мандат, обіймати будь-які інші оплачувані посади, виконувати іншу оплачувану роботу, крім наукової, викладацької та творчої. </a:t>
            </a:r>
            <a:endParaRPr lang="ru-RU" dirty="0" smtClean="0"/>
          </a:p>
          <a:p>
            <a:r>
              <a:rPr lang="uk-UA" dirty="0" err="1" smtClean="0"/>
              <a:t>-Суддя</a:t>
            </a:r>
            <a:r>
              <a:rPr lang="uk-UA" dirty="0" smtClean="0"/>
              <a:t> </a:t>
            </a:r>
            <a:r>
              <a:rPr lang="uk-UA" dirty="0" smtClean="0"/>
              <a:t>має право брати участь у громадській діяльності, публічних заходах, якщо вони не завдають шкоди його статусу, авторитету суду і не можуть вплинути на здійснення </a:t>
            </a:r>
            <a:r>
              <a:rPr lang="uk-UA" dirty="0" smtClean="0"/>
              <a:t>правосуддя</a:t>
            </a:r>
            <a:endParaRPr lang="ru-RU" dirty="0" smtClean="0"/>
          </a:p>
          <a:p>
            <a:r>
              <a:rPr lang="uk-UA" dirty="0" err="1" smtClean="0"/>
              <a:t>-Суддя</a:t>
            </a:r>
            <a:r>
              <a:rPr lang="uk-UA" dirty="0" smtClean="0"/>
              <a:t> </a:t>
            </a:r>
            <a:r>
              <a:rPr lang="uk-UA" dirty="0" smtClean="0"/>
              <a:t>повинен бути обізнаним про свої майнові інтереси та вживати розумних заходів для того, щоб бути обізнаним про майнові інтереси членів своєї сім’ї.</a:t>
            </a:r>
            <a:endParaRPr lang="ru-RU" dirty="0" smtClean="0"/>
          </a:p>
          <a:p>
            <a:r>
              <a:rPr lang="uk-UA" dirty="0" err="1" smtClean="0"/>
              <a:t>-Суддя</a:t>
            </a:r>
            <a:r>
              <a:rPr lang="uk-UA" dirty="0" smtClean="0"/>
              <a:t> </a:t>
            </a:r>
            <a:r>
              <a:rPr lang="uk-UA" dirty="0" smtClean="0"/>
              <a:t>повинен враховувати, що сімейні, соціальні взаємовідносини чи будь-які інші стосунки та втручання з боку органів державної влади не мають впливати на поведінку судді чи ухвалення судових рішень.</a:t>
            </a:r>
            <a:endParaRPr lang="ru-RU" dirty="0" smtClean="0"/>
          </a:p>
          <a:p>
            <a:r>
              <a:rPr lang="uk-UA" dirty="0" err="1" smtClean="0"/>
              <a:t>-Участь</a:t>
            </a:r>
            <a:r>
              <a:rPr lang="uk-UA" dirty="0" smtClean="0"/>
              <a:t> </a:t>
            </a:r>
            <a:r>
              <a:rPr lang="uk-UA" dirty="0" smtClean="0"/>
              <a:t>судді у соціальних мережах, </a:t>
            </a:r>
            <a:r>
              <a:rPr lang="uk-UA" dirty="0" err="1" smtClean="0"/>
              <a:t>Інтернет-форумах</a:t>
            </a:r>
            <a:r>
              <a:rPr lang="uk-UA" dirty="0" smtClean="0"/>
              <a:t> та застосування ним інших форм спілкування в мережі Інтернет є допустимими, проте суддя може розміщувати, коментувати лише ту інформацію, використання якої не завдає шкоди авторитету судді та судової влади.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2417" y="797669"/>
            <a:ext cx="4523362" cy="1478604"/>
          </a:xfrm>
        </p:spPr>
        <p:txBody>
          <a:bodyPr/>
          <a:lstStyle/>
          <a:p>
            <a:pPr algn="ctr"/>
            <a:r>
              <a:rPr lang="uk-UA" sz="3200" b="1" i="1" dirty="0" smtClean="0">
                <a:latin typeface="Times New Roman" pitchFamily="18" charset="0"/>
                <a:cs typeface="Times New Roman" pitchFamily="18" charset="0"/>
              </a:rPr>
              <a:t>Поняття  судової етики</a:t>
            </a:r>
            <a:endParaRPr lang="uk-UA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0291" y="2022764"/>
            <a:ext cx="483169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dirty="0" smtClean="0"/>
              <a:t>Судова етика — галузь юридичної етики, яка досліджує комплекс моральних заборон і дозволів, зумовлених специфікою розгляду і вирішення в судових засіданнях кримінальних, цивільних, адміністративних справ</a:t>
            </a:r>
            <a:r>
              <a:rPr lang="uk-UA" sz="2000" dirty="0" smtClean="0"/>
              <a:t>.</a:t>
            </a:r>
          </a:p>
          <a:p>
            <a:pPr algn="ctr"/>
            <a:endParaRPr lang="ru-RU" sz="2000" dirty="0" smtClean="0"/>
          </a:p>
          <a:p>
            <a:pPr algn="ctr"/>
            <a:endParaRPr lang="uk-UA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photo_2022-03-16_21-14-1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1072" y="2008909"/>
            <a:ext cx="4985037" cy="378862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7197670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brass-scales-of-justice-in-a-close-up-view-MN6ZJSB-min-1000x600.jpg"/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l="19779" r="19779"/>
          <a:stretch>
            <a:fillRect/>
          </a:stretch>
        </p:blipFill>
        <p:spPr/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762000" y="910057"/>
            <a:ext cx="4987635" cy="5075107"/>
          </a:xfrm>
        </p:spPr>
        <p:txBody>
          <a:bodyPr>
            <a:normAutofit/>
          </a:bodyPr>
          <a:lstStyle/>
          <a:p>
            <a:r>
              <a:rPr lang="uk-UA" sz="1800" dirty="0" smtClean="0"/>
              <a:t>Оскільки судова система діє у сфері соціальних і міжособистісних конфліктів, найважливішою вимогою до неї є дотримання принципу справедливості. У кримінальному процесі, в якому йдеться про злочини і покарання, захист від злочинів найважливіших благ особистості, дотримання справедливості набуває особливого значення. Несправедливий суд може завдати великої шкоди як окремій людині, так і суспільству</a:t>
            </a:r>
            <a:r>
              <a:rPr lang="uk-UA" sz="1800" dirty="0" smtClean="0"/>
              <a:t>.</a:t>
            </a:r>
          </a:p>
          <a:p>
            <a:r>
              <a:rPr lang="uk-UA" sz="1800" dirty="0" smtClean="0"/>
              <a:t>Конституція України забороняє будь-який вплив на суддів. Водночас вони не можуть належати до політичних партій, профспілок, брати участь у будь-якій політичній діяльності, мати представницький мандат.</a:t>
            </a:r>
            <a:endParaRPr lang="ru-RU" sz="1800" dirty="0" smtClean="0"/>
          </a:p>
          <a:p>
            <a:endParaRPr lang="ru-RU" sz="1800" dirty="0" smtClean="0"/>
          </a:p>
          <a:p>
            <a:endParaRPr lang="ru-RU" sz="18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5d70302c6e5dd.jpe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84046" y="1717965"/>
            <a:ext cx="4841154" cy="3477490"/>
          </a:xfrm>
        </p:spPr>
      </p:pic>
      <p:sp>
        <p:nvSpPr>
          <p:cNvPr id="4" name="Содержимое 3"/>
          <p:cNvSpPr>
            <a:spLocks noGrp="1"/>
          </p:cNvSpPr>
          <p:nvPr>
            <p:ph sz="half" idx="14"/>
          </p:nvPr>
        </p:nvSpPr>
        <p:spPr>
          <a:xfrm>
            <a:off x="415635" y="630936"/>
            <a:ext cx="5611091" cy="5866846"/>
          </a:xfrm>
        </p:spPr>
        <p:txBody>
          <a:bodyPr>
            <a:normAutofit/>
          </a:bodyPr>
          <a:lstStyle/>
          <a:p>
            <a:r>
              <a:rPr lang="uk-UA" dirty="0" smtClean="0"/>
              <a:t>Суд повинен бути компетентним. Тому на посадах суддів працюють фахівці з досягненням відповідного віку, стажем роботи у правовій галузі, будучи рекомендованими відповідними кваліфікаційними органами.</a:t>
            </a:r>
            <a:endParaRPr lang="ru-RU" dirty="0" smtClean="0"/>
          </a:p>
          <a:p>
            <a:r>
              <a:rPr lang="uk-UA" dirty="0" smtClean="0"/>
              <a:t>Вважається, що колегіальний суд більшою мірою гарантує прийняття виваженого і справедливого рішення. Тому одноосібне здійснення правосуддя у кримінальних справах нерідко кваліфікують як усунення громадян від участі у правосудді.</a:t>
            </a:r>
            <a:endParaRPr lang="ru-RU" dirty="0" smtClean="0"/>
          </a:p>
          <a:p>
            <a:r>
              <a:rPr lang="uk-UA" dirty="0" smtClean="0"/>
              <a:t>Велика правова і моральна відповідальність покладається на голову суду, який повинен забезпечити під час судового розгляду дотримання чинних законів і моральних принципів. Керуючи судовим засіданням у межах, приписаних законом процесуальної процедури, голова суду вступає в моральні відносини зі сторонами, іншими особами, які беруть участь у справі (а при колегіальному слуханні справи — із суддями, народними засідателями чи присяжними засідателями).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041862" y="963445"/>
            <a:ext cx="9912096" cy="4966300"/>
          </a:xfrm>
        </p:spPr>
        <p:txBody>
          <a:bodyPr>
            <a:normAutofit/>
          </a:bodyPr>
          <a:lstStyle/>
          <a:p>
            <a:r>
              <a:rPr lang="uk-UA" dirty="0" smtClean="0"/>
              <a:t>Прокурор, суддя, слідчий, захисник мають дотримуватися моральних норм. Так, прокурор, захищаючи інтереси суспільства і виступаючи від імені держави, водночас повинен дбати і про законні інтереси, гідність підсудного. Захисник-адвокат покликаний передусім захищати гідність підсудного, адже обвинувачений, якого судять, ще не засуджений.</a:t>
            </a:r>
            <a:endParaRPr lang="ru-RU" dirty="0" smtClean="0"/>
          </a:p>
          <a:p>
            <a:r>
              <a:rPr lang="uk-UA" dirty="0" smtClean="0"/>
              <a:t>Розгляд справи здебільшого завершується судовим рішенням з основного питання кримінальної справи. Йдеться про вирок, який, будучи найважливішим рішенням у справі, повинен своїм змістом і формою відповідати високим вимогам права і моралі, законності, обґрунтованості, </a:t>
            </a:r>
            <a:r>
              <a:rPr lang="uk-UA" dirty="0" err="1" smtClean="0"/>
              <a:t>мотивованості</a:t>
            </a:r>
            <a:r>
              <a:rPr lang="uk-UA" dirty="0" smtClean="0"/>
              <a:t>, переконливості і справедливості.</a:t>
            </a:r>
            <a:endParaRPr lang="ru-RU" dirty="0" smtClean="0"/>
          </a:p>
          <a:p>
            <a:r>
              <a:rPr lang="uk-UA" dirty="0" smtClean="0"/>
              <a:t>Судова етика, досліджуючи і рахуючись із нормами чинного законодавства, виявляє сфери, де воно не спрацьовує, і пропонує відповідні рекомендації, які ґрунтуються на загальних принципах етики і даних юридичної практики.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F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="" xmlns:a16="http://schemas.microsoft.com/office/drawing/2014/main" id="{55BA9AC8-EA60-644D-9DDA-B76203EA1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2199" y="835353"/>
            <a:ext cx="4886854" cy="587584"/>
          </a:xfrm>
        </p:spPr>
        <p:txBody>
          <a:bodyPr/>
          <a:lstStyle/>
          <a:p>
            <a:r>
              <a:rPr lang="uk-UA" b="1" i="1" dirty="0" smtClean="0">
                <a:solidFill>
                  <a:schemeClr val="tx1"/>
                </a:solidFill>
              </a:rPr>
              <a:t>Принципи судової етики</a:t>
            </a:r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17" name="Content Placeholder 16">
            <a:extLst>
              <a:ext uri="{FF2B5EF4-FFF2-40B4-BE49-F238E27FC236}">
                <a16:creationId xmlns="" xmlns:a16="http://schemas.microsoft.com/office/drawing/2014/main" id="{8E7591AD-81F4-2E45-AE36-F4DA40C190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60722" y="651753"/>
            <a:ext cx="4640095" cy="5515583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       До </a:t>
            </a:r>
            <a:r>
              <a:rPr lang="uk-UA" dirty="0" smtClean="0"/>
              <a:t>професійних етичним принципам, які визначають як загальну спрямованість правосуддя, так і дії осіб, зайнятих у його відправленні, відносяться </a:t>
            </a:r>
            <a:r>
              <a:rPr lang="uk-UA" dirty="0" smtClean="0"/>
              <a:t>справедливість</a:t>
            </a:r>
            <a:r>
              <a:rPr lang="uk-UA" dirty="0" smtClean="0"/>
              <a:t>, </a:t>
            </a:r>
            <a:r>
              <a:rPr lang="uk-UA" dirty="0" smtClean="0"/>
              <a:t>неупередженість</a:t>
            </a:r>
            <a:r>
              <a:rPr lang="uk-UA" dirty="0" smtClean="0"/>
              <a:t>, </a:t>
            </a:r>
            <a:r>
              <a:rPr lang="uk-UA" dirty="0" smtClean="0"/>
              <a:t>незалежність</a:t>
            </a:r>
            <a:r>
              <a:rPr lang="uk-UA" b="1" i="1" dirty="0" smtClean="0"/>
              <a:t>.</a:t>
            </a:r>
            <a:r>
              <a:rPr lang="uk-UA" dirty="0" smtClean="0"/>
              <a:t> </a:t>
            </a:r>
            <a:r>
              <a:rPr lang="uk-UA" dirty="0" smtClean="0"/>
              <a:t>Вони </a:t>
            </a:r>
            <a:r>
              <a:rPr lang="uk-UA" dirty="0" smtClean="0"/>
              <a:t>мають важливе виховне та регулятивне значення, а також сприяють формуванню професійного світогляду юриста. Однак зміст і форми їх прояву можуть суттєво відрізнятися в залежності від специфіки функцій, виконуваних тими чи іншими представниками юридичної спільноти.</a:t>
            </a:r>
            <a:endParaRPr lang="ru-RU" dirty="0" smtClean="0"/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photo_2023-04-25_21-45-4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6742" y="1840922"/>
            <a:ext cx="4991100" cy="33147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27689873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831273" y="762000"/>
            <a:ext cx="10571018" cy="5264727"/>
          </a:xfrm>
        </p:spPr>
        <p:txBody>
          <a:bodyPr>
            <a:normAutofit fontScale="92500" lnSpcReduction="20000"/>
          </a:bodyPr>
          <a:lstStyle/>
          <a:p>
            <a:r>
              <a:rPr lang="uk-UA" dirty="0" smtClean="0"/>
              <a:t>Протягом усього періоду історії суспільної думки поняття справедливості незмінно пов'язувалося з поданням про етичному статусі цінності людини та її життя в ряду інших базових цінностей моралі.</a:t>
            </a:r>
            <a:endParaRPr lang="ru-RU" dirty="0" smtClean="0"/>
          </a:p>
          <a:p>
            <a:r>
              <a:rPr lang="uk-UA" dirty="0" smtClean="0"/>
              <a:t>Основи розуміння справедливості були закладені ще в Античності в філософському вченні Аристотеля. У своїх уявленнях давньогрецький мислитель виходив з відмінності, існуючого між двома основними формами справедливості - розподільної (дистрибутивної) і зрівнює (</a:t>
            </a:r>
            <a:r>
              <a:rPr lang="uk-UA" dirty="0" err="1" smtClean="0"/>
              <a:t>ретрібутівной</a:t>
            </a:r>
            <a:r>
              <a:rPr lang="uk-UA" dirty="0" smtClean="0"/>
              <a:t>).</a:t>
            </a:r>
            <a:endParaRPr lang="ru-RU" dirty="0" smtClean="0"/>
          </a:p>
          <a:p>
            <a:r>
              <a:rPr lang="uk-UA" b="1" dirty="0" smtClean="0"/>
              <a:t>Розподільна</a:t>
            </a:r>
            <a:r>
              <a:rPr lang="uk-UA" dirty="0" smtClean="0"/>
              <a:t> справедливість визначається тим, що в суспільстві існує необхідність враховувати заслуги кожної людини. Блага, будь то багатство і влада або ж почесті і слава, завжди дефіцитні; за своєю природою вони не можуть бути в рівній мірі розподілені між усіма людьми</a:t>
            </a:r>
            <a:r>
              <a:rPr lang="uk-UA" dirty="0" smtClean="0"/>
              <a:t>.</a:t>
            </a:r>
          </a:p>
          <a:p>
            <a:r>
              <a:rPr lang="uk-UA" b="1" dirty="0" err="1" smtClean="0"/>
              <a:t>Зрівнююча</a:t>
            </a:r>
            <a:r>
              <a:rPr lang="uk-UA" dirty="0" smtClean="0"/>
              <a:t> справедливість, за </a:t>
            </a:r>
            <a:r>
              <a:rPr lang="uk-UA" dirty="0" err="1" smtClean="0"/>
              <a:t>Арістотелем</a:t>
            </a:r>
            <a:r>
              <a:rPr lang="uk-UA" dirty="0" smtClean="0"/>
              <a:t>, знаходить своє вираження в необхідної пропорційності вигоди і збитку. З одного боку, він поширює її дію на сферу ринкових відносин, де спочатку здійснюються обмін і продаж товарів за їх об'єктивної вартості. Тут не має значення, хто ти, оскільки за основу приймається виключно склалася на даний момент оцінка результатів праці різних виробників. З іншого боку, той же принцип Аристотель фактично застосовує до області кримінальних покарань, де всі особи, які вчинили злочин, опиняються в рівному становищі перед законом.</a:t>
            </a:r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f00089743_win32">
  <a:themeElements>
    <a:clrScheme name="MONO">
      <a:dk1>
        <a:srgbClr val="000000"/>
      </a:dk1>
      <a:lt1>
        <a:srgbClr val="ECEEF7"/>
      </a:lt1>
      <a:dk2>
        <a:srgbClr val="000000"/>
      </a:dk2>
      <a:lt2>
        <a:srgbClr val="F5F8FF"/>
      </a:lt2>
      <a:accent1>
        <a:srgbClr val="ECEEF7"/>
      </a:accent1>
      <a:accent2>
        <a:srgbClr val="F5F8FF"/>
      </a:accent2>
      <a:accent3>
        <a:srgbClr val="A1A2A9"/>
      </a:accent3>
      <a:accent4>
        <a:srgbClr val="141514"/>
      </a:accent4>
      <a:accent5>
        <a:srgbClr val="000000"/>
      </a:accent5>
      <a:accent6>
        <a:srgbClr val="96969C"/>
      </a:accent6>
      <a:hlink>
        <a:srgbClr val="5F6063"/>
      </a:hlink>
      <a:folHlink>
        <a:srgbClr val="919191"/>
      </a:folHlink>
    </a:clrScheme>
    <a:fontScheme name="Century Gothic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owerpoint Party_Win32_JB_v2" id="{38882D8F-135B-4B53-8430-4B694BF79376}" vid="{B574F3CD-D47E-461D-A68F-3273AD41054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700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C96C458A-6CC1-4FEE-AC7F-D0ABFD0DD393}">
  <we:reference id="wa104178141" version="4.3.3.0" store="en-US" storeType="OMEX"/>
  <we:alternateReferences>
    <we:reference id="wa104178141" version="4.3.3.0" store="WA104178141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2C74EDC3-6C87-4699-93BC-02BA54C8E07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47902AF-9AD5-48A3-AD68-95C39B09F399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71af3243-3dd4-4a8d-8c0d-dd76da1f02a5"/>
    <ds:schemaRef ds:uri="16c05727-aa75-4e4a-9b5f-8a80a1165891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F000AB2-1957-427C-B872-176ABC83E732}">
  <ds:schemaRefs>
    <ds:schemaRef ds:uri="http://schemas.microsoft.com/office/2006/metadata/properties"/>
    <ds:schemaRef ds:uri="http://www.w3.org/2000/xmlns/"/>
    <ds:schemaRef ds:uri="71af3243-3dd4-4a8d-8c0d-dd76da1f02a5"/>
    <ds:schemaRef ds:uri="http://www.w3.org/2001/XMLSchema-instance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tf00089743_win32</Template>
  <TotalTime>0</TotalTime>
  <Words>943</Words>
  <Application>Microsoft Office PowerPoint</Application>
  <PresentationFormat>Произвольный</PresentationFormat>
  <Paragraphs>36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tf00089743_win32</vt:lpstr>
      <vt:lpstr>Судова етика</vt:lpstr>
      <vt:lpstr>Поведінка судді під час здійснення правосуддя та позасудова поведінка судді </vt:lpstr>
      <vt:lpstr>Слайд 3</vt:lpstr>
      <vt:lpstr>Поняття  судової етики</vt:lpstr>
      <vt:lpstr>Слайд 5</vt:lpstr>
      <vt:lpstr>Слайд 6</vt:lpstr>
      <vt:lpstr>Слайд 7</vt:lpstr>
      <vt:lpstr>Принципи судової етики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ТАКТИЧНІ ОСОБЛИВОСТІ ПРОВЕДЕННЯ ДОПИТУ ТА ЙОГО ХАРАКТЕРИСТИКА</dc:title>
  <dc:creator/>
  <cp:lastModifiedBy/>
  <cp:revision>2</cp:revision>
  <dcterms:created xsi:type="dcterms:W3CDTF">2022-04-19T13:40:16Z</dcterms:created>
  <dcterms:modified xsi:type="dcterms:W3CDTF">2023-04-25T18:55:16Z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