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49C98-7327-4C0B-AD31-0C4A006D94AB}" type="datetimeFigureOut">
              <a:rPr lang="uk-UA" smtClean="0"/>
              <a:t>14.09.2021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6395B-2A35-44A4-A12F-2D94C3429A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234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395B-2A35-44A4-A12F-2D94C3429AA3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869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395B-2A35-44A4-A12F-2D94C3429AA3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4391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395B-2A35-44A4-A12F-2D94C3429AA3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0703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395B-2A35-44A4-A12F-2D94C3429AA3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6092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395B-2A35-44A4-A12F-2D94C3429AA3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0154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395B-2A35-44A4-A12F-2D94C3429AA3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3141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395B-2A35-44A4-A12F-2D94C3429AA3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6777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395B-2A35-44A4-A12F-2D94C3429AA3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6829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395B-2A35-44A4-A12F-2D94C3429AA3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3466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395B-2A35-44A4-A12F-2D94C3429AA3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2377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395B-2A35-44A4-A12F-2D94C3429AA3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487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395B-2A35-44A4-A12F-2D94C3429AA3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4185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395B-2A35-44A4-A12F-2D94C3429AA3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5136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395B-2A35-44A4-A12F-2D94C3429AA3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5543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395B-2A35-44A4-A12F-2D94C3429AA3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012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395B-2A35-44A4-A12F-2D94C3429AA3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9845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395B-2A35-44A4-A12F-2D94C3429AA3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761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395B-2A35-44A4-A12F-2D94C3429AA3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3016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395B-2A35-44A4-A12F-2D94C3429AA3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806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395B-2A35-44A4-A12F-2D94C3429AA3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35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395B-2A35-44A4-A12F-2D94C3429AA3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9708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395B-2A35-44A4-A12F-2D94C3429AA3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598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4CD0-FC1E-4DFF-8956-A273EF680FE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3E93-2AEA-439A-AE79-C9C04A7D169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4CD0-FC1E-4DFF-8956-A273EF680FE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3E93-2AEA-439A-AE79-C9C04A7D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7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4CD0-FC1E-4DFF-8956-A273EF680FE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3E93-2AEA-439A-AE79-C9C04A7D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3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4CD0-FC1E-4DFF-8956-A273EF680FE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3E93-2AEA-439A-AE79-C9C04A7D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6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4CD0-FC1E-4DFF-8956-A273EF680FE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3E93-2AEA-439A-AE79-C9C04A7D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3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4CD0-FC1E-4DFF-8956-A273EF680FE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3E93-2AEA-439A-AE79-C9C04A7D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7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4CD0-FC1E-4DFF-8956-A273EF680FE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3E93-2AEA-439A-AE79-C9C04A7D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0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4CD0-FC1E-4DFF-8956-A273EF680FE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3E93-2AEA-439A-AE79-C9C04A7D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0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4CD0-FC1E-4DFF-8956-A273EF680FE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3E93-2AEA-439A-AE79-C9C04A7D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4CD0-FC1E-4DFF-8956-A273EF680FE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3E93-2AEA-439A-AE79-C9C04A7D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4CD0-FC1E-4DFF-8956-A273EF680FE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3E93-2AEA-439A-AE79-C9C04A7D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24CD0-FC1E-4DFF-8956-A273EF680FE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93E93-2AEA-439A-AE79-C9C04A7D169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6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24" y="616216"/>
            <a:ext cx="8834718" cy="2387600"/>
          </a:xfrm>
        </p:spPr>
        <p:txBody>
          <a:bodyPr>
            <a:normAutofit/>
          </a:bodyPr>
          <a:lstStyle/>
          <a:p>
            <a:pPr algn="r"/>
            <a:r>
              <a:rPr lang="uk-UA" sz="6600" dirty="0" smtClean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Adventure" panose="02000503020000020003" pitchFamily="2" charset="0"/>
              </a:rPr>
              <a:t>Т</a:t>
            </a:r>
            <a:r>
              <a:rPr lang="uk-UA" sz="6600" dirty="0" smtClean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Adventure" panose="02000503020000020003" pitchFamily="2" charset="0"/>
              </a:rPr>
              <a:t>елеканал </a:t>
            </a:r>
            <a:r>
              <a:rPr lang="uk-UA" sz="66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dventure" panose="02000503020000020003" pitchFamily="2" charset="0"/>
              </a:rPr>
              <a:t>СТБ</a:t>
            </a:r>
            <a:endParaRPr lang="en-US" sz="660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dventure" panose="02000503020000020003" pitchFamily="2" charset="0"/>
            </a:endParaRPr>
          </a:p>
        </p:txBody>
      </p:sp>
      <p:pic>
        <p:nvPicPr>
          <p:cNvPr id="1026" name="Picture 2" descr="СТБ: інформація про телеканал | Телеканал СТ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11" y="3003816"/>
            <a:ext cx="4887072" cy="370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8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365125"/>
            <a:ext cx="10137648" cy="750443"/>
          </a:xfrm>
        </p:spPr>
        <p:txBody>
          <a:bodyPr/>
          <a:lstStyle/>
          <a:p>
            <a:pPr algn="ctr"/>
            <a:r>
              <a:rPr lang="uk-UA" b="1" dirty="0" smtClean="0"/>
              <a:t>Організаторська функція</a:t>
            </a:r>
            <a:endParaRPr lang="en-US" b="1" dirty="0"/>
          </a:p>
        </p:txBody>
      </p:sp>
      <p:pic>
        <p:nvPicPr>
          <p:cNvPr id="8194" name="Picture 2" descr="Таємниці ДНК 2021 4 сезон смотреть онлайн Тайны ДН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6" y="1349375"/>
            <a:ext cx="10795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365125"/>
            <a:ext cx="10137648" cy="750443"/>
          </a:xfrm>
        </p:spPr>
        <p:txBody>
          <a:bodyPr/>
          <a:lstStyle/>
          <a:p>
            <a:pPr algn="ctr"/>
            <a:r>
              <a:rPr lang="uk-UA" b="1" dirty="0" smtClean="0"/>
              <a:t>Освітня функція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6152" y="1115568"/>
            <a:ext cx="10415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освітньою</a:t>
            </a:r>
            <a:r>
              <a:rPr lang="ru-RU" sz="2400" dirty="0"/>
              <a:t> </a:t>
            </a:r>
            <a:r>
              <a:rPr lang="ru-RU" sz="2400" dirty="0" err="1"/>
              <a:t>функцією</a:t>
            </a:r>
            <a:r>
              <a:rPr lang="ru-RU" sz="2400" dirty="0"/>
              <a:t> ТБ </a:t>
            </a:r>
            <a:r>
              <a:rPr lang="ru-RU" sz="2400" dirty="0" err="1"/>
              <a:t>розуміється</a:t>
            </a:r>
            <a:r>
              <a:rPr lang="ru-RU" sz="2400" dirty="0"/>
              <a:t> </a:t>
            </a:r>
            <a:r>
              <a:rPr lang="ru-RU" sz="2400" dirty="0" err="1"/>
              <a:t>трансляція</a:t>
            </a:r>
            <a:r>
              <a:rPr lang="ru-RU" sz="2400" dirty="0"/>
              <a:t> </a:t>
            </a:r>
            <a:r>
              <a:rPr lang="ru-RU" sz="2400" dirty="0" err="1"/>
              <a:t>навчальних</a:t>
            </a:r>
            <a:r>
              <a:rPr lang="ru-RU" sz="2400" dirty="0"/>
              <a:t> </a:t>
            </a:r>
            <a:r>
              <a:rPr lang="ru-RU" sz="2400" dirty="0" err="1"/>
              <a:t>циклів</a:t>
            </a:r>
            <a:r>
              <a:rPr lang="ru-RU" sz="2400" dirty="0"/>
              <a:t> на </a:t>
            </a:r>
            <a:r>
              <a:rPr lang="ru-RU" sz="2400" dirty="0" err="1"/>
              <a:t>допомогу</a:t>
            </a:r>
            <a:r>
              <a:rPr lang="ru-RU" sz="2400" dirty="0"/>
              <a:t> людям,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отримують</a:t>
            </a:r>
            <a:r>
              <a:rPr lang="ru-RU" sz="2400" dirty="0"/>
              <a:t> ту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іншу</a:t>
            </a:r>
            <a:r>
              <a:rPr lang="ru-RU" sz="2400" dirty="0"/>
              <a:t> </a:t>
            </a:r>
            <a:r>
              <a:rPr lang="ru-RU" sz="2400" dirty="0" err="1" smtClean="0"/>
              <a:t>освіту</a:t>
            </a:r>
            <a:r>
              <a:rPr lang="ru-RU" sz="2400" dirty="0" smtClean="0"/>
              <a:t>. </a:t>
            </a:r>
            <a:endParaRPr lang="uk-UA" sz="2400" dirty="0"/>
          </a:p>
        </p:txBody>
      </p:sp>
      <p:pic>
        <p:nvPicPr>
          <p:cNvPr id="11266" name="Picture 2" descr="Все Буде Добре 2021! Дивитися онлайн на СТБ передачу для всієї род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76" y="1946565"/>
            <a:ext cx="7747000" cy="486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365125"/>
            <a:ext cx="10137648" cy="750443"/>
          </a:xfrm>
        </p:spPr>
        <p:txBody>
          <a:bodyPr/>
          <a:lstStyle/>
          <a:p>
            <a:pPr algn="ctr"/>
            <a:r>
              <a:rPr lang="uk-UA" b="1" dirty="0" smtClean="0"/>
              <a:t>Освітня функція</a:t>
            </a:r>
            <a:endParaRPr lang="en-US" b="1" dirty="0"/>
          </a:p>
        </p:txBody>
      </p:sp>
      <p:pic>
        <p:nvPicPr>
          <p:cNvPr id="12290" name="Picture 2" descr="Шоу &amp;quot;Давай поговоримо про секс&amp;quot; 2 сезон онлайн - afisha.tochka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88" y="1092200"/>
            <a:ext cx="7927975" cy="576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86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365125"/>
            <a:ext cx="10137648" cy="750443"/>
          </a:xfrm>
        </p:spPr>
        <p:txBody>
          <a:bodyPr/>
          <a:lstStyle/>
          <a:p>
            <a:pPr algn="ctr"/>
            <a:r>
              <a:rPr lang="uk-UA" b="1" dirty="0" smtClean="0"/>
              <a:t>Освітня функція</a:t>
            </a:r>
            <a:endParaRPr lang="en-US" b="1" dirty="0"/>
          </a:p>
        </p:txBody>
      </p:sp>
      <p:pic>
        <p:nvPicPr>
          <p:cNvPr id="13314" name="Picture 2" descr="ТАЛАНТLive - работа и практика на телеканале СТ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1" y="1115568"/>
            <a:ext cx="11782141" cy="5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4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365125"/>
            <a:ext cx="10137648" cy="750443"/>
          </a:xfrm>
        </p:spPr>
        <p:txBody>
          <a:bodyPr/>
          <a:lstStyle/>
          <a:p>
            <a:pPr algn="ctr"/>
            <a:r>
              <a:rPr lang="uk-UA" b="1" dirty="0" smtClean="0"/>
              <a:t>Рекреативна функція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6152" y="1115568"/>
            <a:ext cx="1041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Рекреація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відпочинок</a:t>
            </a:r>
            <a:r>
              <a:rPr lang="ru-RU" sz="2400" dirty="0"/>
              <a:t>, </a:t>
            </a:r>
            <a:r>
              <a:rPr lang="ru-RU" sz="2400" dirty="0" err="1"/>
              <a:t>розслаблення</a:t>
            </a:r>
            <a:r>
              <a:rPr lang="ru-RU" sz="2400" dirty="0"/>
              <a:t>, </a:t>
            </a:r>
            <a:r>
              <a:rPr lang="ru-RU" sz="2400" dirty="0" err="1"/>
              <a:t>відновлення</a:t>
            </a:r>
            <a:r>
              <a:rPr lang="ru-RU" sz="2400" dirty="0"/>
              <a:t> сил. </a:t>
            </a:r>
            <a:endParaRPr lang="uk-UA" sz="2400" dirty="0"/>
          </a:p>
        </p:txBody>
      </p:sp>
      <p:pic>
        <p:nvPicPr>
          <p:cNvPr id="16386" name="Picture 2" descr="Цієї миті рік потому: концепция и суть шоу Цієї миті рік потом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01" y="1600328"/>
            <a:ext cx="7880350" cy="525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34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365125"/>
            <a:ext cx="10137648" cy="750443"/>
          </a:xfrm>
        </p:spPr>
        <p:txBody>
          <a:bodyPr/>
          <a:lstStyle/>
          <a:p>
            <a:pPr algn="ctr"/>
            <a:r>
              <a:rPr lang="uk-UA" b="1" dirty="0" smtClean="0"/>
              <a:t>Рекреативна функція</a:t>
            </a:r>
            <a:endParaRPr lang="en-US" b="1" dirty="0"/>
          </a:p>
        </p:txBody>
      </p:sp>
      <p:pic>
        <p:nvPicPr>
          <p:cNvPr id="15362" name="Picture 2" descr="Експерименти: дивитися онлайн новий проект телеканалу СТ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57" y="1254125"/>
            <a:ext cx="11171237" cy="532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365125"/>
            <a:ext cx="10137648" cy="750443"/>
          </a:xfrm>
        </p:spPr>
        <p:txBody>
          <a:bodyPr/>
          <a:lstStyle/>
          <a:p>
            <a:pPr algn="ctr"/>
            <a:r>
              <a:rPr lang="uk-UA" b="1" dirty="0" smtClean="0"/>
              <a:t>Рекреативна функція</a:t>
            </a:r>
            <a:endParaRPr lang="en-US" b="1" dirty="0"/>
          </a:p>
        </p:txBody>
      </p:sp>
      <p:pic>
        <p:nvPicPr>
          <p:cNvPr id="14338" name="Picture 2" descr="Про що мовчать жінки: дивитись онлайн нові випуски ток-шоу з Оксаною Байра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13" y="1115568"/>
            <a:ext cx="7629525" cy="56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365125"/>
            <a:ext cx="10137648" cy="750443"/>
          </a:xfrm>
        </p:spPr>
        <p:txBody>
          <a:bodyPr/>
          <a:lstStyle/>
          <a:p>
            <a:pPr algn="ctr"/>
            <a:r>
              <a:rPr lang="uk-UA" b="1" dirty="0" smtClean="0"/>
              <a:t>Рекреативна функція</a:t>
            </a:r>
            <a:endParaRPr lang="en-US" b="1" dirty="0"/>
          </a:p>
        </p:txBody>
      </p:sp>
      <p:pic>
        <p:nvPicPr>
          <p:cNvPr id="18434" name="Picture 2" descr="Світами за скарбами: смотреть онлайн все выпус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6" r="6284"/>
          <a:stretch/>
        </p:blipFill>
        <p:spPr bwMode="auto">
          <a:xfrm>
            <a:off x="1088769" y="1115568"/>
            <a:ext cx="10392414" cy="557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64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365125"/>
            <a:ext cx="10137648" cy="750443"/>
          </a:xfrm>
        </p:spPr>
        <p:txBody>
          <a:bodyPr/>
          <a:lstStyle/>
          <a:p>
            <a:pPr algn="ctr"/>
            <a:r>
              <a:rPr lang="uk-UA" b="1" dirty="0" smtClean="0"/>
              <a:t>Рекреативна функція</a:t>
            </a:r>
            <a:endParaRPr lang="en-US" b="1" dirty="0"/>
          </a:p>
        </p:txBody>
      </p:sp>
      <p:pic>
        <p:nvPicPr>
          <p:cNvPr id="17410" name="Picture 2" descr="Що означає &amp;quot;Х-фактор&amp;quot; - Новини &amp;quot;X-factor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006474"/>
            <a:ext cx="11433175" cy="57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0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365125"/>
            <a:ext cx="10137648" cy="750443"/>
          </a:xfrm>
        </p:spPr>
        <p:txBody>
          <a:bodyPr/>
          <a:lstStyle/>
          <a:p>
            <a:pPr algn="ctr"/>
            <a:r>
              <a:rPr lang="uk-UA" b="1" dirty="0" smtClean="0"/>
              <a:t>Рекреативна функція</a:t>
            </a:r>
            <a:endParaRPr lang="en-US" b="1" dirty="0"/>
          </a:p>
        </p:txBody>
      </p:sp>
      <p:pic>
        <p:nvPicPr>
          <p:cNvPr id="19458" name="Picture 2" descr="Холостяк 2021 — смотреть онлайн последний выпуск украинского «Холостяка» на  СТ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82" y="1115568"/>
            <a:ext cx="9882187" cy="564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65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365125"/>
            <a:ext cx="10137648" cy="750443"/>
          </a:xfrm>
        </p:spPr>
        <p:txBody>
          <a:bodyPr/>
          <a:lstStyle/>
          <a:p>
            <a:pPr algn="ctr"/>
            <a:r>
              <a:rPr lang="uk-UA" b="1" dirty="0" smtClean="0"/>
              <a:t>Інформаційна функція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43775" y="1958531"/>
            <a:ext cx="46594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Призначення всіх засобів масової інформації – задоволення інформаційних потреб людини, суспільства, держави. Це відноситься і до телебачення, яке відрізняється лише тим, що здатне поширювати інформацію повніше, швидше, достовірніше і </a:t>
            </a:r>
            <a:r>
              <a:rPr lang="uk-UA" sz="2400" dirty="0" err="1"/>
              <a:t>емоційно</a:t>
            </a:r>
            <a:r>
              <a:rPr lang="uk-UA" sz="2400" dirty="0"/>
              <a:t> більш насичено, ніж радіо чи друковані ЗМІ.</a:t>
            </a:r>
          </a:p>
        </p:txBody>
      </p:sp>
      <p:pic>
        <p:nvPicPr>
          <p:cNvPr id="2052" name="Picture 4" descr="На СТБ готовят пятичасовой марафон «Вікна-новини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t="4929" r="11487"/>
          <a:stretch/>
        </p:blipFill>
        <p:spPr bwMode="auto">
          <a:xfrm>
            <a:off x="1330453" y="1115568"/>
            <a:ext cx="5313236" cy="56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60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365125"/>
            <a:ext cx="10137648" cy="750443"/>
          </a:xfrm>
        </p:spPr>
        <p:txBody>
          <a:bodyPr/>
          <a:lstStyle/>
          <a:p>
            <a:pPr algn="ctr"/>
            <a:r>
              <a:rPr lang="uk-UA" b="1" dirty="0" smtClean="0"/>
              <a:t>Рекреативна функція</a:t>
            </a:r>
            <a:endParaRPr lang="en-US" b="1" dirty="0"/>
          </a:p>
        </p:txBody>
      </p:sp>
      <p:pic>
        <p:nvPicPr>
          <p:cNvPr id="21506" name="Picture 2" descr="Танцюють всі 9: дивитися онлайн всі випуски | Телеканал СТ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726" y="1115568"/>
            <a:ext cx="9080500" cy="567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49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365125"/>
            <a:ext cx="10137648" cy="750443"/>
          </a:xfrm>
        </p:spPr>
        <p:txBody>
          <a:bodyPr/>
          <a:lstStyle/>
          <a:p>
            <a:pPr algn="ctr"/>
            <a:r>
              <a:rPr lang="uk-UA" b="1" dirty="0" smtClean="0"/>
              <a:t>Рекреативна функція</a:t>
            </a:r>
            <a:endParaRPr lang="en-US" b="1" dirty="0"/>
          </a:p>
        </p:txBody>
      </p:sp>
      <p:pic>
        <p:nvPicPr>
          <p:cNvPr id="20482" name="Picture 2" descr="Мастер Шеф 11 от 11.09.2021 смотреть онлайн - Выпуск 3 - СТБ | Liveam.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95" y="1115568"/>
            <a:ext cx="9793161" cy="559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07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365125"/>
            <a:ext cx="10137648" cy="750443"/>
          </a:xfrm>
        </p:spPr>
        <p:txBody>
          <a:bodyPr/>
          <a:lstStyle/>
          <a:p>
            <a:pPr algn="ctr"/>
            <a:r>
              <a:rPr lang="uk-UA" b="1" dirty="0" smtClean="0"/>
              <a:t>Рекреативна функція</a:t>
            </a:r>
            <a:endParaRPr lang="en-US" b="1" dirty="0"/>
          </a:p>
        </p:txBody>
      </p:sp>
      <p:pic>
        <p:nvPicPr>
          <p:cNvPr id="22530" name="Picture 2" descr="Детектор брехні: дивитись онлайн новий сезон шоу Детектор брехні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0" y="1287018"/>
            <a:ext cx="11182419" cy="532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65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365125"/>
            <a:ext cx="10137648" cy="750443"/>
          </a:xfrm>
        </p:spPr>
        <p:txBody>
          <a:bodyPr/>
          <a:lstStyle/>
          <a:p>
            <a:pPr algn="ctr"/>
            <a:r>
              <a:rPr lang="uk-UA" b="1" dirty="0" smtClean="0"/>
              <a:t>Формування громадської думки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9113" y="1115568"/>
            <a:ext cx="11531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З</a:t>
            </a:r>
            <a:r>
              <a:rPr lang="uk-UA" sz="2400" dirty="0" smtClean="0"/>
              <a:t>а </a:t>
            </a:r>
            <a:r>
              <a:rPr lang="uk-UA" sz="2400" dirty="0"/>
              <a:t>допомогою телебачення та його різних функцій можна висвітлювати таку інформацію, яка деяким чином і формуватиме ту чи іншу громадську </a:t>
            </a:r>
            <a:r>
              <a:rPr lang="uk-UA" sz="2400" dirty="0" smtClean="0"/>
              <a:t>думку.</a:t>
            </a:r>
            <a:endParaRPr lang="uk-UA" sz="2400" dirty="0"/>
          </a:p>
        </p:txBody>
      </p:sp>
      <p:pic>
        <p:nvPicPr>
          <p:cNvPr id="23554" name="Picture 2" descr="Family watching TV in 2021 | Family illustration, Flat illustration, Cartoon  t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5" b="11231"/>
          <a:stretch/>
        </p:blipFill>
        <p:spPr bwMode="auto">
          <a:xfrm>
            <a:off x="1382744" y="1946565"/>
            <a:ext cx="9804463" cy="47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3856" y="300037"/>
            <a:ext cx="9364289" cy="2343151"/>
          </a:xfrm>
        </p:spPr>
        <p:txBody>
          <a:bodyPr>
            <a:normAutofit/>
          </a:bodyPr>
          <a:lstStyle/>
          <a:p>
            <a:r>
              <a:rPr lang="uk-UA" sz="6600" dirty="0" smtClean="0">
                <a:ln>
                  <a:solidFill>
                    <a:schemeClr val="tx1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Adventure" panose="02000503020000020003" pitchFamily="2" charset="0"/>
              </a:rPr>
              <a:t>Дякуємо за увагу!</a:t>
            </a:r>
            <a:endParaRPr lang="en-US" sz="6600" dirty="0">
              <a:ln>
                <a:solidFill>
                  <a:schemeClr val="tx1"/>
                </a:solidFill>
              </a:ln>
              <a:effectLst>
                <a:reflection blurRad="6350" stA="55000" endA="300" endPos="45500" dir="5400000" sy="-100000" algn="bl" rotWithShape="0"/>
              </a:effectLst>
              <a:latin typeface="Adventure" panose="02000503020000020003" pitchFamily="2" charset="0"/>
            </a:endParaRPr>
          </a:p>
        </p:txBody>
      </p:sp>
      <p:pic>
        <p:nvPicPr>
          <p:cNvPr id="1026" name="Picture 2" descr="СТБ: інформація про телеканал | Телеканал СТ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039" y="2989529"/>
            <a:ext cx="4887072" cy="370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365125"/>
            <a:ext cx="10137648" cy="750443"/>
          </a:xfrm>
        </p:spPr>
        <p:txBody>
          <a:bodyPr/>
          <a:lstStyle/>
          <a:p>
            <a:pPr algn="ctr"/>
            <a:r>
              <a:rPr lang="uk-UA" b="1" dirty="0" smtClean="0"/>
              <a:t>Культурно-просвітницька функція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6152" y="1115568"/>
            <a:ext cx="10415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Будь-яка телепередача в якійсь мірі залучає людину до культури. Навіть інформаційні програми демонструють глядачеві учасників подій, ведучих, їх стиль спілкування, ступінь грамотності і </a:t>
            </a:r>
            <a:r>
              <a:rPr lang="uk-UA" sz="2400" dirty="0" err="1"/>
              <a:t>т.д</a:t>
            </a:r>
            <a:r>
              <a:rPr lang="uk-UA" sz="2400" dirty="0"/>
              <a:t>.</a:t>
            </a:r>
            <a:endParaRPr lang="uk-UA" sz="2400" dirty="0"/>
          </a:p>
        </p:txBody>
      </p:sp>
      <p:pic>
        <p:nvPicPr>
          <p:cNvPr id="3074" name="Picture 2" descr="Євробачення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21" y="2315897"/>
            <a:ext cx="7231267" cy="455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20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365125"/>
            <a:ext cx="10137648" cy="750443"/>
          </a:xfrm>
        </p:spPr>
        <p:txBody>
          <a:bodyPr/>
          <a:lstStyle/>
          <a:p>
            <a:pPr algn="ctr"/>
            <a:r>
              <a:rPr lang="uk-UA" b="1" dirty="0" smtClean="0"/>
              <a:t>Культурно-просвітницька функція</a:t>
            </a:r>
            <a:endParaRPr lang="en-US" b="1" dirty="0"/>
          </a:p>
        </p:txBody>
      </p:sp>
      <p:pic>
        <p:nvPicPr>
          <p:cNvPr id="5122" name="Picture 2" descr="🛑LIVE Концерт до Дня Незалежності України 2021: ОНЛАЙН-ТРАНСЛЯЦІЯ з НСК  Олімпійський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91" y="1115568"/>
            <a:ext cx="9929369" cy="558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5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365125"/>
            <a:ext cx="10137648" cy="750443"/>
          </a:xfrm>
        </p:spPr>
        <p:txBody>
          <a:bodyPr/>
          <a:lstStyle/>
          <a:p>
            <a:pPr algn="ctr"/>
            <a:r>
              <a:rPr lang="uk-UA" b="1" dirty="0"/>
              <a:t>І</a:t>
            </a:r>
            <a:r>
              <a:rPr lang="uk-UA" b="1" dirty="0" smtClean="0"/>
              <a:t>нтегративна функція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6152" y="1115568"/>
            <a:ext cx="10415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Всі ЗМІ підтримують нормальне функціонування суспільства, на яке поширюється їх дія. Завдання телебачення – розвиток цього відчуття причетності кожного до всіх.</a:t>
            </a:r>
            <a:endParaRPr lang="uk-UA" sz="2400" dirty="0"/>
          </a:p>
        </p:txBody>
      </p:sp>
      <p:pic>
        <p:nvPicPr>
          <p:cNvPr id="4098" name="Picture 2" descr="Один за всех от 12.09.2021 смотреть онлайн - Отец-извращенец издевается над  12-летней дочерью - СТБ | Liveam.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89" y="2315897"/>
            <a:ext cx="7808912" cy="44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5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365125"/>
            <a:ext cx="10137648" cy="750443"/>
          </a:xfrm>
        </p:spPr>
        <p:txBody>
          <a:bodyPr/>
          <a:lstStyle/>
          <a:p>
            <a:pPr algn="ctr"/>
            <a:r>
              <a:rPr lang="uk-UA" b="1" dirty="0" smtClean="0"/>
              <a:t>Соціально-педагогічна функція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6152" y="1115568"/>
            <a:ext cx="10415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цієї</a:t>
            </a:r>
            <a:r>
              <a:rPr lang="ru-RU" sz="2400" dirty="0"/>
              <a:t> </a:t>
            </a:r>
            <a:r>
              <a:rPr lang="ru-RU" sz="2400" dirty="0" err="1"/>
              <a:t>функції</a:t>
            </a:r>
            <a:r>
              <a:rPr lang="ru-RU" sz="2400" dirty="0"/>
              <a:t> </a:t>
            </a:r>
            <a:r>
              <a:rPr lang="ru-RU" sz="2400" dirty="0" err="1"/>
              <a:t>передбачає</a:t>
            </a:r>
            <a:r>
              <a:rPr lang="ru-RU" sz="2400" dirty="0"/>
              <a:t> </a:t>
            </a:r>
            <a:r>
              <a:rPr lang="ru-RU" sz="2400" dirty="0" err="1"/>
              <a:t>пряму</a:t>
            </a:r>
            <a:r>
              <a:rPr lang="ru-RU" sz="2400" dirty="0"/>
              <a:t> </a:t>
            </a:r>
            <a:r>
              <a:rPr lang="ru-RU" sz="2400" dirty="0" err="1"/>
              <a:t>залученість</a:t>
            </a:r>
            <a:r>
              <a:rPr lang="ru-RU" sz="2400" dirty="0"/>
              <a:t> в ту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іншу</a:t>
            </a:r>
            <a:r>
              <a:rPr lang="ru-RU" sz="2400" dirty="0"/>
              <a:t> систему </a:t>
            </a:r>
            <a:r>
              <a:rPr lang="ru-RU" sz="2400" dirty="0" err="1"/>
              <a:t>впливу</a:t>
            </a:r>
            <a:r>
              <a:rPr lang="ru-RU" sz="2400" dirty="0"/>
              <a:t> на </a:t>
            </a:r>
            <a:r>
              <a:rPr lang="ru-RU" sz="2400" dirty="0" err="1"/>
              <a:t>населення</a:t>
            </a:r>
            <a:r>
              <a:rPr lang="ru-RU" sz="2400" dirty="0"/>
              <a:t>, на пропаганду </a:t>
            </a:r>
            <a:r>
              <a:rPr lang="ru-RU" sz="2400" dirty="0" err="1"/>
              <a:t>певного</a:t>
            </a:r>
            <a:r>
              <a:rPr lang="ru-RU" sz="2400" dirty="0"/>
              <a:t> способу </a:t>
            </a:r>
            <a:r>
              <a:rPr lang="ru-RU" sz="2400" dirty="0" err="1"/>
              <a:t>життя</a:t>
            </a:r>
            <a:r>
              <a:rPr lang="ru-RU" sz="2400" dirty="0"/>
              <a:t> з </a:t>
            </a:r>
            <a:r>
              <a:rPr lang="ru-RU" sz="2400" dirty="0" err="1"/>
              <a:t>відповідним</a:t>
            </a:r>
            <a:r>
              <a:rPr lang="ru-RU" sz="2400" dirty="0"/>
              <a:t> набором </a:t>
            </a:r>
            <a:r>
              <a:rPr lang="ru-RU" sz="2400" dirty="0" err="1"/>
              <a:t>політичних</a:t>
            </a:r>
            <a:r>
              <a:rPr lang="ru-RU" sz="2400" dirty="0"/>
              <a:t>, </a:t>
            </a:r>
            <a:r>
              <a:rPr lang="ru-RU" sz="2400" dirty="0" err="1"/>
              <a:t>моральних</a:t>
            </a:r>
            <a:r>
              <a:rPr lang="ru-RU" sz="2400" dirty="0"/>
              <a:t> і </a:t>
            </a:r>
            <a:r>
              <a:rPr lang="ru-RU" sz="2400" dirty="0" err="1"/>
              <a:t>духовних</a:t>
            </a:r>
            <a:r>
              <a:rPr lang="ru-RU" sz="2400" dirty="0"/>
              <a:t> </a:t>
            </a:r>
            <a:r>
              <a:rPr lang="ru-RU" sz="2400" dirty="0" err="1"/>
              <a:t>цінностей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6146" name="Picture 2" descr="Завдяки «Битві екстрасенсів» розкрили багато кримінальних справ –  Бородянський - Детектор меді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951" y="2315897"/>
            <a:ext cx="8528050" cy="446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2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365125"/>
            <a:ext cx="10137648" cy="750443"/>
          </a:xfrm>
        </p:spPr>
        <p:txBody>
          <a:bodyPr/>
          <a:lstStyle/>
          <a:p>
            <a:pPr algn="ctr"/>
            <a:r>
              <a:rPr lang="uk-UA" b="1" dirty="0" smtClean="0"/>
              <a:t>Соціально-педагогічна функція</a:t>
            </a:r>
            <a:endParaRPr lang="en-US" b="1" dirty="0"/>
          </a:p>
        </p:txBody>
      </p:sp>
      <p:pic>
        <p:nvPicPr>
          <p:cNvPr id="7170" name="Picture 2" descr="Програми «Слідство ведуть екстрасенси» та «Один за всіх» викликають до суду  для допомоги в закритті порталу у потойбічний світ - Детектор меді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72" y="1115568"/>
            <a:ext cx="9807608" cy="55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47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365125"/>
            <a:ext cx="10137648" cy="750443"/>
          </a:xfrm>
        </p:spPr>
        <p:txBody>
          <a:bodyPr/>
          <a:lstStyle/>
          <a:p>
            <a:pPr algn="ctr"/>
            <a:r>
              <a:rPr lang="uk-UA" b="1" dirty="0" smtClean="0"/>
              <a:t>Організаторська функція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6152" y="1115568"/>
            <a:ext cx="10415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Організаторська</a:t>
            </a:r>
            <a:r>
              <a:rPr lang="ru-RU" sz="2400" dirty="0"/>
              <a:t> </a:t>
            </a:r>
            <a:r>
              <a:rPr lang="ru-RU" sz="2400" dirty="0" err="1"/>
              <a:t>функція</a:t>
            </a:r>
            <a:r>
              <a:rPr lang="ru-RU" sz="2400" dirty="0"/>
              <a:t> ТБ </a:t>
            </a:r>
            <a:r>
              <a:rPr lang="ru-RU" sz="2400" dirty="0" err="1"/>
              <a:t>виникає</a:t>
            </a:r>
            <a:r>
              <a:rPr lang="ru-RU" sz="2400" dirty="0"/>
              <a:t> в тому </a:t>
            </a:r>
            <a:r>
              <a:rPr lang="ru-RU" sz="2400" dirty="0" err="1"/>
              <a:t>випадку</a:t>
            </a:r>
            <a:r>
              <a:rPr lang="ru-RU" sz="2400" dirty="0"/>
              <a:t>, коли </a:t>
            </a:r>
            <a:r>
              <a:rPr lang="ru-RU" sz="2400" dirty="0" err="1"/>
              <a:t>телебачення</a:t>
            </a:r>
            <a:r>
              <a:rPr lang="ru-RU" sz="2400" dirty="0"/>
              <a:t> </a:t>
            </a:r>
            <a:r>
              <a:rPr lang="ru-RU" sz="2400" dirty="0" err="1"/>
              <a:t>саме</a:t>
            </a:r>
            <a:r>
              <a:rPr lang="ru-RU" sz="2400" dirty="0"/>
              <a:t> </a:t>
            </a:r>
            <a:r>
              <a:rPr lang="ru-RU" sz="2400" dirty="0" err="1"/>
              <a:t>стає</a:t>
            </a:r>
            <a:r>
              <a:rPr lang="ru-RU" sz="2400" dirty="0"/>
              <a:t> </a:t>
            </a:r>
            <a:r>
              <a:rPr lang="ru-RU" sz="2400" dirty="0" err="1"/>
              <a:t>ініціатором</a:t>
            </a:r>
            <a:r>
              <a:rPr lang="ru-RU" sz="2400" dirty="0"/>
              <a:t> </a:t>
            </a:r>
            <a:r>
              <a:rPr lang="ru-RU" sz="2400" dirty="0" err="1"/>
              <a:t>тієї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іншої</a:t>
            </a:r>
            <a:r>
              <a:rPr lang="ru-RU" sz="2400" dirty="0"/>
              <a:t> </a:t>
            </a:r>
            <a:r>
              <a:rPr lang="ru-RU" sz="2400" dirty="0" err="1"/>
              <a:t>суспільної</a:t>
            </a:r>
            <a:r>
              <a:rPr lang="ru-RU" sz="2400" dirty="0"/>
              <a:t> </a:t>
            </a:r>
            <a:r>
              <a:rPr lang="ru-RU" sz="2400" dirty="0" err="1"/>
              <a:t>акції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9218" name="Picture 2" descr="Зважені та щасливі. Всі сезони дивитися онлай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r="13322"/>
          <a:stretch/>
        </p:blipFill>
        <p:spPr bwMode="auto">
          <a:xfrm>
            <a:off x="1798701" y="1946565"/>
            <a:ext cx="8972550" cy="481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56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365125"/>
            <a:ext cx="10137648" cy="750443"/>
          </a:xfrm>
        </p:spPr>
        <p:txBody>
          <a:bodyPr/>
          <a:lstStyle/>
          <a:p>
            <a:pPr algn="ctr"/>
            <a:r>
              <a:rPr lang="uk-UA" b="1" dirty="0" smtClean="0"/>
              <a:t>Організаторська функція</a:t>
            </a:r>
            <a:endParaRPr lang="en-US" b="1" dirty="0"/>
          </a:p>
        </p:txBody>
      </p:sp>
      <p:pic>
        <p:nvPicPr>
          <p:cNvPr id="10242" name="Picture 2" descr="Я соромлюсь свого тіла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13" y="1103272"/>
            <a:ext cx="9161526" cy="575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01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273</Words>
  <Application>Microsoft Office PowerPoint</Application>
  <PresentationFormat>Широкоэкранный</PresentationFormat>
  <Paragraphs>54</Paragraphs>
  <Slides>24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Adventure</vt:lpstr>
      <vt:lpstr>Arial</vt:lpstr>
      <vt:lpstr>Calibri</vt:lpstr>
      <vt:lpstr>Calibri Light</vt:lpstr>
      <vt:lpstr>Office Theme</vt:lpstr>
      <vt:lpstr>Телеканал СТБ</vt:lpstr>
      <vt:lpstr>Інформаційна функція</vt:lpstr>
      <vt:lpstr>Культурно-просвітницька функція</vt:lpstr>
      <vt:lpstr>Культурно-просвітницька функція</vt:lpstr>
      <vt:lpstr>Інтегративна функція</vt:lpstr>
      <vt:lpstr>Соціально-педагогічна функція</vt:lpstr>
      <vt:lpstr>Соціально-педагогічна функція</vt:lpstr>
      <vt:lpstr>Організаторська функція</vt:lpstr>
      <vt:lpstr>Організаторська функція</vt:lpstr>
      <vt:lpstr>Організаторська функція</vt:lpstr>
      <vt:lpstr>Освітня функція</vt:lpstr>
      <vt:lpstr>Освітня функція</vt:lpstr>
      <vt:lpstr>Освітня функція</vt:lpstr>
      <vt:lpstr>Рекреативна функція</vt:lpstr>
      <vt:lpstr>Рекреативна функція</vt:lpstr>
      <vt:lpstr>Рекреативна функція</vt:lpstr>
      <vt:lpstr>Рекреативна функція</vt:lpstr>
      <vt:lpstr>Рекреативна функція</vt:lpstr>
      <vt:lpstr>Рекреативна функція</vt:lpstr>
      <vt:lpstr>Рекреативна функція</vt:lpstr>
      <vt:lpstr>Рекреативна функція</vt:lpstr>
      <vt:lpstr>Рекреативна функція</vt:lpstr>
      <vt:lpstr>Формування громадської думки</vt:lpstr>
      <vt:lpstr>Дякуємо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Вікторія</cp:lastModifiedBy>
  <cp:revision>10</cp:revision>
  <dcterms:created xsi:type="dcterms:W3CDTF">2020-01-16T11:38:31Z</dcterms:created>
  <dcterms:modified xsi:type="dcterms:W3CDTF">2021-09-14T19:16:40Z</dcterms:modified>
</cp:coreProperties>
</file>