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59" r:id="rId8"/>
    <p:sldId id="264" r:id="rId9"/>
    <p:sldId id="263" r:id="rId10"/>
    <p:sldId id="265" r:id="rId11"/>
    <p:sldId id="267" r:id="rId12"/>
    <p:sldId id="269" r:id="rId13"/>
    <p:sldId id="271" r:id="rId14"/>
    <p:sldId id="273" r:id="rId15"/>
    <p:sldId id="268" r:id="rId16"/>
    <p:sldId id="275" r:id="rId17"/>
    <p:sldId id="277" r:id="rId18"/>
    <p:sldId id="278" r:id="rId19"/>
    <p:sldId id="279" r:id="rId20"/>
    <p:sldId id="274" r:id="rId21"/>
    <p:sldId id="280" r:id="rId22"/>
    <p:sldId id="281" r:id="rId23"/>
    <p:sldId id="289" r:id="rId24"/>
    <p:sldId id="282" r:id="rId25"/>
    <p:sldId id="284" r:id="rId26"/>
    <p:sldId id="285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5C1F00"/>
    <a:srgbClr val="003300"/>
    <a:srgbClr val="FF7C80"/>
    <a:srgbClr val="E7CFB7"/>
    <a:srgbClr val="FFFF66"/>
    <a:srgbClr val="00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36157-A2D2-4182-90C0-ECB1F350DA77}" type="doc">
      <dgm:prSet loTypeId="urn:microsoft.com/office/officeart/2005/8/layout/arrow2" loCatId="process" qsTypeId="urn:microsoft.com/office/officeart/2005/8/quickstyle/simple5" qsCatId="simple" csTypeId="urn:microsoft.com/office/officeart/2005/8/colors/colorful1" csCatId="colorful" phldr="1"/>
      <dgm:spPr/>
    </dgm:pt>
    <dgm:pt modelId="{0E0FC339-9E4E-48C5-92A6-96806AACDD71}">
      <dgm:prSet phldrT="[Текст]" custT="1"/>
      <dgm:spPr/>
      <dgm:t>
        <a:bodyPr/>
        <a:lstStyle/>
        <a:p>
          <a:pPr algn="ctr"/>
          <a:r>
            <a:rPr lang="ru-RU" sz="1800" b="1" dirty="0">
              <a:latin typeface="Arial Narrow" panose="020B0606020202030204" pitchFamily="34" charset="0"/>
            </a:rPr>
            <a:t>АДМІНІСТРАТИВНО-ЗАПОБІЖНІ (ПРЕВЕНТИВНІ) ЗАХОДИ</a:t>
          </a:r>
        </a:p>
      </dgm:t>
    </dgm:pt>
    <dgm:pt modelId="{ABD431AB-F6F3-4C58-9083-60F32F59FC52}" type="parTrans" cxnId="{EC2F9580-A760-42E1-9E2A-3779FA958D72}">
      <dgm:prSet/>
      <dgm:spPr/>
      <dgm:t>
        <a:bodyPr/>
        <a:lstStyle/>
        <a:p>
          <a:endParaRPr lang="ru-RU" sz="1800" b="1" dirty="0">
            <a:latin typeface="Arial Narrow" panose="020B0606020202030204" pitchFamily="34" charset="0"/>
          </a:endParaRPr>
        </a:p>
      </dgm:t>
    </dgm:pt>
    <dgm:pt modelId="{0C784AA5-F214-4249-A50F-137D822BFA5B}" type="sibTrans" cxnId="{EC2F9580-A760-42E1-9E2A-3779FA958D72}">
      <dgm:prSet/>
      <dgm:spPr/>
      <dgm:t>
        <a:bodyPr/>
        <a:lstStyle/>
        <a:p>
          <a:endParaRPr lang="ru-RU" sz="1800" b="1" dirty="0">
            <a:latin typeface="Arial Narrow" panose="020B0606020202030204" pitchFamily="34" charset="0"/>
          </a:endParaRPr>
        </a:p>
      </dgm:t>
    </dgm:pt>
    <dgm:pt modelId="{FEF0F91C-74C6-46BC-9E58-E7C679133E60}">
      <dgm:prSet phldrT="[Текст]" custT="1"/>
      <dgm:spPr/>
      <dgm:t>
        <a:bodyPr/>
        <a:lstStyle/>
        <a:p>
          <a:pPr algn="ctr"/>
          <a:r>
            <a:rPr lang="ru-RU" sz="1800" b="1" dirty="0">
              <a:latin typeface="Arial Narrow" panose="020B0606020202030204" pitchFamily="34" charset="0"/>
            </a:rPr>
            <a:t>ЗАХОДИ АДМІНІСТРАТИВНОГО ПРИПИНЕННЯ</a:t>
          </a:r>
        </a:p>
      </dgm:t>
    </dgm:pt>
    <dgm:pt modelId="{AAE58C9F-C80E-4887-99F3-0D8A1B3262C7}" type="parTrans" cxnId="{4740DB77-7E8F-41E4-BF5B-0E1182A7D82B}">
      <dgm:prSet/>
      <dgm:spPr/>
      <dgm:t>
        <a:bodyPr/>
        <a:lstStyle/>
        <a:p>
          <a:endParaRPr lang="ru-RU" sz="1800" b="1" dirty="0">
            <a:latin typeface="Arial Narrow" panose="020B0606020202030204" pitchFamily="34" charset="0"/>
          </a:endParaRPr>
        </a:p>
      </dgm:t>
    </dgm:pt>
    <dgm:pt modelId="{4B7E04F6-0C79-4880-8242-1D63BCA76CC2}" type="sibTrans" cxnId="{4740DB77-7E8F-41E4-BF5B-0E1182A7D82B}">
      <dgm:prSet/>
      <dgm:spPr/>
      <dgm:t>
        <a:bodyPr/>
        <a:lstStyle/>
        <a:p>
          <a:endParaRPr lang="ru-RU" sz="1800" b="1" dirty="0">
            <a:latin typeface="Arial Narrow" panose="020B0606020202030204" pitchFamily="34" charset="0"/>
          </a:endParaRPr>
        </a:p>
      </dgm:t>
    </dgm:pt>
    <dgm:pt modelId="{149FDBE2-BDA8-4AC5-9FF4-749BAE938B61}">
      <dgm:prSet phldrT="[Текст]" custT="1"/>
      <dgm:spPr/>
      <dgm:t>
        <a:bodyPr/>
        <a:lstStyle/>
        <a:p>
          <a:pPr algn="ctr"/>
          <a:r>
            <a:rPr lang="ru-RU" sz="1800" b="1" dirty="0">
              <a:latin typeface="Arial Narrow" panose="020B0606020202030204" pitchFamily="34" charset="0"/>
            </a:rPr>
            <a:t>ЗАХОДИ АДІНІСТРАТИВНОЇ ВІДПОВІДАЛЬНОСТІ</a:t>
          </a:r>
        </a:p>
      </dgm:t>
    </dgm:pt>
    <dgm:pt modelId="{0745F52D-66F6-4A0C-88A2-71AD4096E415}" type="parTrans" cxnId="{3742B168-839F-431C-B8E0-7541FAB6658E}">
      <dgm:prSet/>
      <dgm:spPr/>
      <dgm:t>
        <a:bodyPr/>
        <a:lstStyle/>
        <a:p>
          <a:endParaRPr lang="ru-RU" sz="1800" b="1" dirty="0">
            <a:latin typeface="Arial Narrow" panose="020B0606020202030204" pitchFamily="34" charset="0"/>
          </a:endParaRPr>
        </a:p>
      </dgm:t>
    </dgm:pt>
    <dgm:pt modelId="{3297F969-7B77-45E6-AEE7-936A8CD4396D}" type="sibTrans" cxnId="{3742B168-839F-431C-B8E0-7541FAB6658E}">
      <dgm:prSet/>
      <dgm:spPr/>
      <dgm:t>
        <a:bodyPr/>
        <a:lstStyle/>
        <a:p>
          <a:endParaRPr lang="ru-RU" sz="1800" b="1" dirty="0">
            <a:latin typeface="Arial Narrow" panose="020B0606020202030204" pitchFamily="34" charset="0"/>
          </a:endParaRPr>
        </a:p>
      </dgm:t>
    </dgm:pt>
    <dgm:pt modelId="{AA0EE755-21DD-4617-B3C1-7CDAF2AC51DF}" type="pres">
      <dgm:prSet presAssocID="{20836157-A2D2-4182-90C0-ECB1F350DA77}" presName="arrowDiagram" presStyleCnt="0">
        <dgm:presLayoutVars>
          <dgm:chMax val="5"/>
          <dgm:dir/>
          <dgm:resizeHandles val="exact"/>
        </dgm:presLayoutVars>
      </dgm:prSet>
      <dgm:spPr/>
    </dgm:pt>
    <dgm:pt modelId="{681B0139-E0C7-4FBF-B814-03C5315C405F}" type="pres">
      <dgm:prSet presAssocID="{20836157-A2D2-4182-90C0-ECB1F350DA77}" presName="arrow" presStyleLbl="bgShp" presStyleIdx="0" presStyleCnt="1" custScaleX="122987" custLinFactNeighborX="-558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59B9C61-2CC0-40FA-BDA2-FC3879478D07}" type="pres">
      <dgm:prSet presAssocID="{20836157-A2D2-4182-90C0-ECB1F350DA77}" presName="arrowDiagram3" presStyleCnt="0"/>
      <dgm:spPr/>
    </dgm:pt>
    <dgm:pt modelId="{559F566E-C07C-4B1F-9D73-9A53907E80EE}" type="pres">
      <dgm:prSet presAssocID="{0E0FC339-9E4E-48C5-92A6-96806AACDD71}" presName="bullet3a" presStyleLbl="node1" presStyleIdx="0" presStyleCnt="3" custLinFactX="-48772" custLinFactY="-72262" custLinFactNeighborX="-100000" custLinFactNeighborY="-100000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C2F6EAD-82A3-43B1-ACE4-5FD775B18AFB}" type="pres">
      <dgm:prSet presAssocID="{0E0FC339-9E4E-48C5-92A6-96806AACDD71}" presName="textBox3a" presStyleLbl="revTx" presStyleIdx="0" presStyleCnt="3" custScaleX="163224" custLinFactNeighborX="-11785" custLinFactNeighborY="2309">
        <dgm:presLayoutVars>
          <dgm:bulletEnabled val="1"/>
        </dgm:presLayoutVars>
      </dgm:prSet>
      <dgm:spPr/>
    </dgm:pt>
    <dgm:pt modelId="{C8158AEB-1452-4228-A66B-3934E862D1E9}" type="pres">
      <dgm:prSet presAssocID="{FEF0F91C-74C6-46BC-9E58-E7C679133E60}" presName="bullet3b" presStyleLbl="node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E790BDC-4D49-48DD-BDA0-5DC5F1D987D7}" type="pres">
      <dgm:prSet presAssocID="{FEF0F91C-74C6-46BC-9E58-E7C679133E60}" presName="textBox3b" presStyleLbl="revTx" presStyleIdx="1" presStyleCnt="3" custScaleX="167108" custLinFactNeighborX="12724" custLinFactNeighborY="8383">
        <dgm:presLayoutVars>
          <dgm:bulletEnabled val="1"/>
        </dgm:presLayoutVars>
      </dgm:prSet>
      <dgm:spPr/>
    </dgm:pt>
    <dgm:pt modelId="{2AB7985D-5377-443D-95EC-9BE88C902540}" type="pres">
      <dgm:prSet presAssocID="{149FDBE2-BDA8-4AC5-9FF4-749BAE938B61}" presName="bullet3c" presStyleLbl="node1" presStyleIdx="2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8ACBB9A-713A-40C7-941C-FD90404DCDE7}" type="pres">
      <dgm:prSet presAssocID="{149FDBE2-BDA8-4AC5-9FF4-749BAE938B61}" presName="textBox3c" presStyleLbl="revTx" presStyleIdx="2" presStyleCnt="3" custScaleX="153550" custLinFactNeighborX="46654" custLinFactNeighborY="469">
        <dgm:presLayoutVars>
          <dgm:bulletEnabled val="1"/>
        </dgm:presLayoutVars>
      </dgm:prSet>
      <dgm:spPr/>
    </dgm:pt>
  </dgm:ptLst>
  <dgm:cxnLst>
    <dgm:cxn modelId="{02E3EC5E-E64F-44BF-91A7-6DBAED89FEFD}" type="presOf" srcId="{20836157-A2D2-4182-90C0-ECB1F350DA77}" destId="{AA0EE755-21DD-4617-B3C1-7CDAF2AC51DF}" srcOrd="0" destOrd="0" presId="urn:microsoft.com/office/officeart/2005/8/layout/arrow2"/>
    <dgm:cxn modelId="{3742B168-839F-431C-B8E0-7541FAB6658E}" srcId="{20836157-A2D2-4182-90C0-ECB1F350DA77}" destId="{149FDBE2-BDA8-4AC5-9FF4-749BAE938B61}" srcOrd="2" destOrd="0" parTransId="{0745F52D-66F6-4A0C-88A2-71AD4096E415}" sibTransId="{3297F969-7B77-45E6-AEE7-936A8CD4396D}"/>
    <dgm:cxn modelId="{4E81586E-3E8A-4F0F-A5E5-E083D2ED7FB6}" type="presOf" srcId="{FEF0F91C-74C6-46BC-9E58-E7C679133E60}" destId="{AE790BDC-4D49-48DD-BDA0-5DC5F1D987D7}" srcOrd="0" destOrd="0" presId="urn:microsoft.com/office/officeart/2005/8/layout/arrow2"/>
    <dgm:cxn modelId="{C018C177-887A-4A04-81DD-8B2728B12344}" type="presOf" srcId="{0E0FC339-9E4E-48C5-92A6-96806AACDD71}" destId="{6C2F6EAD-82A3-43B1-ACE4-5FD775B18AFB}" srcOrd="0" destOrd="0" presId="urn:microsoft.com/office/officeart/2005/8/layout/arrow2"/>
    <dgm:cxn modelId="{4740DB77-7E8F-41E4-BF5B-0E1182A7D82B}" srcId="{20836157-A2D2-4182-90C0-ECB1F350DA77}" destId="{FEF0F91C-74C6-46BC-9E58-E7C679133E60}" srcOrd="1" destOrd="0" parTransId="{AAE58C9F-C80E-4887-99F3-0D8A1B3262C7}" sibTransId="{4B7E04F6-0C79-4880-8242-1D63BCA76CC2}"/>
    <dgm:cxn modelId="{EC2F9580-A760-42E1-9E2A-3779FA958D72}" srcId="{20836157-A2D2-4182-90C0-ECB1F350DA77}" destId="{0E0FC339-9E4E-48C5-92A6-96806AACDD71}" srcOrd="0" destOrd="0" parTransId="{ABD431AB-F6F3-4C58-9083-60F32F59FC52}" sibTransId="{0C784AA5-F214-4249-A50F-137D822BFA5B}"/>
    <dgm:cxn modelId="{4F29DDB2-1098-45DC-983F-934E157EAD82}" type="presOf" srcId="{149FDBE2-BDA8-4AC5-9FF4-749BAE938B61}" destId="{C8ACBB9A-713A-40C7-941C-FD90404DCDE7}" srcOrd="0" destOrd="0" presId="urn:microsoft.com/office/officeart/2005/8/layout/arrow2"/>
    <dgm:cxn modelId="{76500519-1F50-44DA-878D-701A2E3F1512}" type="presParOf" srcId="{AA0EE755-21DD-4617-B3C1-7CDAF2AC51DF}" destId="{681B0139-E0C7-4FBF-B814-03C5315C405F}" srcOrd="0" destOrd="0" presId="urn:microsoft.com/office/officeart/2005/8/layout/arrow2"/>
    <dgm:cxn modelId="{CA8F70B9-390F-4683-98F2-237C365FD72C}" type="presParOf" srcId="{AA0EE755-21DD-4617-B3C1-7CDAF2AC51DF}" destId="{459B9C61-2CC0-40FA-BDA2-FC3879478D07}" srcOrd="1" destOrd="0" presId="urn:microsoft.com/office/officeart/2005/8/layout/arrow2"/>
    <dgm:cxn modelId="{F9230B00-BF59-4083-A530-E1BA4DF90358}" type="presParOf" srcId="{459B9C61-2CC0-40FA-BDA2-FC3879478D07}" destId="{559F566E-C07C-4B1F-9D73-9A53907E80EE}" srcOrd="0" destOrd="0" presId="urn:microsoft.com/office/officeart/2005/8/layout/arrow2"/>
    <dgm:cxn modelId="{1BF61A6C-61C8-4C97-ABDE-9D9247117182}" type="presParOf" srcId="{459B9C61-2CC0-40FA-BDA2-FC3879478D07}" destId="{6C2F6EAD-82A3-43B1-ACE4-5FD775B18AFB}" srcOrd="1" destOrd="0" presId="urn:microsoft.com/office/officeart/2005/8/layout/arrow2"/>
    <dgm:cxn modelId="{952F2C97-2279-423E-9BA6-C9B3D2A6ECF8}" type="presParOf" srcId="{459B9C61-2CC0-40FA-BDA2-FC3879478D07}" destId="{C8158AEB-1452-4228-A66B-3934E862D1E9}" srcOrd="2" destOrd="0" presId="urn:microsoft.com/office/officeart/2005/8/layout/arrow2"/>
    <dgm:cxn modelId="{FAF0276B-BE13-40A6-9F14-E1E15C14DB2E}" type="presParOf" srcId="{459B9C61-2CC0-40FA-BDA2-FC3879478D07}" destId="{AE790BDC-4D49-48DD-BDA0-5DC5F1D987D7}" srcOrd="3" destOrd="0" presId="urn:microsoft.com/office/officeart/2005/8/layout/arrow2"/>
    <dgm:cxn modelId="{D160BC8C-0101-4A40-A69D-E2DE349FE1A0}" type="presParOf" srcId="{459B9C61-2CC0-40FA-BDA2-FC3879478D07}" destId="{2AB7985D-5377-443D-95EC-9BE88C902540}" srcOrd="4" destOrd="0" presId="urn:microsoft.com/office/officeart/2005/8/layout/arrow2"/>
    <dgm:cxn modelId="{52B214AB-DC40-4575-9C55-BFB66CCE10FC}" type="presParOf" srcId="{459B9C61-2CC0-40FA-BDA2-FC3879478D07}" destId="{C8ACBB9A-713A-40C7-941C-FD90404DCDE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93EBA-5519-4AA8-9E17-EC1FB965825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6C4AE652-1EF1-473E-8E20-2FD4A111C58B}">
      <dgm:prSet phldrT="[Текст]" custT="1"/>
      <dgm:spPr>
        <a:solidFill>
          <a:srgbClr val="FFFF99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b="1" dirty="0">
              <a:solidFill>
                <a:srgbClr val="002060"/>
              </a:solidFill>
              <a:latin typeface="Arial Narrow" pitchFamily="34" charset="0"/>
            </a:rPr>
            <a:t>неповнолітньої особи віком до 16 років, яка залишилася без догляду</a:t>
          </a:r>
        </a:p>
      </dgm:t>
    </dgm:pt>
    <dgm:pt modelId="{324AB3CD-2123-4BA0-BCC6-2B7F44643673}" type="parTrans" cxnId="{29A8D1D9-7620-4019-B2A4-A65D64681C67}">
      <dgm:prSet/>
      <dgm:spPr/>
      <dgm:t>
        <a:bodyPr/>
        <a:lstStyle/>
        <a:p>
          <a:endParaRPr lang="uk-UA"/>
        </a:p>
      </dgm:t>
    </dgm:pt>
    <dgm:pt modelId="{97BB2EF3-48B6-4CD0-AF16-C8DE04D71471}" type="sibTrans" cxnId="{29A8D1D9-7620-4019-B2A4-A65D64681C67}">
      <dgm:prSet/>
      <dgm:spPr/>
      <dgm:t>
        <a:bodyPr/>
        <a:lstStyle/>
        <a:p>
          <a:endParaRPr lang="uk-UA"/>
        </a:p>
      </dgm:t>
    </dgm:pt>
    <dgm:pt modelId="{F36A5517-0A79-4CBA-9A44-68E35AB453C3}" type="pres">
      <dgm:prSet presAssocID="{2AD93EBA-5519-4AA8-9E17-EC1FB965825B}" presName="Name0" presStyleCnt="0">
        <dgm:presLayoutVars>
          <dgm:dir/>
          <dgm:resizeHandles val="exact"/>
        </dgm:presLayoutVars>
      </dgm:prSet>
      <dgm:spPr/>
    </dgm:pt>
    <dgm:pt modelId="{21801F49-69BB-404E-971F-1B8343C324F7}" type="pres">
      <dgm:prSet presAssocID="{6C4AE652-1EF1-473E-8E20-2FD4A111C58B}" presName="composite" presStyleCnt="0"/>
      <dgm:spPr/>
    </dgm:pt>
    <dgm:pt modelId="{2898F86A-2E69-4037-8EE1-2DD82E6C2D6E}" type="pres">
      <dgm:prSet presAssocID="{6C4AE652-1EF1-473E-8E20-2FD4A111C58B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>
          <a:solidFill>
            <a:srgbClr val="002060"/>
          </a:solidFill>
        </a:ln>
      </dgm:spPr>
    </dgm:pt>
    <dgm:pt modelId="{33F8F4C3-BE9A-4E69-879C-12029B748668}" type="pres">
      <dgm:prSet presAssocID="{6C4AE652-1EF1-473E-8E20-2FD4A111C58B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C54D2419-CC88-4618-AB80-861CAB051FB6}" type="presOf" srcId="{2AD93EBA-5519-4AA8-9E17-EC1FB965825B}" destId="{F36A5517-0A79-4CBA-9A44-68E35AB453C3}" srcOrd="0" destOrd="0" presId="urn:microsoft.com/office/officeart/2008/layout/BendingPictureCaptionList"/>
    <dgm:cxn modelId="{29A8D1D9-7620-4019-B2A4-A65D64681C67}" srcId="{2AD93EBA-5519-4AA8-9E17-EC1FB965825B}" destId="{6C4AE652-1EF1-473E-8E20-2FD4A111C58B}" srcOrd="0" destOrd="0" parTransId="{324AB3CD-2123-4BA0-BCC6-2B7F44643673}" sibTransId="{97BB2EF3-48B6-4CD0-AF16-C8DE04D71471}"/>
    <dgm:cxn modelId="{7EBFB0DF-66B1-44B8-94B0-A782EA5D3514}" type="presOf" srcId="{6C4AE652-1EF1-473E-8E20-2FD4A111C58B}" destId="{33F8F4C3-BE9A-4E69-879C-12029B748668}" srcOrd="0" destOrd="0" presId="urn:microsoft.com/office/officeart/2008/layout/BendingPictureCaptionList"/>
    <dgm:cxn modelId="{F3974270-05C4-4B8D-8A64-1DEEE2792DFE}" type="presParOf" srcId="{F36A5517-0A79-4CBA-9A44-68E35AB453C3}" destId="{21801F49-69BB-404E-971F-1B8343C324F7}" srcOrd="0" destOrd="0" presId="urn:microsoft.com/office/officeart/2008/layout/BendingPictureCaptionList"/>
    <dgm:cxn modelId="{AC8EBAF9-D724-4E9F-98AE-213F6D7B56E9}" type="presParOf" srcId="{21801F49-69BB-404E-971F-1B8343C324F7}" destId="{2898F86A-2E69-4037-8EE1-2DD82E6C2D6E}" srcOrd="0" destOrd="0" presId="urn:microsoft.com/office/officeart/2008/layout/BendingPictureCaptionList"/>
    <dgm:cxn modelId="{1B2407F5-8974-4646-916B-FAFE98739C76}" type="presParOf" srcId="{21801F49-69BB-404E-971F-1B8343C324F7}" destId="{33F8F4C3-BE9A-4E69-879C-12029B74866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BC1C95-0C9A-48F0-98BE-5B91FAE3EC46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3C40440B-9A78-431E-86FE-C64CF7348ED7}">
      <dgm:prSet phldrT="[Текст]"/>
      <dgm:spPr>
        <a:solidFill>
          <a:srgbClr val="FFFF99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b="1" dirty="0">
              <a:solidFill>
                <a:srgbClr val="002060"/>
              </a:solidFill>
              <a:latin typeface="Arial Narrow" pitchFamily="34" charset="0"/>
            </a:rPr>
            <a:t>особа, яка підозрюється у втечі з психіатричного закладу чи спеціалізованого лікувального закладу</a:t>
          </a:r>
        </a:p>
      </dgm:t>
    </dgm:pt>
    <dgm:pt modelId="{9034F0FA-A0CE-4AE0-93F9-BA7312F41C48}" type="parTrans" cxnId="{07BBFFB1-5854-4351-ACF5-EF752EAAC668}">
      <dgm:prSet/>
      <dgm:spPr/>
      <dgm:t>
        <a:bodyPr/>
        <a:lstStyle/>
        <a:p>
          <a:endParaRPr lang="uk-UA"/>
        </a:p>
      </dgm:t>
    </dgm:pt>
    <dgm:pt modelId="{0595584D-4C4D-4F95-AB0E-7F452E478F8C}" type="sibTrans" cxnId="{07BBFFB1-5854-4351-ACF5-EF752EAAC668}">
      <dgm:prSet/>
      <dgm:spPr/>
      <dgm:t>
        <a:bodyPr/>
        <a:lstStyle/>
        <a:p>
          <a:endParaRPr lang="uk-UA"/>
        </a:p>
      </dgm:t>
    </dgm:pt>
    <dgm:pt modelId="{8C1550FC-0BE9-40B5-8001-4129A5F7C558}" type="pres">
      <dgm:prSet presAssocID="{5ABC1C95-0C9A-48F0-98BE-5B91FAE3EC46}" presName="Name0" presStyleCnt="0">
        <dgm:presLayoutVars>
          <dgm:dir/>
          <dgm:resizeHandles val="exact"/>
        </dgm:presLayoutVars>
      </dgm:prSet>
      <dgm:spPr/>
    </dgm:pt>
    <dgm:pt modelId="{2A9C168E-D7B4-401E-AE39-53C29E47C1E6}" type="pres">
      <dgm:prSet presAssocID="{3C40440B-9A78-431E-86FE-C64CF7348ED7}" presName="composite" presStyleCnt="0"/>
      <dgm:spPr/>
    </dgm:pt>
    <dgm:pt modelId="{88C4BAD9-F49F-422C-8E83-DBAB8101B793}" type="pres">
      <dgm:prSet presAssocID="{3C40440B-9A78-431E-86FE-C64CF7348ED7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solidFill>
            <a:srgbClr val="002060"/>
          </a:solidFill>
        </a:ln>
      </dgm:spPr>
    </dgm:pt>
    <dgm:pt modelId="{09BA8D92-88F0-4530-8AD5-002C5EDD00E0}" type="pres">
      <dgm:prSet presAssocID="{3C40440B-9A78-431E-86FE-C64CF7348ED7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76259EA1-8F9D-48D6-AA89-353741D795AC}" type="presOf" srcId="{3C40440B-9A78-431E-86FE-C64CF7348ED7}" destId="{09BA8D92-88F0-4530-8AD5-002C5EDD00E0}" srcOrd="0" destOrd="0" presId="urn:microsoft.com/office/officeart/2008/layout/BendingPictureCaptionList"/>
    <dgm:cxn modelId="{07BBFFB1-5854-4351-ACF5-EF752EAAC668}" srcId="{5ABC1C95-0C9A-48F0-98BE-5B91FAE3EC46}" destId="{3C40440B-9A78-431E-86FE-C64CF7348ED7}" srcOrd="0" destOrd="0" parTransId="{9034F0FA-A0CE-4AE0-93F9-BA7312F41C48}" sibTransId="{0595584D-4C4D-4F95-AB0E-7F452E478F8C}"/>
    <dgm:cxn modelId="{021414B4-DAEB-4724-8E16-887B529678E0}" type="presOf" srcId="{5ABC1C95-0C9A-48F0-98BE-5B91FAE3EC46}" destId="{8C1550FC-0BE9-40B5-8001-4129A5F7C558}" srcOrd="0" destOrd="0" presId="urn:microsoft.com/office/officeart/2008/layout/BendingPictureCaptionList"/>
    <dgm:cxn modelId="{B39D522B-03DD-4577-817E-2313E0DA9ED9}" type="presParOf" srcId="{8C1550FC-0BE9-40B5-8001-4129A5F7C558}" destId="{2A9C168E-D7B4-401E-AE39-53C29E47C1E6}" srcOrd="0" destOrd="0" presId="urn:microsoft.com/office/officeart/2008/layout/BendingPictureCaptionList"/>
    <dgm:cxn modelId="{B4CE41CC-D9D9-4CEC-AFC8-64B8E0B0A29C}" type="presParOf" srcId="{2A9C168E-D7B4-401E-AE39-53C29E47C1E6}" destId="{88C4BAD9-F49F-422C-8E83-DBAB8101B793}" srcOrd="0" destOrd="0" presId="urn:microsoft.com/office/officeart/2008/layout/BendingPictureCaptionList"/>
    <dgm:cxn modelId="{AEBFE381-CDD4-4230-BB0B-8FD3AE4C7F79}" type="presParOf" srcId="{2A9C168E-D7B4-401E-AE39-53C29E47C1E6}" destId="{09BA8D92-88F0-4530-8AD5-002C5EDD00E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D6E3E-BFAE-486F-B31D-FAF5FCBA62B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D1026D0B-47FC-4938-9D27-508D9E21D317}">
      <dgm:prSet phldrT="[Текст]" custT="1"/>
      <dgm:spPr>
        <a:solidFill>
          <a:srgbClr val="FFFF99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400" b="1" dirty="0">
              <a:solidFill>
                <a:srgbClr val="002060"/>
              </a:solidFill>
              <a:latin typeface="Arial Narrow" pitchFamily="34" charset="0"/>
            </a:rPr>
            <a:t>особи, яка має ознаки вираженого психічного розладу і створює реальну небезпеку оточуючим або собі</a:t>
          </a:r>
        </a:p>
      </dgm:t>
    </dgm:pt>
    <dgm:pt modelId="{7E02E09E-B27B-45B3-9A50-B4E56ED5B17D}" type="parTrans" cxnId="{C521F501-2834-4A90-BAA9-5C4FE6B76838}">
      <dgm:prSet/>
      <dgm:spPr/>
      <dgm:t>
        <a:bodyPr/>
        <a:lstStyle/>
        <a:p>
          <a:endParaRPr lang="uk-UA"/>
        </a:p>
      </dgm:t>
    </dgm:pt>
    <dgm:pt modelId="{75F3A887-96F8-46EE-BBDE-0DF958D942C7}" type="sibTrans" cxnId="{C521F501-2834-4A90-BAA9-5C4FE6B76838}">
      <dgm:prSet/>
      <dgm:spPr/>
      <dgm:t>
        <a:bodyPr/>
        <a:lstStyle/>
        <a:p>
          <a:endParaRPr lang="uk-UA"/>
        </a:p>
      </dgm:t>
    </dgm:pt>
    <dgm:pt modelId="{BCE9C399-20D5-4C26-80EC-1EF5AABB39CA}" type="pres">
      <dgm:prSet presAssocID="{B6DD6E3E-BFAE-486F-B31D-FAF5FCBA62B7}" presName="Name0" presStyleCnt="0">
        <dgm:presLayoutVars>
          <dgm:dir/>
          <dgm:resizeHandles val="exact"/>
        </dgm:presLayoutVars>
      </dgm:prSet>
      <dgm:spPr/>
    </dgm:pt>
    <dgm:pt modelId="{91ED9E3B-CD59-4D8A-830B-5DFA4E7D4308}" type="pres">
      <dgm:prSet presAssocID="{D1026D0B-47FC-4938-9D27-508D9E21D317}" presName="composite" presStyleCnt="0"/>
      <dgm:spPr/>
    </dgm:pt>
    <dgm:pt modelId="{E992CCD7-0858-4581-8B76-B1AC3349271A}" type="pres">
      <dgm:prSet presAssocID="{D1026D0B-47FC-4938-9D27-508D9E21D317}" presName="rect1" presStyleLbl="bgImgPlace1" presStyleIdx="0" presStyleCnt="1"/>
      <dgm:spPr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  <a:ln>
          <a:solidFill>
            <a:srgbClr val="002060"/>
          </a:solidFill>
        </a:ln>
      </dgm:spPr>
    </dgm:pt>
    <dgm:pt modelId="{F9EEB586-BF19-4662-820C-5C7468130355}" type="pres">
      <dgm:prSet presAssocID="{D1026D0B-47FC-4938-9D27-508D9E21D317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C521F501-2834-4A90-BAA9-5C4FE6B76838}" srcId="{B6DD6E3E-BFAE-486F-B31D-FAF5FCBA62B7}" destId="{D1026D0B-47FC-4938-9D27-508D9E21D317}" srcOrd="0" destOrd="0" parTransId="{7E02E09E-B27B-45B3-9A50-B4E56ED5B17D}" sibTransId="{75F3A887-96F8-46EE-BBDE-0DF958D942C7}"/>
    <dgm:cxn modelId="{00C6D64B-60D9-40FA-BC19-619FBA3C6C76}" type="presOf" srcId="{B6DD6E3E-BFAE-486F-B31D-FAF5FCBA62B7}" destId="{BCE9C399-20D5-4C26-80EC-1EF5AABB39CA}" srcOrd="0" destOrd="0" presId="urn:microsoft.com/office/officeart/2008/layout/BendingPictureCaptionList"/>
    <dgm:cxn modelId="{2BA500DA-63E2-4086-8DED-977F2225E1C2}" type="presOf" srcId="{D1026D0B-47FC-4938-9D27-508D9E21D317}" destId="{F9EEB586-BF19-4662-820C-5C7468130355}" srcOrd="0" destOrd="0" presId="urn:microsoft.com/office/officeart/2008/layout/BendingPictureCaptionList"/>
    <dgm:cxn modelId="{B3E24B34-B5BA-45BA-9FFE-0AE31ED31015}" type="presParOf" srcId="{BCE9C399-20D5-4C26-80EC-1EF5AABB39CA}" destId="{91ED9E3B-CD59-4D8A-830B-5DFA4E7D4308}" srcOrd="0" destOrd="0" presId="urn:microsoft.com/office/officeart/2008/layout/BendingPictureCaptionList"/>
    <dgm:cxn modelId="{E1CFB2D5-D76E-45C2-99ED-62F01E6DF32B}" type="presParOf" srcId="{91ED9E3B-CD59-4D8A-830B-5DFA4E7D4308}" destId="{E992CCD7-0858-4581-8B76-B1AC3349271A}" srcOrd="0" destOrd="0" presId="urn:microsoft.com/office/officeart/2008/layout/BendingPictureCaptionList"/>
    <dgm:cxn modelId="{187BD9E3-B4C6-49E0-8BA3-E65E471AE65F}" type="presParOf" srcId="{91ED9E3B-CD59-4D8A-830B-5DFA4E7D4308}" destId="{F9EEB586-BF19-4662-820C-5C74681303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5E86C8-A535-4BF3-A8D9-2010FDC9720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FDE64561-069D-4722-90F2-8CC85C3C41D1}">
      <dgm:prSet phldrT="[Текст]"/>
      <dgm:spPr>
        <a:solidFill>
          <a:srgbClr val="FFFF99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b="1" dirty="0">
              <a:solidFill>
                <a:srgbClr val="002060"/>
              </a:solidFill>
              <a:latin typeface="Arial Narrow" pitchFamily="34" charset="0"/>
            </a:rPr>
            <a:t>особа, яка перебуває у публічному місці і внаслідок сп’яніння втратила здатність самостійно пересуватися чи створює реальну небезпеку оточуючим або собі </a:t>
          </a:r>
        </a:p>
      </dgm:t>
    </dgm:pt>
    <dgm:pt modelId="{BFC8A554-2A5F-448B-9BE2-F73CA49A7B12}" type="parTrans" cxnId="{B1A745D8-144C-4E1C-B0AF-63BAFA379B66}">
      <dgm:prSet/>
      <dgm:spPr/>
      <dgm:t>
        <a:bodyPr/>
        <a:lstStyle/>
        <a:p>
          <a:endParaRPr lang="uk-UA"/>
        </a:p>
      </dgm:t>
    </dgm:pt>
    <dgm:pt modelId="{768153C7-03FD-451D-AD50-1E2C8D03B5FB}" type="sibTrans" cxnId="{B1A745D8-144C-4E1C-B0AF-63BAFA379B66}">
      <dgm:prSet/>
      <dgm:spPr/>
      <dgm:t>
        <a:bodyPr/>
        <a:lstStyle/>
        <a:p>
          <a:endParaRPr lang="uk-UA"/>
        </a:p>
      </dgm:t>
    </dgm:pt>
    <dgm:pt modelId="{786E021D-0945-4D1B-8636-772E86DC21C4}" type="pres">
      <dgm:prSet presAssocID="{735E86C8-A535-4BF3-A8D9-2010FDC97208}" presName="Name0" presStyleCnt="0">
        <dgm:presLayoutVars>
          <dgm:dir/>
          <dgm:resizeHandles val="exact"/>
        </dgm:presLayoutVars>
      </dgm:prSet>
      <dgm:spPr/>
    </dgm:pt>
    <dgm:pt modelId="{A93C5B7A-002C-465D-8A78-A6022FA57368}" type="pres">
      <dgm:prSet presAssocID="{FDE64561-069D-4722-90F2-8CC85C3C41D1}" presName="composite" presStyleCnt="0"/>
      <dgm:spPr/>
    </dgm:pt>
    <dgm:pt modelId="{65C195EB-BF5C-401A-BBB2-3A4F395CE898}" type="pres">
      <dgm:prSet presAssocID="{FDE64561-069D-4722-90F2-8CC85C3C41D1}" presName="rect1" presStyleLbl="bgImgPlace1" presStyleIdx="0" presStyleCnt="1" custLinFactNeighborX="-27065" custLinFactNeighborY="1941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</dgm:pt>
    <dgm:pt modelId="{5726DFFB-5BF0-49D3-863E-011B19740EA1}" type="pres">
      <dgm:prSet presAssocID="{FDE64561-069D-4722-90F2-8CC85C3C41D1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D819EA51-D101-4727-9C5B-A09D4CF0D5D3}" type="presOf" srcId="{735E86C8-A535-4BF3-A8D9-2010FDC97208}" destId="{786E021D-0945-4D1B-8636-772E86DC21C4}" srcOrd="0" destOrd="0" presId="urn:microsoft.com/office/officeart/2008/layout/BendingPictureCaptionList"/>
    <dgm:cxn modelId="{B1A745D8-144C-4E1C-B0AF-63BAFA379B66}" srcId="{735E86C8-A535-4BF3-A8D9-2010FDC97208}" destId="{FDE64561-069D-4722-90F2-8CC85C3C41D1}" srcOrd="0" destOrd="0" parTransId="{BFC8A554-2A5F-448B-9BE2-F73CA49A7B12}" sibTransId="{768153C7-03FD-451D-AD50-1E2C8D03B5FB}"/>
    <dgm:cxn modelId="{D9AA24DF-FEAF-4A13-9AA0-F7BE28637730}" type="presOf" srcId="{FDE64561-069D-4722-90F2-8CC85C3C41D1}" destId="{5726DFFB-5BF0-49D3-863E-011B19740EA1}" srcOrd="0" destOrd="0" presId="urn:microsoft.com/office/officeart/2008/layout/BendingPictureCaptionList"/>
    <dgm:cxn modelId="{F1602460-6B6C-4054-9D59-A5C3B67F4DD0}" type="presParOf" srcId="{786E021D-0945-4D1B-8636-772E86DC21C4}" destId="{A93C5B7A-002C-465D-8A78-A6022FA57368}" srcOrd="0" destOrd="0" presId="urn:microsoft.com/office/officeart/2008/layout/BendingPictureCaptionList"/>
    <dgm:cxn modelId="{FB565158-6385-4E42-AC66-AFEF223013F4}" type="presParOf" srcId="{A93C5B7A-002C-465D-8A78-A6022FA57368}" destId="{65C195EB-BF5C-401A-BBB2-3A4F395CE898}" srcOrd="0" destOrd="0" presId="urn:microsoft.com/office/officeart/2008/layout/BendingPictureCaptionList"/>
    <dgm:cxn modelId="{6C6E4819-939F-4F24-BC50-BDDB87A6AB83}" type="presParOf" srcId="{A93C5B7A-002C-465D-8A78-A6022FA57368}" destId="{5726DFFB-5BF0-49D3-863E-011B19740EA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B0139-E0C7-4FBF-B814-03C5315C405F}">
      <dsp:nvSpPr>
        <dsp:cNvPr id="0" name=""/>
        <dsp:cNvSpPr/>
      </dsp:nvSpPr>
      <dsp:spPr>
        <a:xfrm>
          <a:off x="-6" y="0"/>
          <a:ext cx="8360109" cy="4248472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559F566E-C07C-4B1F-9D73-9A53907E80EE}">
      <dsp:nvSpPr>
        <dsp:cNvPr id="0" name=""/>
        <dsp:cNvSpPr/>
      </dsp:nvSpPr>
      <dsp:spPr>
        <a:xfrm>
          <a:off x="1381626" y="2627845"/>
          <a:ext cx="176736" cy="176736"/>
        </a:xfrm>
        <a:prstGeom prst="ellipse">
          <a:avLst/>
        </a:prstGeom>
        <a:solidFill>
          <a:srgbClr val="FFFF00"/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6C2F6EAD-82A3-43B1-ACE4-5FD775B18AFB}">
      <dsp:nvSpPr>
        <dsp:cNvPr id="0" name=""/>
        <dsp:cNvSpPr/>
      </dsp:nvSpPr>
      <dsp:spPr>
        <a:xfrm>
          <a:off x="1045593" y="3020663"/>
          <a:ext cx="2585191" cy="122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49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 Narrow" panose="020B0606020202030204" pitchFamily="34" charset="0"/>
            </a:rPr>
            <a:t>АДМІНІСТРАТИВНО-ЗАПОБІЖНІ (ПРЕВЕНТИВНІ) ЗАХОДИ</a:t>
          </a:r>
        </a:p>
      </dsp:txBody>
      <dsp:txXfrm>
        <a:off x="1045593" y="3020663"/>
        <a:ext cx="2585191" cy="1227808"/>
      </dsp:txXfrm>
    </dsp:sp>
    <dsp:sp modelId="{C8158AEB-1452-4228-A66B-3934E862D1E9}">
      <dsp:nvSpPr>
        <dsp:cNvPr id="0" name=""/>
        <dsp:cNvSpPr/>
      </dsp:nvSpPr>
      <dsp:spPr>
        <a:xfrm>
          <a:off x="3204599" y="1777560"/>
          <a:ext cx="319485" cy="319485"/>
        </a:xfrm>
        <a:prstGeom prst="ellipse">
          <a:avLst/>
        </a:prstGeom>
        <a:solidFill>
          <a:srgbClr val="00B050"/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AE790BDC-4D49-48DD-BDA0-5DC5F1D987D7}">
      <dsp:nvSpPr>
        <dsp:cNvPr id="0" name=""/>
        <dsp:cNvSpPr/>
      </dsp:nvSpPr>
      <dsp:spPr>
        <a:xfrm>
          <a:off x="3024518" y="1937303"/>
          <a:ext cx="2726222" cy="231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89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 Narrow" panose="020B0606020202030204" pitchFamily="34" charset="0"/>
            </a:rPr>
            <a:t>ЗАХОДИ АДМІНІСТРАТИВНОГО ПРИПИНЕННЯ</a:t>
          </a:r>
        </a:p>
      </dsp:txBody>
      <dsp:txXfrm>
        <a:off x="3024518" y="1937303"/>
        <a:ext cx="2726222" cy="2311168"/>
      </dsp:txXfrm>
    </dsp:sp>
    <dsp:sp modelId="{2AB7985D-5377-443D-95EC-9BE88C902540}">
      <dsp:nvSpPr>
        <dsp:cNvPr id="0" name=""/>
        <dsp:cNvSpPr/>
      </dsp:nvSpPr>
      <dsp:spPr>
        <a:xfrm>
          <a:off x="5080724" y="1074863"/>
          <a:ext cx="441841" cy="441841"/>
        </a:xfrm>
        <a:prstGeom prst="ellipse">
          <a:avLst/>
        </a:prstGeom>
        <a:solidFill>
          <a:srgbClr val="0070C0"/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8ACBB9A-713A-40C7-941C-FD90404DCDE7}">
      <dsp:nvSpPr>
        <dsp:cNvPr id="0" name=""/>
        <dsp:cNvSpPr/>
      </dsp:nvSpPr>
      <dsp:spPr>
        <a:xfrm>
          <a:off x="5625953" y="1295783"/>
          <a:ext cx="2505035" cy="295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122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 Narrow" panose="020B0606020202030204" pitchFamily="34" charset="0"/>
            </a:rPr>
            <a:t>ЗАХОДИ АДІНІСТРАТИВНОЇ ВІДПОВІДАЛЬНОСТІ</a:t>
          </a:r>
        </a:p>
      </dsp:txBody>
      <dsp:txXfrm>
        <a:off x="5625953" y="1295783"/>
        <a:ext cx="2505035" cy="2952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8F86A-2E69-4037-8EE1-2DD82E6C2D6E}">
      <dsp:nvSpPr>
        <dsp:cNvPr id="0" name=""/>
        <dsp:cNvSpPr/>
      </dsp:nvSpPr>
      <dsp:spPr>
        <a:xfrm>
          <a:off x="0" y="431081"/>
          <a:ext cx="3170284" cy="25362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8F4C3-BE9A-4E69-879C-12029B748668}">
      <dsp:nvSpPr>
        <dsp:cNvPr id="0" name=""/>
        <dsp:cNvSpPr/>
      </dsp:nvSpPr>
      <dsp:spPr>
        <a:xfrm>
          <a:off x="285325" y="2713686"/>
          <a:ext cx="2821552" cy="887679"/>
        </a:xfrm>
        <a:prstGeom prst="wedgeRectCallout">
          <a:avLst>
            <a:gd name="adj1" fmla="val 20250"/>
            <a:gd name="adj2" fmla="val -607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latin typeface="Arial Narrow" pitchFamily="34" charset="0"/>
            </a:rPr>
            <a:t>неповнолітньої особи віком до 16 років, яка залишилася без догляду</a:t>
          </a:r>
        </a:p>
      </dsp:txBody>
      <dsp:txXfrm>
        <a:off x="285325" y="2713686"/>
        <a:ext cx="2821552" cy="887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4BAD9-F49F-422C-8E83-DBAB8101B793}">
      <dsp:nvSpPr>
        <dsp:cNvPr id="0" name=""/>
        <dsp:cNvSpPr/>
      </dsp:nvSpPr>
      <dsp:spPr>
        <a:xfrm>
          <a:off x="81641" y="255"/>
          <a:ext cx="2933060" cy="2346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A8D92-88F0-4530-8AD5-002C5EDD00E0}">
      <dsp:nvSpPr>
        <dsp:cNvPr id="0" name=""/>
        <dsp:cNvSpPr/>
      </dsp:nvSpPr>
      <dsp:spPr>
        <a:xfrm>
          <a:off x="345617" y="2112058"/>
          <a:ext cx="2610423" cy="821256"/>
        </a:xfrm>
        <a:prstGeom prst="wedgeRectCallout">
          <a:avLst>
            <a:gd name="adj1" fmla="val 20250"/>
            <a:gd name="adj2" fmla="val -607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rgbClr val="002060"/>
              </a:solidFill>
              <a:latin typeface="Arial Narrow" pitchFamily="34" charset="0"/>
            </a:rPr>
            <a:t>особа, яка підозрюється у втечі з психіатричного закладу чи спеціалізованого лікувального закладу</a:t>
          </a:r>
        </a:p>
      </dsp:txBody>
      <dsp:txXfrm>
        <a:off x="345617" y="2112058"/>
        <a:ext cx="2610423" cy="821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2CCD7-0858-4581-8B76-B1AC3349271A}">
      <dsp:nvSpPr>
        <dsp:cNvPr id="0" name=""/>
        <dsp:cNvSpPr/>
      </dsp:nvSpPr>
      <dsp:spPr>
        <a:xfrm>
          <a:off x="645980" y="1234"/>
          <a:ext cx="2753812" cy="220305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EB586-BF19-4662-820C-5C7468130355}">
      <dsp:nvSpPr>
        <dsp:cNvPr id="0" name=""/>
        <dsp:cNvSpPr/>
      </dsp:nvSpPr>
      <dsp:spPr>
        <a:xfrm>
          <a:off x="893823" y="1983979"/>
          <a:ext cx="2450893" cy="771067"/>
        </a:xfrm>
        <a:prstGeom prst="wedgeRectCallout">
          <a:avLst>
            <a:gd name="adj1" fmla="val 20250"/>
            <a:gd name="adj2" fmla="val -607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Arial Narrow" pitchFamily="34" charset="0"/>
            </a:rPr>
            <a:t>особи, яка має ознаки вираженого психічного розладу і створює реальну небезпеку оточуючим або собі</a:t>
          </a:r>
        </a:p>
      </dsp:txBody>
      <dsp:txXfrm>
        <a:off x="893823" y="1983979"/>
        <a:ext cx="2450893" cy="771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195EB-BF5C-401A-BBB2-3A4F395CE898}">
      <dsp:nvSpPr>
        <dsp:cNvPr id="0" name=""/>
        <dsp:cNvSpPr/>
      </dsp:nvSpPr>
      <dsp:spPr>
        <a:xfrm>
          <a:off x="0" y="503630"/>
          <a:ext cx="3239094" cy="25912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6DFFB-5BF0-49D3-863E-011B19740EA1}">
      <dsp:nvSpPr>
        <dsp:cNvPr id="0" name=""/>
        <dsp:cNvSpPr/>
      </dsp:nvSpPr>
      <dsp:spPr>
        <a:xfrm>
          <a:off x="616187" y="2332811"/>
          <a:ext cx="2882793" cy="906946"/>
        </a:xfrm>
        <a:prstGeom prst="wedgeRectCallout">
          <a:avLst>
            <a:gd name="adj1" fmla="val 20250"/>
            <a:gd name="adj2" fmla="val -607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rgbClr val="002060"/>
              </a:solidFill>
              <a:latin typeface="Arial Narrow" pitchFamily="34" charset="0"/>
            </a:rPr>
            <a:t>особа, яка перебуває у публічному місці і внаслідок сп’яніння втратила здатність самостійно пересуватися чи створює реальну небезпеку оточуючим або собі </a:t>
          </a:r>
        </a:p>
      </dsp:txBody>
      <dsp:txXfrm>
        <a:off x="616187" y="2332811"/>
        <a:ext cx="2882793" cy="906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0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6.jp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microsoft.com/office/2007/relationships/hdphoto" Target="../media/hdphoto10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5.jpeg"/><Relationship Id="rId7" Type="http://schemas.openxmlformats.org/officeDocument/2006/relationships/image" Target="../media/image4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microsoft.com/office/2007/relationships/hdphoto" Target="../media/hdphoto10.wdp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вчальні дисципліни\Адмін право на акредитацію 2016-2017\Лекції\Тема 9\картинки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" y="7354"/>
            <a:ext cx="9139675" cy="68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8827563">
            <a:off x="2573126" y="4625779"/>
            <a:ext cx="5140064" cy="1470025"/>
          </a:xfrm>
        </p:spPr>
        <p:txBody>
          <a:bodyPr>
            <a:normAutofit/>
          </a:bodyPr>
          <a:lstStyle/>
          <a:p>
            <a:pPr algn="r"/>
            <a:r>
              <a:rPr lang="uk-UA" sz="4000" b="1" dirty="0">
                <a:ln w="1905"/>
                <a:solidFill>
                  <a:srgbClr val="002060"/>
                </a:solidFill>
                <a:effectLst>
                  <a:glow rad="1270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АДМІНІСТРАТИВНИЙ </a:t>
            </a:r>
            <a:br>
              <a:rPr lang="uk-UA" sz="4000" b="1" dirty="0">
                <a:ln w="1905"/>
                <a:solidFill>
                  <a:srgbClr val="002060"/>
                </a:solidFill>
                <a:effectLst>
                  <a:glow rad="1270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</a:br>
            <a:r>
              <a:rPr lang="uk-UA" sz="4000" b="1" dirty="0">
                <a:ln w="1905"/>
                <a:solidFill>
                  <a:srgbClr val="002060"/>
                </a:solidFill>
                <a:effectLst>
                  <a:glow rad="1270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ПРИМУС</a:t>
            </a:r>
          </a:p>
        </p:txBody>
      </p:sp>
    </p:spTree>
    <p:extLst>
      <p:ext uri="{BB962C8B-B14F-4D97-AF65-F5344CB8AC3E}">
        <p14:creationId xmlns:p14="http://schemas.microsoft.com/office/powerpoint/2010/main" val="5627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5496" y="242059"/>
            <a:ext cx="52920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2060"/>
                </a:solidFill>
                <a:latin typeface="+mj-lt"/>
              </a:rPr>
              <a:t>1) перевірка документів особи;</a:t>
            </a:r>
          </a:p>
          <a:p>
            <a:r>
              <a:rPr lang="uk-UA" sz="1600" dirty="0">
                <a:solidFill>
                  <a:srgbClr val="002060"/>
                </a:solidFill>
                <a:latin typeface="+mj-lt"/>
              </a:rPr>
              <a:t>2) опитування особи;</a:t>
            </a:r>
          </a:p>
          <a:p>
            <a:r>
              <a:rPr lang="uk-UA" sz="1600" dirty="0">
                <a:solidFill>
                  <a:srgbClr val="002060"/>
                </a:solidFill>
                <a:latin typeface="+mj-lt"/>
              </a:rPr>
              <a:t>3) поверхнева перевірка і огляд;</a:t>
            </a:r>
          </a:p>
          <a:p>
            <a:r>
              <a:rPr lang="uk-UA" sz="1600" dirty="0">
                <a:solidFill>
                  <a:srgbClr val="002060"/>
                </a:solidFill>
                <a:latin typeface="+mj-lt"/>
              </a:rPr>
              <a:t>4) зупинення транспортного засобу;</a:t>
            </a:r>
          </a:p>
          <a:p>
            <a:r>
              <a:rPr lang="uk-UA" sz="1600" dirty="0">
                <a:solidFill>
                  <a:srgbClr val="002060"/>
                </a:solidFill>
                <a:latin typeface="+mj-lt"/>
              </a:rPr>
              <a:t>5) вимога залишити місце і обмеження доступу до визначеної території;</a:t>
            </a:r>
          </a:p>
          <a:p>
            <a:r>
              <a:rPr lang="uk-UA" sz="1600" dirty="0">
                <a:solidFill>
                  <a:srgbClr val="002060"/>
                </a:solidFill>
                <a:latin typeface="+mj-lt"/>
              </a:rPr>
              <a:t>6) обмеження пересування особи, транспортного засобу або фактичного володіння річчю;</a:t>
            </a:r>
          </a:p>
          <a:p>
            <a:r>
              <a:rPr lang="uk-UA" sz="1600" dirty="0">
                <a:solidFill>
                  <a:srgbClr val="002060"/>
                </a:solidFill>
                <a:latin typeface="+mj-lt"/>
              </a:rPr>
              <a:t>7) проникнення до житла чи іншого володіння особи;</a:t>
            </a:r>
          </a:p>
          <a:p>
            <a:r>
              <a:rPr lang="uk-UA" sz="1600" dirty="0">
                <a:solidFill>
                  <a:srgbClr val="002060"/>
                </a:solidFill>
                <a:latin typeface="+mj-lt"/>
              </a:rPr>
              <a:t>8) перевірка дотримання вимог дозвільної системи органів внутрішніх справ;</a:t>
            </a:r>
          </a:p>
          <a:p>
            <a:r>
              <a:rPr lang="uk-UA" sz="1600" dirty="0">
                <a:solidFill>
                  <a:srgbClr val="002060"/>
                </a:solidFill>
                <a:latin typeface="+mj-lt"/>
              </a:rPr>
              <a:t>9) застосування технічних приладів і технічних засобів, що мають функції фото- і кінозйомки, відеозапису, засобів фото- і кінозйомки, відеозапису;</a:t>
            </a:r>
          </a:p>
          <a:p>
            <a:r>
              <a:rPr lang="uk-UA" sz="1600" dirty="0">
                <a:solidFill>
                  <a:srgbClr val="002060"/>
                </a:solidFill>
                <a:latin typeface="+mj-lt"/>
              </a:rPr>
              <a:t>10) перевірка дотримання обмежень, установлених законом стосовно осіб, які перебувають під адміністративним наглядом, та інших категорій осіб;</a:t>
            </a:r>
          </a:p>
          <a:p>
            <a:r>
              <a:rPr lang="uk-UA" sz="1600" dirty="0">
                <a:solidFill>
                  <a:srgbClr val="002060"/>
                </a:solidFill>
                <a:latin typeface="+mj-lt"/>
              </a:rPr>
              <a:t>11) поліцейське піклування.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0" y="5229200"/>
            <a:ext cx="9144000" cy="830997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 Narrow" panose="020B0606020202030204" pitchFamily="34" charset="0"/>
              </a:rPr>
              <a:t>Закон України «Про Національну поліцію» від 02.07.2015 р. серед </a:t>
            </a:r>
            <a:r>
              <a:rPr lang="uk-UA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ПРЕВЕНТИВНИХ ПОЛІЦЕЙСЬКИХ ЗАХОДІВ</a:t>
            </a:r>
            <a:r>
              <a:rPr lang="uk-UA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uk-UA" sz="2400" dirty="0">
                <a:latin typeface="Arial Narrow" panose="020B0606020202030204" pitchFamily="34" charset="0"/>
              </a:rPr>
              <a:t>визначив наступні (ст. 31):</a:t>
            </a:r>
          </a:p>
        </p:txBody>
      </p:sp>
      <p:sp>
        <p:nvSpPr>
          <p:cNvPr id="6" name="Стрілка вгору 5"/>
          <p:cNvSpPr/>
          <p:nvPr/>
        </p:nvSpPr>
        <p:spPr>
          <a:xfrm>
            <a:off x="683568" y="4743732"/>
            <a:ext cx="1944216" cy="485467"/>
          </a:xfrm>
          <a:prstGeom prst="up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9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63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347865" y="339035"/>
            <a:ext cx="56886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uk-UA" dirty="0">
                <a:solidFill>
                  <a:schemeClr val="bg1"/>
                </a:solidFill>
                <a:latin typeface="Arial Narrow" panose="020B0606020202030204" pitchFamily="34" charset="0"/>
              </a:rPr>
              <a:t>Так, </a:t>
            </a:r>
            <a:r>
              <a:rPr lang="uk-UA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поліцейський має право вимагати в особи пред’явлення нею документів, що посвідчують особу</a:t>
            </a:r>
            <a:r>
              <a:rPr lang="uk-UA" dirty="0">
                <a:solidFill>
                  <a:schemeClr val="bg1"/>
                </a:solidFill>
                <a:latin typeface="Arial Narrow" panose="020B0606020202030204" pitchFamily="34" charset="0"/>
              </a:rPr>
              <a:t>, та/або документів, що підтверджують відповідне право особи, у таких випадках (ст. 32): </a:t>
            </a:r>
          </a:p>
          <a:p>
            <a:pPr>
              <a:tabLst>
                <a:tab pos="354013" algn="l"/>
              </a:tabLst>
            </a:pPr>
            <a:r>
              <a:rPr lang="uk-UA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1) якщо особа володіє зовнішніми ознаками, схожими на зовнішні ознаки особи, яка перебуває в розшуку, або безвісно зниклої особи;</a:t>
            </a:r>
          </a:p>
          <a:p>
            <a:pPr>
              <a:tabLst>
                <a:tab pos="354013" algn="l"/>
              </a:tabLst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	2) якщо існує достатньо підстав вважати, що особа вчинила або має намір вчинити правопорушення;</a:t>
            </a:r>
          </a:p>
          <a:p>
            <a:pPr>
              <a:tabLst>
                <a:tab pos="354013" algn="l"/>
              </a:tabLst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	3) якщо особа перебуває на території чи об’єкті зі спеціальним режимом або в місці здійснення спеціального поліцейського контролю;</a:t>
            </a:r>
          </a:p>
          <a:p>
            <a:pPr>
              <a:tabLst>
                <a:tab pos="354013" algn="l"/>
              </a:tabLst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	4) якщо в особи є зброя, боєприпаси, наркотичні засоби та інші речі, обіг яких обмежений або заборонений, або для зберігання, використання чи перевезення яких потрібен дозвіл, якщо встановити такі права іншим чином неможливо;</a:t>
            </a:r>
          </a:p>
          <a:p>
            <a:pPr>
              <a:tabLst>
                <a:tab pos="354013" algn="l"/>
              </a:tabLst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	5) якщо особа перебуває в місці вчинення правопорушення або ДТП, іншої надзвичайної події;</a:t>
            </a:r>
          </a:p>
          <a:p>
            <a:pPr>
              <a:tabLst>
                <a:tab pos="354013" algn="l"/>
              </a:tabLst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	6) якщо зовнішні ознаки особи чи транспортного засобу або дії особи дають достатні підстави вважати, що особа причетна до вчинення правопорушення, транспортний засіб може бути знаряддям чи об’єктом вчинення правопорушення</a:t>
            </a:r>
            <a:r>
              <a:rPr lang="uk-UA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6146" name="Picture 2" descr="D:\Навчальні дисципліни\Адмін право на акредитацію 2016-2017\Лекції\Тема 9\картинки\Малюнок-без-назви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r="5418" b="13187"/>
          <a:stretch/>
        </p:blipFill>
        <p:spPr bwMode="auto">
          <a:xfrm>
            <a:off x="211181" y="620688"/>
            <a:ext cx="3059715" cy="1440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 descr="D:\Навчальні дисципліни\Адмін право на акредитацію 2016-2017\Лекції\Тема 9\картинки\man-driver-with-police-officer-standing-together-vector-249095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1772816"/>
            <a:ext cx="5400600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079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63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вчальні дисципліни\Адмін право на акредитацію 2016-2017\Лекції\Тема 9\картинки\tKSro6xWeR7umFZGwheUBQr4qcLyMSinv6TwI5tQ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3" y="252377"/>
            <a:ext cx="332836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Picture 3" descr="D:\Навчальні дисципліни\Адмін право на акредитацію 2016-2017\Лекції\Тема 9\картинки\Военный_билет_(Украина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4" b="97980" l="4714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12" y="908720"/>
            <a:ext cx="4752528" cy="33607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авчальні дисципліни\Адмін право на акредитацію 2016-2017\Лекції\Тема 9\картинки\man-driver-with-police-officer-standing-together-vector-2490951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4320480" cy="4666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Навчальні дисципліни\Адмін право на акредитацію 2016-2017\Лекції\Тема 9\картинки\unnamed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7" y="2394642"/>
            <a:ext cx="3187655" cy="21144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Навчальні дисципліни\Адмін право на акредитацію 2016-2017\Лекції\Тема 9\картинки\posvidchennya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588">
                        <a14:backgroundMark x1="2610" y1="10700" x2="70879" y2="1362"/>
                        <a14:backgroundMark x1="71429" y1="3113" x2="90659" y2="973"/>
                        <a14:backgroundMark x1="1236" y1="35992" x2="5082" y2="937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3" y="4524272"/>
            <a:ext cx="3446129" cy="2433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Навчальні дисципліни\Адмін право на акредитацію 2016-2017\Лекції\Тема 9\картинки\1449615718_img_056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92" b="84335" l="33000" r="93143">
                        <a14:backgroundMark x1="66429" y1="27897" x2="66429" y2="36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04" b="12038"/>
          <a:stretch/>
        </p:blipFill>
        <p:spPr bwMode="auto">
          <a:xfrm>
            <a:off x="3425830" y="3725135"/>
            <a:ext cx="3621781" cy="3132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580112" y="908720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ДОКУМЕНТИ, ЩО ПОСВІДЧУЮТЬ ОСОБУ</a:t>
            </a:r>
          </a:p>
        </p:txBody>
      </p:sp>
    </p:spTree>
    <p:extLst>
      <p:ext uri="{BB962C8B-B14F-4D97-AF65-F5344CB8AC3E}">
        <p14:creationId xmlns:p14="http://schemas.microsoft.com/office/powerpoint/2010/main" val="27097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авчальні дисципліни\Адмін право на акредитацію 2016-2017\Лекції\Тема 9\картинки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r="16500" b="23944"/>
          <a:stretch/>
        </p:blipFill>
        <p:spPr bwMode="auto">
          <a:xfrm>
            <a:off x="3155677" y="620688"/>
            <a:ext cx="2462982" cy="1512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Прямокутник 2"/>
          <p:cNvSpPr/>
          <p:nvPr/>
        </p:nvSpPr>
        <p:spPr>
          <a:xfrm>
            <a:off x="251520" y="4725144"/>
            <a:ext cx="8784976" cy="1754326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Arial Narrow" panose="020B0606020202030204" pitchFamily="34" charset="0"/>
              </a:rPr>
              <a:t>	Поліцейський може опитати особу, якщо існує достатньо підстав вважати, що вона володіє інформацією, необхідною для виконання поліцейських повноважень.</a:t>
            </a:r>
          </a:p>
          <a:p>
            <a:r>
              <a:rPr lang="uk-UA" dirty="0">
                <a:latin typeface="Arial Narrow" panose="020B0606020202030204" pitchFamily="34" charset="0"/>
              </a:rPr>
              <a:t>	Для опитування поліцейський може запросити особу до поліцейського приміщення.</a:t>
            </a:r>
          </a:p>
          <a:p>
            <a:r>
              <a:rPr lang="uk-UA" dirty="0">
                <a:latin typeface="Arial Narrow" panose="020B0606020202030204" pitchFamily="34" charset="0"/>
              </a:rPr>
              <a:t>	Надання особою інформації є добровільним. Особа може відмовитися від надання інформації. Проведення опитування неповнолітніх допускається тільки за участю батьків (одного з них), іншого законного представника або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32925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Навчальні дисципліни\Адмін право на акредитацію 2016-2017\Лекції\Тема 9\картинки\4b5fa9bd-8ae6-4070-b170-a6ebcd1293e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13549" r="25018" b="6666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707904" y="2762478"/>
            <a:ext cx="5544616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Поверхнева перевірка</a:t>
            </a:r>
            <a:r>
              <a:rPr lang="uk-UA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як превентивний поліцейський захід є здійсненням візуального огляду особи, проведенням по поверхні вбрання особи рукою, спеціальним приладом або засобом, візуальним оглядом речі або транспортного засобу.</a:t>
            </a:r>
          </a:p>
        </p:txBody>
      </p:sp>
      <p:pic>
        <p:nvPicPr>
          <p:cNvPr id="10244" name="Picture 4" descr="D:\Навчальні дисципліни\Адмін право на акредитацію 2016-2017\Лекції\Тема 9\картинки\foto220520191.4337ce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2"/>
          <a:stretch/>
        </p:blipFill>
        <p:spPr bwMode="auto">
          <a:xfrm>
            <a:off x="467544" y="2294982"/>
            <a:ext cx="2885005" cy="4197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Прямокутник 5"/>
          <p:cNvSpPr/>
          <p:nvPr/>
        </p:nvSpPr>
        <p:spPr>
          <a:xfrm rot="21245288">
            <a:off x="596888" y="5527203"/>
            <a:ext cx="2898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A50021"/>
                </a:solidFill>
                <a:latin typeface="Arial Narrow" panose="020B0606020202030204" pitchFamily="34" charset="0"/>
              </a:rPr>
              <a:t>Поверхнева перевірка здійснюється поліцейським відповідної статі</a:t>
            </a:r>
          </a:p>
        </p:txBody>
      </p:sp>
    </p:spTree>
    <p:extLst>
      <p:ext uri="{BB962C8B-B14F-4D97-AF65-F5344CB8AC3E}">
        <p14:creationId xmlns:p14="http://schemas.microsoft.com/office/powerpoint/2010/main" val="4153202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9218" name="Picture 2" descr="D:\Навчальні дисципліни\Адмін право на акредитацію 2016-2017\Лекції\Тема 9\картинки\108574_500xx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54" y="-27384"/>
            <a:ext cx="591041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Навчальні дисципліни\Адмін право на акредитацію 2016-2017\Лекції\Тема 9\картинки\5d207ea46e18b58197cf8bec81eef3a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76675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Навчальні дисципліни\Адмін право на акредитацію 2016-2017\Лекції\Тема 9\картинки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11" y="3876332"/>
            <a:ext cx="6336704" cy="28318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Навчальні дисципліни\Адмін право на акредитацію 2016-2017\Лекції\Тема 9\картинки\unnamed (4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7" r="22976"/>
          <a:stretch/>
        </p:blipFill>
        <p:spPr bwMode="auto">
          <a:xfrm>
            <a:off x="6056588" y="260647"/>
            <a:ext cx="2962369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авчальні дисципліни\Адмін право на акредитацію 2016-2017\Лекції\Тема 9\картинки\5a8d9d40125fc7b5bd87bc931c59d57ff7609043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0"/>
            <a:ext cx="9406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Навчальні дисципліни\Адмін право на акредитацію 2016-2017\Лекції\Тема 9\картинки\1103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"/>
          <a:stretch/>
        </p:blipFill>
        <p:spPr bwMode="auto">
          <a:xfrm>
            <a:off x="0" y="260648"/>
            <a:ext cx="9145469" cy="63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круглений прямокутник 2"/>
          <p:cNvSpPr/>
          <p:nvPr/>
        </p:nvSpPr>
        <p:spPr>
          <a:xfrm rot="1028677">
            <a:off x="5364088" y="1055231"/>
            <a:ext cx="1584176" cy="71508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Ст. 35</a:t>
            </a:r>
          </a:p>
        </p:txBody>
      </p:sp>
    </p:spTree>
    <p:extLst>
      <p:ext uri="{BB962C8B-B14F-4D97-AF65-F5344CB8AC3E}">
        <p14:creationId xmlns:p14="http://schemas.microsoft.com/office/powerpoint/2010/main" val="13884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Документи\НАВЧАЛЬНІ ДИСЦИПЛІНИ\Адміністративне право\таня\використала\0,,3928106_4,00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303280" cy="256816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91680" y="506156"/>
            <a:ext cx="727534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</a:pPr>
            <a:r>
              <a:rPr lang="uk-UA" altLang="uk-UA" sz="2400" b="1" dirty="0">
                <a:solidFill>
                  <a:schemeClr val="bg1"/>
                </a:solidFill>
                <a:latin typeface="Arial Narrow" panose="020B0606020202030204" pitchFamily="34" charset="0"/>
                <a:cs typeface="+mn-cs"/>
              </a:rPr>
              <a:t>ВИМОГА ЗАЛИШИТИ МІСЦЕ І ОБМЕЖЕННЯ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</a:pPr>
            <a:r>
              <a:rPr lang="uk-UA" altLang="uk-UA" sz="2400" b="1" dirty="0">
                <a:solidFill>
                  <a:schemeClr val="bg1"/>
                </a:solidFill>
                <a:latin typeface="Arial Narrow" panose="020B0606020202030204" pitchFamily="34" charset="0"/>
                <a:cs typeface="+mn-cs"/>
              </a:rPr>
              <a:t>ДОСТУПУ ДО ВИЗНАЧЕНОЇ ТЕРИТОРІЇ  (ст. 36)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851920" y="1792399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2913" algn="l"/>
              </a:tabLst>
            </a:pPr>
            <a:r>
              <a:rPr lang="uk-UA" sz="2100" dirty="0">
                <a:solidFill>
                  <a:schemeClr val="bg1"/>
                </a:solidFill>
                <a:latin typeface="Arial Narrow" panose="020B0606020202030204" pitchFamily="34" charset="0"/>
              </a:rPr>
              <a:t>	Поліцейський може обмежувати або забороняти рух транспорту і пішоходів на окремих ділянках вулиць і автомобільних доріг у разі затримання осіб відповідно до закону, під час аварій, інших надзвичайних ситуацій, якщо це необхідно для забезпечення публічної безпеки і порядку, охорони життя і здоров’я людей.</a:t>
            </a:r>
          </a:p>
        </p:txBody>
      </p:sp>
    </p:spTree>
    <p:extLst>
      <p:ext uri="{BB962C8B-B14F-4D97-AF65-F5344CB8AC3E}">
        <p14:creationId xmlns:p14="http://schemas.microsoft.com/office/powerpoint/2010/main" val="26494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02680" y="620688"/>
            <a:ext cx="44080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ОБМЕЖЕННЯ ПЕРЕСУВАННЯ ОСОБИ, ТРАНСПОРТНОГО ЗАСОБУ АБО ФАКТИЧНОГО ВОЛОДІННЯ РІЧЧЮ (ст. 37).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99592" y="4077072"/>
            <a:ext cx="7380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effectLst>
                  <a:glow rad="254000">
                    <a:srgbClr val="5C1F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Поліцейський може тимчасово обмежити фактичне володіння річчю або пересування транспортного засобу для запобігання небезпеці, якщо є достатні підстави вважати, що річ або транспортний засіб можуть бути використані особою з метою посягання на своє життя і здоров’я або на життя чи здоров’я іншої людини, або пошкодження чужої речі. На вимогу особи поліцейський зобов’язаний повідомити про причини застосування ним відповідних заходів.</a:t>
            </a:r>
          </a:p>
        </p:txBody>
      </p:sp>
      <p:pic>
        <p:nvPicPr>
          <p:cNvPr id="1026" name="Picture 2" descr="D:\Навчальні дисципліни\Адмін право на акредитацію 2016-2017\Лекції\Тема 9\картинки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0" r="99111">
                        <a14:foregroundMark x1="46222" y1="32000" x2="67111" y2="31556"/>
                        <a14:foregroundMark x1="8000" y1="31111" x2="20444" y2="32444"/>
                        <a14:foregroundMark x1="67556" y1="31556" x2="91556" y2="32444"/>
                        <a14:foregroundMark x1="44889" y1="63111" x2="44889" y2="6311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208">
            <a:off x="4808579" y="1357659"/>
            <a:ext cx="3482570" cy="34825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7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699792" y="260648"/>
            <a:ext cx="59839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9CCFF"/>
                </a:solidFill>
                <a:latin typeface="Arial Black" pitchFamily="34" charset="0"/>
              </a:rPr>
              <a:t>ПЛАН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342900" lvl="0" indent="-342900">
              <a:buAutoNum type="arabicPeriod"/>
            </a:pPr>
            <a:r>
              <a:rPr lang="uk-UA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Поняття та ознаки адміністративного примусу, класифікація його заходів.</a:t>
            </a:r>
          </a:p>
          <a:p>
            <a:pPr marL="342900" lvl="0" indent="-342900">
              <a:buAutoNum type="arabicPeriod"/>
            </a:pPr>
            <a:r>
              <a:rPr lang="uk-UA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Адміністративно-запобіжні 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uk-UA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превентивні) заходи.</a:t>
            </a:r>
          </a:p>
          <a:p>
            <a:pPr marL="342900" lvl="0" indent="-342900">
              <a:buAutoNum type="arabicPeriod"/>
            </a:pPr>
            <a:r>
              <a:rPr lang="uk-UA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Заходи адміністративного припинення.</a:t>
            </a:r>
          </a:p>
          <a:p>
            <a:r>
              <a:rPr lang="uk-U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35646" y="4869160"/>
            <a:ext cx="73213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САМОСТІЙНЕ ОПРАЦЮВАННЯ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342900" indent="-342900">
              <a:buAutoNum type="arabicPeriod"/>
            </a:pPr>
            <a:r>
              <a:rPr lang="uk-UA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Застосування заходів фізичного впливу.</a:t>
            </a:r>
          </a:p>
          <a:p>
            <a:pPr marL="342900" indent="-342900">
              <a:buAutoNum type="arabicPeriod"/>
            </a:pPr>
            <a:r>
              <a:rPr lang="uk-UA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Застосування спеціальних засобів.</a:t>
            </a:r>
          </a:p>
          <a:p>
            <a:pPr marL="342900" indent="-342900">
              <a:buAutoNum type="arabicPeriod"/>
            </a:pPr>
            <a:r>
              <a:rPr lang="uk-UA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Застосування вогнепальної зброї.</a:t>
            </a:r>
          </a:p>
        </p:txBody>
      </p:sp>
    </p:spTree>
    <p:extLst>
      <p:ext uri="{BB962C8B-B14F-4D97-AF65-F5344CB8AC3E}">
        <p14:creationId xmlns:p14="http://schemas.microsoft.com/office/powerpoint/2010/main" val="34608220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51520" y="4013866"/>
            <a:ext cx="8568952" cy="25853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530225" algn="l"/>
                <a:tab pos="633413" algn="l"/>
                <a:tab pos="900113" algn="l"/>
              </a:tabLst>
            </a:pPr>
            <a:r>
              <a:rPr lang="uk-UA" altLang="uk-UA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itchFamily="18" charset="0"/>
              </a:rPr>
              <a:t>	Поліція може проникнути до житла чи іншого володіння особи </a:t>
            </a:r>
            <a:r>
              <a:rPr lang="uk-UA" altLang="uk-UA" b="1" dirty="0">
                <a:solidFill>
                  <a:srgbClr val="A50021"/>
                </a:solidFill>
                <a:latin typeface="Arial Narrow" panose="020B0606020202030204" pitchFamily="34" charset="0"/>
                <a:ea typeface="Times New Roman" pitchFamily="18" charset="0"/>
              </a:rPr>
              <a:t>без вмотивованого рішення суду лише в невідкладних випадках</a:t>
            </a:r>
            <a:r>
              <a:rPr lang="uk-UA" altLang="uk-UA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itchFamily="18" charset="0"/>
              </a:rPr>
              <a:t>, пов’язаних із:</a:t>
            </a:r>
            <a:endParaRPr lang="uk-UA" altLang="uk-UA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530225" algn="l"/>
                <a:tab pos="633413" algn="l"/>
                <a:tab pos="900113" algn="l"/>
              </a:tabLst>
            </a:pPr>
            <a:r>
              <a:rPr lang="uk-UA" altLang="uk-UA" dirty="0">
                <a:solidFill>
                  <a:schemeClr val="tx1"/>
                </a:solidFill>
                <a:latin typeface="Arial Narrow" panose="020B0606020202030204" pitchFamily="34" charset="0"/>
                <a:ea typeface="Times New Roman" pitchFamily="18" charset="0"/>
              </a:rPr>
              <a:t>	1) рятуванням життя людей та цінного майна під час надзвичайних ситуацій;</a:t>
            </a:r>
            <a:endParaRPr lang="uk-UA" altLang="uk-U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530225" algn="l"/>
                <a:tab pos="633413" algn="l"/>
                <a:tab pos="900113" algn="l"/>
              </a:tabLst>
            </a:pPr>
            <a:r>
              <a:rPr lang="uk-UA" altLang="uk-UA" dirty="0">
                <a:solidFill>
                  <a:schemeClr val="tx1"/>
                </a:solidFill>
                <a:latin typeface="Arial Narrow" panose="020B0606020202030204" pitchFamily="34" charset="0"/>
                <a:ea typeface="Times New Roman" pitchFamily="18" charset="0"/>
              </a:rPr>
              <a:t>	2) безпосереднім переслідуванням осіб, підозрюваних у вчиненні злочину;</a:t>
            </a:r>
            <a:endParaRPr lang="uk-UA" altLang="uk-U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530225" algn="l"/>
                <a:tab pos="633413" algn="l"/>
                <a:tab pos="900113" algn="l"/>
              </a:tabLst>
            </a:pPr>
            <a:r>
              <a:rPr lang="uk-UA" altLang="uk-UA" dirty="0">
                <a:solidFill>
                  <a:schemeClr val="tx1"/>
                </a:solidFill>
                <a:latin typeface="Arial Narrow" panose="020B0606020202030204" pitchFamily="34" charset="0"/>
                <a:ea typeface="Times New Roman" pitchFamily="18" charset="0"/>
              </a:rPr>
              <a:t>	3) припиненням злочину, що загрожує життю осіб, які знаходяться в житлі або іншому володінні.</a:t>
            </a:r>
            <a:endParaRPr lang="uk-UA" altLang="uk-U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530225" algn="l"/>
                <a:tab pos="633413" algn="l"/>
                <a:tab pos="900113" algn="l"/>
              </a:tabLst>
            </a:pPr>
            <a:r>
              <a:rPr lang="uk-UA" altLang="uk-UA" dirty="0">
                <a:solidFill>
                  <a:schemeClr val="tx1"/>
                </a:solidFill>
                <a:latin typeface="Arial Narrow" panose="020B0606020202030204" pitchFamily="34" charset="0"/>
                <a:ea typeface="Times New Roman" pitchFamily="18" charset="0"/>
              </a:rPr>
              <a:t>	Проникнення поліцейського до житла чи іншого володіння особи не може обмежувати її права користуватися власним майном.</a:t>
            </a:r>
            <a:endParaRPr lang="uk-UA" altLang="uk-U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530225" algn="l"/>
                <a:tab pos="633413" algn="l"/>
                <a:tab pos="900113" algn="l"/>
              </a:tabLst>
            </a:pPr>
            <a:r>
              <a:rPr lang="uk-UA" altLang="uk-UA" dirty="0">
                <a:solidFill>
                  <a:schemeClr val="tx1"/>
                </a:solidFill>
                <a:latin typeface="Arial Narrow" panose="020B0606020202030204" pitchFamily="34" charset="0"/>
                <a:ea typeface="Times New Roman" pitchFamily="18" charset="0"/>
              </a:rPr>
              <a:t>	Про застосування вказаного поліцейського заходу обов’язково складається протокол.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51520" y="237274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450850" algn="l"/>
                <a:tab pos="539750" algn="l"/>
                <a:tab pos="900113" algn="l"/>
              </a:tabLst>
            </a:pPr>
            <a:r>
              <a:rPr lang="uk-UA" altLang="uk-UA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60000"/>
                    </a:schemeClr>
                  </a:glow>
                </a:effectLst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ПРОНИКНЕННЯ ДО ЖИТЛА ЧИ ІНШОГО ВОЛОДІННЯ ОСОБИ (ст. 38)</a:t>
            </a:r>
            <a:endParaRPr lang="uk-UA" altLang="uk-UA" sz="2800" b="1" dirty="0">
              <a:solidFill>
                <a:schemeClr val="bg1"/>
              </a:solidFill>
              <a:effectLst>
                <a:glow rad="228600">
                  <a:schemeClr val="tx1">
                    <a:alpha val="6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2" descr="D:\Навчальні дисципліни\Адмін право на акредитацію 2016-2017\Лекції\Тема 9\картинки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0" r="99111">
                        <a14:foregroundMark x1="46222" y1="32000" x2="67111" y2="31556"/>
                        <a14:foregroundMark x1="8000" y1="31111" x2="20444" y2="32444"/>
                        <a14:foregroundMark x1="67556" y1="31556" x2="91556" y2="32444"/>
                        <a14:foregroundMark x1="44889" y1="63111" x2="44889" y2="6311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208">
            <a:off x="5672675" y="2153410"/>
            <a:ext cx="3482570" cy="34825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9512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ПЕРЕВІРКА ДОТРИМАННЯ ВИМОГ ДОЗВІЛЬНОЇ СИСТЕМИ ОРГАНІВ ВНУТРІШНІХ СПРАВ (ст. 39)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79512" y="1975149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Поліція може оглядати зброю, спеціальні засоби, боєприпаси, що знаходяться у фізичних та юридичних осіб, інші предмети, матеріали і речовини, щодо зберігання та використання яких визначено спеціальні правила чи порядок </a:t>
            </a:r>
          </a:p>
          <a:p>
            <a:r>
              <a:rPr lang="uk-UA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та на які поширюється дозвільна система органів внутрішніх справ, </a:t>
            </a:r>
          </a:p>
          <a:p>
            <a:r>
              <a:rPr lang="uk-UA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 метою перевірки дотримання </a:t>
            </a:r>
          </a:p>
          <a:p>
            <a:r>
              <a:rPr lang="uk-UA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правил поводження з ними та </a:t>
            </a:r>
          </a:p>
          <a:p>
            <a:r>
              <a:rPr lang="uk-UA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правил їх використання.</a:t>
            </a:r>
          </a:p>
        </p:txBody>
      </p:sp>
    </p:spTree>
    <p:extLst>
      <p:ext uri="{BB962C8B-B14F-4D97-AF65-F5344CB8AC3E}">
        <p14:creationId xmlns:p14="http://schemas.microsoft.com/office/powerpoint/2010/main" val="346446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ww.volynnews.com/files/news/2015/08-27/163888/fotofiksaciya-porushen-pd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12576"/>
            <a:ext cx="9129856" cy="6944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Рівнобедрений трикутник 7"/>
          <p:cNvSpPr/>
          <p:nvPr/>
        </p:nvSpPr>
        <p:spPr>
          <a:xfrm>
            <a:off x="3275856" y="-608223"/>
            <a:ext cx="6048672" cy="3888432"/>
          </a:xfrm>
          <a:prstGeom prst="triangl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ЗАСТОСУВАННЯ ТЕХНІЧНИХ ПРИЛАДІВ ТА ТЕХНІЧНИХ ЗАСОБІВ, ЩО МАЮТЬ ФУНКЦІЇ ФОТО- І КІНОЗЙОМКИ, ВІДЕОЗАПИСУ, ЧИ ЗАСОБІВ ФОТО- І КІНОЗЙОМКИ, ВІДЕОЗАПИСУ (СТ. 40)</a:t>
            </a:r>
            <a:endParaRPr lang="uk-UA" sz="17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uk-UA" sz="1700" dirty="0">
              <a:solidFill>
                <a:schemeClr val="tx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07504" y="211418"/>
            <a:ext cx="4824536" cy="35394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Поліція </a:t>
            </a:r>
            <a:r>
              <a:rPr lang="uk-UA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для забезпечення публічної безпеки і порядку </a:t>
            </a:r>
            <a:r>
              <a:rPr lang="uk-UA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може закріплювати на форменому одязі, службових транспортних засобах</a:t>
            </a:r>
            <a:r>
              <a:rPr lang="uk-UA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, монтувати/розміщувати по зовнішньому периметру доріг і будівель автоматичну фото- і відеотехніку, а також використовувати інформацію, отриману із автоматичної фото- і відеотехніки, що знаходиться в чужому володінні, </a:t>
            </a:r>
            <a:r>
              <a:rPr lang="uk-UA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 метою:</a:t>
            </a:r>
          </a:p>
          <a:p>
            <a:r>
              <a:rPr lang="uk-UA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1) попередження, виявлення або фіксування правопорушення, охорони громадської безпеки та власності, забезпечення безпеки осіб;</a:t>
            </a:r>
          </a:p>
          <a:p>
            <a:r>
              <a:rPr lang="uk-UA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2) забезпечення дотримання правил дорожнього руху.</a:t>
            </a:r>
          </a:p>
          <a:p>
            <a:r>
              <a:rPr lang="uk-UA" sz="1600" dirty="0">
                <a:solidFill>
                  <a:srgbClr val="A50021"/>
                </a:solidFill>
                <a:latin typeface="Arial Narrow" panose="020B0606020202030204" pitchFamily="34" charset="0"/>
              </a:rPr>
              <a:t>Інформація про змонтовану/розміщену автоматичну фототехніку і відеотехніку повинна бути розміщена на видному місці.</a:t>
            </a:r>
          </a:p>
        </p:txBody>
      </p:sp>
    </p:spTree>
    <p:extLst>
      <p:ext uri="{BB962C8B-B14F-4D97-AF65-F5344CB8AC3E}">
        <p14:creationId xmlns:p14="http://schemas.microsoft.com/office/powerpoint/2010/main" val="37432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19872" y="2351827"/>
            <a:ext cx="5580112" cy="37797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altLang="uk-UA" i="0" u="none" strike="noStrike" normalizeH="0" baseline="0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	Відповідно до ст. 7 Закону України «Про адмі­ністративний нагляд за особами, звільненими з місць позбав­лення волі» адміністративний нагляд здійснюється поліцією.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uk-UA" altLang="uk-UA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uk-UA" altLang="uk-UA" i="0" u="none" strike="noStrike" normalizeH="0" baseline="0" dirty="0">
                <a:ln w="18415" cmpd="sng">
                  <a:noFill/>
                  <a:prstDash val="solid"/>
                </a:ln>
                <a:solidFill>
                  <a:srgbClr val="A5002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Осіб, щодо яких встановлено адміністративний нагляд, беруть на облік, фотографують, а у разі необхідності у них беруть відбитки пальців.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uk-UA" altLang="uk-UA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uk-UA" altLang="uk-UA" i="0" u="none" strike="noStrike" normalizeH="0" baseline="0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Працівники поліції зобов'язані систематично контролювати поведінку цих осіб, запобігати порушенням ними громадського порядку та прав інших громадян і припиняти їх, проводити розшук осіб, які уникають адміністративного нагляду.</a:t>
            </a:r>
            <a:endParaRPr kumimoji="0" lang="uk-UA" altLang="uk-UA" i="0" u="none" strike="noStrike" normalizeH="0" baseline="0" dirty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771800" y="206477"/>
            <a:ext cx="6228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uk-UA" alt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1">
                      <a:lumMod val="5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ПЕРЕВІРКА ДОТРИМАННЯ ОБМЕЖЕНЬ, УСТАНОВЛЕНИХ ЗАКОНОМ СТОСОВНО ОСІБ, ЯКІ ПЕРЕБУВАЮТЬ ПІД АДМІНІСТРАТИВНИМ НАГЛЯДОМ, ТА ІНШИХ КАТЕГОРІЙ ОСІБ</a:t>
            </a:r>
            <a:endParaRPr lang="uk-UA" altLang="uk-UA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chemeClr val="accent1">
                    <a:lumMod val="5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укова Шарко 2018\5457f1a0ef514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38" y="5155373"/>
            <a:ext cx="9393070" cy="152425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¿Ð¾Ð»ÑÑÐµÐ¹ÑÑÐºÐ¸Ð¹ Ð¿Ð¾Ð´Ð°Ñ ÑÑÐºÑ Ð´Ð¾Ð¿Ð¾Ð¼Ð¾Ð³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44">
                        <a14:foregroundMark x1="58689" y1="34884" x2="70000" y2="93314"/>
                        <a14:foregroundMark x1="82623" y1="38663" x2="86393" y2="93023"/>
                        <a14:foregroundMark x1="96557" y1="15698" x2="94590" y2="98547"/>
                        <a14:foregroundMark x1="51967" y1="94477" x2="82787" y2="95640"/>
                        <a14:foregroundMark x1="48197" y1="35756" x2="54262" y2="80233"/>
                        <a14:foregroundMark x1="57377" y1="20058" x2="56721" y2="27907"/>
                        <a14:foregroundMark x1="59508" y1="56977" x2="59508" y2="56977"/>
                        <a14:foregroundMark x1="60656" y1="7558" x2="71311" y2="1163"/>
                        <a14:foregroundMark x1="12951" y1="40116" x2="5738" y2="85756"/>
                        <a14:foregroundMark x1="57869" y1="10174" x2="39836" y2="24128"/>
                        <a14:foregroundMark x1="57377" y1="9884" x2="67049" y2="2907"/>
                        <a14:foregroundMark x1="57705" y1="8430" x2="57705" y2="8430"/>
                        <a14:foregroundMark x1="58852" y1="7849" x2="56230" y2="9012"/>
                        <a14:foregroundMark x1="27213" y1="16860" x2="32459" y2="8430"/>
                        <a14:backgroundMark x1="3607" y1="38372" x2="19836" y2="26163"/>
                        <a14:backgroundMark x1="21475" y1="25000" x2="21475" y2="25000"/>
                        <a14:backgroundMark x1="21311" y1="4070" x2="21311" y2="4070"/>
                        <a14:backgroundMark x1="23279" y1="27035" x2="24754" y2="18314"/>
                        <a14:backgroundMark x1="28852" y1="2616" x2="39836" y2="1453"/>
                        <a14:backgroundMark x1="41475" y1="19477" x2="62295" y2="2326"/>
                        <a14:backgroundMark x1="28033" y1="7267" x2="31148" y2="2326"/>
                        <a14:backgroundMark x1="37377" y1="4360" x2="39180" y2="7267"/>
                        <a14:backgroundMark x1="30656" y1="3779" x2="33115" y2="2616"/>
                        <a14:backgroundMark x1="36721" y1="4651" x2="36721" y2="4651"/>
                        <a14:backgroundMark x1="7213" y1="2616" x2="492" y2="5377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4611"/>
            <a:ext cx="1619672" cy="9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b="8528"/>
          <a:stretch/>
        </p:blipFill>
        <p:spPr>
          <a:xfrm>
            <a:off x="395536" y="1780401"/>
            <a:ext cx="5139771" cy="4295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35307" y="2682758"/>
            <a:ext cx="34622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</a:rPr>
              <a:t>Піклування – це небайдуже ставлення та здійснення відповідних дій з метою забезпечення захисту прав та інтересів осіб, які в силу певних обставин не можуть здійснити це самостійно, і потребують допомоги в недопущенні створення реальної небезпеки як оточуючим так і безпосередньо самому собі.</a:t>
            </a:r>
          </a:p>
          <a:p>
            <a:pPr algn="ctr"/>
            <a:endParaRPr lang="uk-UA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69252">
            <a:off x="5679922" y="1497216"/>
            <a:ext cx="3328445" cy="851297"/>
          </a:xfrm>
          <a:prstGeom prst="round2DiagRect">
            <a:avLst/>
          </a:prstGeom>
          <a:noFill/>
          <a:ln w="57150">
            <a:solidFill>
              <a:srgbClr val="FF0000"/>
            </a:solidFill>
            <a:prstDash val="dash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haroni" panose="02010803020104030203" pitchFamily="2" charset="-79"/>
              </a:rPr>
              <a:t>НОВЕЛА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23697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b="1" cap="all" dirty="0">
                <a:solidFill>
                  <a:srgbClr val="FFFF00"/>
                </a:solidFill>
                <a:effectLst>
                  <a:glow rad="76200">
                    <a:srgbClr val="0070C0">
                      <a:alpha val="60000"/>
                    </a:srgbClr>
                  </a:glow>
                </a:effectLst>
                <a:latin typeface="AvantGardeC" pitchFamily="82" charset="0"/>
              </a:rPr>
              <a:t>ПОЛІЦЕЙСЬКЕ ПІКЛУВАННЯ</a:t>
            </a:r>
            <a:endParaRPr lang="uk-UA" b="1" dirty="0">
              <a:solidFill>
                <a:srgbClr val="FFFF00"/>
              </a:solidFill>
              <a:effectLst>
                <a:glow rad="76200">
                  <a:srgbClr val="0070C0">
                    <a:alpha val="60000"/>
                  </a:srgbClr>
                </a:glow>
              </a:effectLst>
              <a:latin typeface="AvantGarde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84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208155"/>
              </p:ext>
            </p:extLst>
          </p:nvPr>
        </p:nvGraphicFramePr>
        <p:xfrm>
          <a:off x="488713" y="-243408"/>
          <a:ext cx="31702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769095356"/>
              </p:ext>
            </p:extLst>
          </p:nvPr>
        </p:nvGraphicFramePr>
        <p:xfrm>
          <a:off x="5724128" y="135388"/>
          <a:ext cx="3096344" cy="2933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90815339"/>
              </p:ext>
            </p:extLst>
          </p:nvPr>
        </p:nvGraphicFramePr>
        <p:xfrm>
          <a:off x="669787" y="3446142"/>
          <a:ext cx="4045774" cy="275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08647007"/>
              </p:ext>
            </p:extLst>
          </p:nvPr>
        </p:nvGraphicFramePr>
        <p:xfrm>
          <a:off x="4721591" y="2924944"/>
          <a:ext cx="3888432" cy="3240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1" name="TextBox 20"/>
          <p:cNvSpPr txBox="1"/>
          <p:nvPr/>
        </p:nvSpPr>
        <p:spPr>
          <a:xfrm rot="1111769">
            <a:off x="2759600" y="2349187"/>
            <a:ext cx="4163740" cy="1055608"/>
          </a:xfrm>
          <a:prstGeom prst="round2DiagRect">
            <a:avLst/>
          </a:prstGeom>
          <a:noFill/>
          <a:ln w="57150">
            <a:solidFill>
              <a:srgbClr val="FF0000"/>
            </a:solidFill>
            <a:prstDash val="dash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haroni" panose="02010803020104030203" pitchFamily="2" charset="-79"/>
              </a:rPr>
              <a:t>Ст. 41 «Поліцейське піклування»</a:t>
            </a:r>
          </a:p>
        </p:txBody>
      </p:sp>
    </p:spTree>
    <p:extLst>
      <p:ext uri="{BB962C8B-B14F-4D97-AF65-F5344CB8AC3E}">
        <p14:creationId xmlns:p14="http://schemas.microsoft.com/office/powerpoint/2010/main" val="1347035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¿Ð¾Ð»ÑÑÐµÐ¹ÑÑÐºÐ¸Ð¹ Ð¿Ð¾Ð´Ð°Ñ ÑÑÐºÑ Ð´Ð¾Ð¿Ð¾Ð¼Ð¾Ð³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44">
                        <a14:foregroundMark x1="58689" y1="34884" x2="70000" y2="93314"/>
                        <a14:foregroundMark x1="82623" y1="38663" x2="86393" y2="93023"/>
                        <a14:foregroundMark x1="96557" y1="15698" x2="94590" y2="98547"/>
                        <a14:foregroundMark x1="51967" y1="94477" x2="82787" y2="95640"/>
                        <a14:foregroundMark x1="48197" y1="35756" x2="54262" y2="80233"/>
                        <a14:foregroundMark x1="57377" y1="20058" x2="56721" y2="27907"/>
                        <a14:foregroundMark x1="59508" y1="56977" x2="59508" y2="56977"/>
                        <a14:foregroundMark x1="60656" y1="7558" x2="71311" y2="1163"/>
                        <a14:foregroundMark x1="12951" y1="40116" x2="5738" y2="85756"/>
                        <a14:foregroundMark x1="57869" y1="10174" x2="39836" y2="24128"/>
                        <a14:foregroundMark x1="57377" y1="9884" x2="67049" y2="2907"/>
                        <a14:foregroundMark x1="57705" y1="8430" x2="57705" y2="8430"/>
                        <a14:foregroundMark x1="58852" y1="7849" x2="56230" y2="9012"/>
                        <a14:foregroundMark x1="27213" y1="16860" x2="32459" y2="8430"/>
                        <a14:backgroundMark x1="3607" y1="38372" x2="19836" y2="26163"/>
                        <a14:backgroundMark x1="21475" y1="25000" x2="21475" y2="25000"/>
                        <a14:backgroundMark x1="21311" y1="4070" x2="21311" y2="4070"/>
                        <a14:backgroundMark x1="23279" y1="27035" x2="24754" y2="18314"/>
                        <a14:backgroundMark x1="28852" y1="2616" x2="39836" y2="1453"/>
                        <a14:backgroundMark x1="41475" y1="19477" x2="62295" y2="2326"/>
                        <a14:backgroundMark x1="28033" y1="7267" x2="31148" y2="2326"/>
                        <a14:backgroundMark x1="37377" y1="4360" x2="39180" y2="7267"/>
                        <a14:backgroundMark x1="30656" y1="3779" x2="33115" y2="2616"/>
                        <a14:backgroundMark x1="36721" y1="4651" x2="36721" y2="4651"/>
                        <a14:backgroundMark x1="7213" y1="2616" x2="492" y2="5377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5549394"/>
            <a:ext cx="2339752" cy="13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5" y="2636912"/>
            <a:ext cx="488921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62" y="116633"/>
            <a:ext cx="5909066" cy="302433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Ð ÐµÐ·ÑÐ»ÑÑÐ°Ñ Ð¿Ð¾ÑÑÐºÑ Ð·Ð¾Ð±ÑÐ°Ð¶ÐµÐ½Ñ Ð·Ð° Ð·Ð°Ð¿Ð¸ÑÐ¾Ð¼ &quot;Ð¿Ð¾Ð»ÑÑÑÑ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1944216" cy="234958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445083" y="2996952"/>
            <a:ext cx="5724129" cy="3717031"/>
          </a:xfrm>
          <a:prstGeom prst="cloud">
            <a:avLst/>
          </a:prstGeom>
          <a:solidFill>
            <a:srgbClr val="A5002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  <a:tabLst>
                <a:tab pos="442913" algn="l"/>
              </a:tabLst>
            </a:pP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</a:t>
            </a:r>
            <a:r>
              <a:rPr lang="uk-UA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Поліцейський зобов’язаний негайно повідомити особі </a:t>
            </a:r>
            <a:r>
              <a:rPr lang="uk-UA" sz="1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зрозумілою для неї мовою</a:t>
            </a:r>
            <a:r>
              <a:rPr lang="uk-UA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підставу застосування поліцейського заходу, а також роз’яснити право отримувати медичну допомогу, давати пояснення, оскаржувати дії поліцейського, негайно повідомити інших осіб про її місце перебування.</a:t>
            </a:r>
          </a:p>
          <a:p>
            <a:endPara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укова Шарко 2018\5457f1a0ef514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38" y="5155373"/>
            <a:ext cx="9393070" cy="152425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¿Ð¾Ð»ÑÑÐµÐ¹ÑÑÐºÐ¸Ð¹ Ð¿Ð¾Ð´Ð°Ñ ÑÑÐºÑ Ð´Ð¾Ð¿Ð¾Ð¼Ð¾Ð³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44">
                        <a14:foregroundMark x1="58689" y1="34884" x2="70000" y2="93314"/>
                        <a14:foregroundMark x1="82623" y1="38663" x2="86393" y2="93023"/>
                        <a14:foregroundMark x1="96557" y1="15698" x2="94590" y2="98547"/>
                        <a14:foregroundMark x1="51967" y1="94477" x2="82787" y2="95640"/>
                        <a14:foregroundMark x1="48197" y1="35756" x2="54262" y2="80233"/>
                        <a14:foregroundMark x1="57377" y1="20058" x2="56721" y2="27907"/>
                        <a14:foregroundMark x1="59508" y1="56977" x2="59508" y2="56977"/>
                        <a14:foregroundMark x1="60656" y1="7558" x2="71311" y2="1163"/>
                        <a14:foregroundMark x1="12951" y1="40116" x2="5738" y2="85756"/>
                        <a14:foregroundMark x1="57869" y1="10174" x2="39836" y2="24128"/>
                        <a14:foregroundMark x1="57377" y1="9884" x2="67049" y2="2907"/>
                        <a14:foregroundMark x1="57705" y1="8430" x2="57705" y2="8430"/>
                        <a14:foregroundMark x1="58852" y1="7849" x2="56230" y2="9012"/>
                        <a14:foregroundMark x1="27213" y1="16860" x2="32459" y2="8430"/>
                        <a14:backgroundMark x1="3607" y1="38372" x2="19836" y2="26163"/>
                        <a14:backgroundMark x1="21475" y1="25000" x2="21475" y2="25000"/>
                        <a14:backgroundMark x1="21311" y1="4070" x2="21311" y2="4070"/>
                        <a14:backgroundMark x1="23279" y1="27035" x2="24754" y2="18314"/>
                        <a14:backgroundMark x1="28852" y1="2616" x2="39836" y2="1453"/>
                        <a14:backgroundMark x1="41475" y1="19477" x2="62295" y2="2326"/>
                        <a14:backgroundMark x1="28033" y1="7267" x2="31148" y2="2326"/>
                        <a14:backgroundMark x1="37377" y1="4360" x2="39180" y2="7267"/>
                        <a14:backgroundMark x1="30656" y1="3779" x2="33115" y2="2616"/>
                        <a14:backgroundMark x1="36721" y1="4651" x2="36721" y2="4651"/>
                        <a14:backgroundMark x1="7213" y1="2616" x2="492" y2="5377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4611"/>
            <a:ext cx="1619672" cy="9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540" y="620688"/>
            <a:ext cx="3859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99"/>
                </a:solidFill>
                <a:latin typeface="Arial Narrow" pitchFamily="34" charset="0"/>
              </a:rPr>
              <a:t>Поліцейський уповноважений вилучити у особи зброю чи інші предмети, якими особа може завдати шкоди оточуючим чи собі, незалежно від того, чи заборонені вони в обігу</a:t>
            </a:r>
          </a:p>
          <a:p>
            <a:pPr algn="ctr"/>
            <a:endParaRPr lang="uk-UA" sz="20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Ð¿Ð¾Ð»ÑÑÐµÐ¹ÑÑÐºÐ¸Ð¹ Ð²Ð¸Ð»ÑÑÐ°Ñ Ð·Ð±ÑÐ¾Ñ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50" y="430606"/>
            <a:ext cx="4239339" cy="3142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Ð¿Ð¾Ð»ÑÑÐµÐ¹ÑÑÐºÐ¸Ð¹ Ð²Ð¸Ð»ÑÑÐ°Ñ Ð·Ð±ÑÐ¾Ñ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992555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27" y="3924947"/>
            <a:ext cx="2958162" cy="1664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111769">
            <a:off x="3429391" y="2636181"/>
            <a:ext cx="3325851" cy="1328023"/>
          </a:xfrm>
          <a:prstGeom prst="round2DiagRect">
            <a:avLst/>
          </a:prstGeom>
          <a:noFill/>
          <a:ln w="57150">
            <a:solidFill>
              <a:srgbClr val="FF0000"/>
            </a:solidFill>
            <a:prstDash val="dash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itchFamily="34" charset="0"/>
                <a:cs typeface="Aharoni" panose="02010803020104030203" pitchFamily="2" charset="-79"/>
              </a:rPr>
              <a:t>ОБШУК</a:t>
            </a:r>
          </a:p>
          <a:p>
            <a:pPr algn="ctr"/>
            <a:r>
              <a:rPr lang="uk-UA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itchFamily="34" charset="0"/>
                <a:cs typeface="Aharoni" panose="02010803020104030203" pitchFamily="2" charset="-79"/>
              </a:rPr>
              <a:t>заборонено</a:t>
            </a:r>
          </a:p>
        </p:txBody>
      </p:sp>
    </p:spTree>
    <p:extLst>
      <p:ext uri="{BB962C8B-B14F-4D97-AF65-F5344CB8AC3E}">
        <p14:creationId xmlns:p14="http://schemas.microsoft.com/office/powerpoint/2010/main" val="3544611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¿Ð¾Ð»ÑÑÐµÐ¹ÑÑÐºÐ¸Ð¹ Ð¿Ð¾Ð´Ð°Ñ ÑÑÐºÑ Ð´Ð¾Ð¿Ð¾Ð¼Ð¾Ð³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44">
                        <a14:foregroundMark x1="58689" y1="34884" x2="70000" y2="93314"/>
                        <a14:foregroundMark x1="82623" y1="38663" x2="86393" y2="93023"/>
                        <a14:foregroundMark x1="96557" y1="15698" x2="94590" y2="98547"/>
                        <a14:foregroundMark x1="51967" y1="94477" x2="82787" y2="95640"/>
                        <a14:foregroundMark x1="48197" y1="35756" x2="54262" y2="80233"/>
                        <a14:foregroundMark x1="57377" y1="20058" x2="56721" y2="27907"/>
                        <a14:foregroundMark x1="59508" y1="56977" x2="59508" y2="56977"/>
                        <a14:foregroundMark x1="60656" y1="7558" x2="71311" y2="1163"/>
                        <a14:foregroundMark x1="12951" y1="40116" x2="5738" y2="85756"/>
                        <a14:foregroundMark x1="57869" y1="10174" x2="39836" y2="24128"/>
                        <a14:foregroundMark x1="57377" y1="9884" x2="67049" y2="2907"/>
                        <a14:foregroundMark x1="57705" y1="8430" x2="57705" y2="8430"/>
                        <a14:foregroundMark x1="58852" y1="7849" x2="56230" y2="9012"/>
                        <a14:foregroundMark x1="27213" y1="16860" x2="32459" y2="8430"/>
                        <a14:backgroundMark x1="3607" y1="38372" x2="19836" y2="26163"/>
                        <a14:backgroundMark x1="21475" y1="25000" x2="21475" y2="25000"/>
                        <a14:backgroundMark x1="21311" y1="4070" x2="21311" y2="4070"/>
                        <a14:backgroundMark x1="23279" y1="27035" x2="24754" y2="18314"/>
                        <a14:backgroundMark x1="28852" y1="2616" x2="39836" y2="1453"/>
                        <a14:backgroundMark x1="41475" y1="19477" x2="62295" y2="2326"/>
                        <a14:backgroundMark x1="28033" y1="7267" x2="31148" y2="2326"/>
                        <a14:backgroundMark x1="37377" y1="4360" x2="39180" y2="7267"/>
                        <a14:backgroundMark x1="30656" y1="3779" x2="33115" y2="2616"/>
                        <a14:backgroundMark x1="36721" y1="4651" x2="36721" y2="4651"/>
                        <a14:backgroundMark x1="7213" y1="2616" x2="492" y2="5377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4611"/>
            <a:ext cx="1619672" cy="9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05" y="512899"/>
            <a:ext cx="4345780" cy="2487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 rot="21133791">
            <a:off x="3800511" y="3344729"/>
            <a:ext cx="3217313" cy="523220"/>
          </a:xfrm>
          <a:prstGeom prst="rect">
            <a:avLst/>
          </a:prstGeom>
          <a:noFill/>
          <a:ln w="5715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ПРОТОКОЛ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31" y="635719"/>
            <a:ext cx="459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99"/>
                </a:solidFill>
                <a:effectLst/>
                <a:latin typeface="Arial Narrow" pitchFamily="34" charset="0"/>
              </a:rPr>
              <a:t>В протоколі зазначається: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118" y="1236816"/>
            <a:ext cx="34838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місце;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дата і точний час (година і хвилини) застосування поліцейського заходу;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підстави застосування;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опис вилученої зброї чи інших предметів;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клопотання, заяви чи скарги особи, якщо такі надходили;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наявність чи відсутність видимих тілесних ушкоджень.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73" y="4725144"/>
            <a:ext cx="3452579" cy="1939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210636" y="3805003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Протокол підписується поліцейським і особою. Копія протоколу </a:t>
            </a:r>
            <a:r>
              <a:rPr lang="uk-UA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негайно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 під розпис вручається особі. </a:t>
            </a:r>
          </a:p>
        </p:txBody>
      </p:sp>
    </p:spTree>
    <p:extLst>
      <p:ext uri="{BB962C8B-B14F-4D97-AF65-F5344CB8AC3E}">
        <p14:creationId xmlns:p14="http://schemas.microsoft.com/office/powerpoint/2010/main" val="293217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07674" y="67701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AutoNum type="arabicPeriod"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ПОНЯТТЯ ТА ОЗНАКИ АДМІНІСТРАТИВНОГО ПРИМУСУ, КЛАСИФІКАЦІЯ ЙОГО ЗАХОДІВ</a:t>
            </a:r>
          </a:p>
          <a:p>
            <a:pPr algn="ctr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60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вчальні дисципліни\Адмін право на акредитацію 2016-2017\Лекції\Тема 9\картинки\ppt_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10"/>
            <a:ext cx="9143900" cy="688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круглений прямокутник 3"/>
          <p:cNvSpPr/>
          <p:nvPr/>
        </p:nvSpPr>
        <p:spPr>
          <a:xfrm>
            <a:off x="4022005" y="2132856"/>
            <a:ext cx="5076056" cy="16004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	ДЕРЖАВНИЙ ПРИМУС </a:t>
            </a:r>
            <a:r>
              <a:rPr lang="uk-UA" sz="2200" dirty="0">
                <a:latin typeface="Arial Narrow" panose="020B0606020202030204" pitchFamily="34" charset="0"/>
              </a:rPr>
              <a:t>— це застосування до певних осіб спеціальних заходів впливу з метою спонукати, змусити їх виконувати вимоги правових норм.</a:t>
            </a:r>
          </a:p>
        </p:txBody>
      </p:sp>
      <p:sp>
        <p:nvSpPr>
          <p:cNvPr id="5" name="Виноска зі стрілкою донизу 4"/>
          <p:cNvSpPr/>
          <p:nvPr/>
        </p:nvSpPr>
        <p:spPr>
          <a:xfrm>
            <a:off x="4928226" y="908720"/>
            <a:ext cx="3211476" cy="122413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Narrow" panose="020B0606020202030204" pitchFamily="34" charset="0"/>
              </a:rPr>
              <a:t>Судовий примус</a:t>
            </a:r>
          </a:p>
        </p:txBody>
      </p:sp>
      <p:sp>
        <p:nvSpPr>
          <p:cNvPr id="6" name="Виноска зі стрілкою догори 5"/>
          <p:cNvSpPr/>
          <p:nvPr/>
        </p:nvSpPr>
        <p:spPr>
          <a:xfrm>
            <a:off x="3995936" y="3717032"/>
            <a:ext cx="5076056" cy="1378556"/>
          </a:xfrm>
          <a:prstGeom prst="up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Narrow" panose="020B0606020202030204" pitchFamily="34" charset="0"/>
              </a:rPr>
              <a:t>Позасудовий (адміністративний) примус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89388" y="5192032"/>
            <a:ext cx="8982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	</a:t>
            </a:r>
            <a:r>
              <a:rPr lang="uk-UA" b="1" dirty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АДМІНІСТРАТИВНИЙ ПРИМУС </a:t>
            </a:r>
            <a:r>
              <a:rPr lang="uk-UA" dirty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–</a:t>
            </a:r>
            <a:r>
              <a:rPr lang="uk-UA" b="1" dirty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uk-UA" dirty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це застосування відповідними суб'єктами до осіб, які не перебувають в їх підпорядкуванні, незалежно від волі і бажання останніх, передбачених адміністративно-правовими нормами заходів впливу морального, майнового, особистісного (фізичного) та іншого характеру з метою охорони відповідних суспільних відносин шляхом попередження і при­пинення правопорушень, а також покарання за їх вчинення.</a:t>
            </a:r>
          </a:p>
        </p:txBody>
      </p:sp>
    </p:spTree>
    <p:extLst>
      <p:ext uri="{BB962C8B-B14F-4D97-AF65-F5344CB8AC3E}">
        <p14:creationId xmlns:p14="http://schemas.microsoft.com/office/powerpoint/2010/main" val="718283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835696" y="620688"/>
            <a:ext cx="7056784" cy="56938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АДМІНІСТРАТИВНИЙ ПРИМУС</a:t>
            </a:r>
            <a:r>
              <a:rPr lang="uk-UA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ХАРАКТЕРИЗУЄТЬСЯ ТАКИМИ ОСОБЛИВОСТЯМИ:</a:t>
            </a:r>
            <a:endParaRPr lang="uk-UA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застосування адміністративного примусу завжди поєднується із широким використанням багатогранних виховних засобів, з активним формуванням правосвідомості, нетерпимого ставлення до антигромадських вчинків;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адміністративний примус використовується в державному управлінні для охорони суспільних відносин, що виникають у цій сфері державної діяльності;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заходи адміністративного примусу застосовуються, як правило, органами виконавчої влади та їх посадовими особами без звернення до суду;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застосовувати заходи адміністративного примусу правомочні не всі органи виконавчої влади і не всі їх посадові особи, а лише ті з них, кому таке право надано законодавчими актами (державні інспекції, воєнізовані правоохоронні формування — поліція, служба безпеки, прикордонні, внутрішні війська та ін.);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адміністративно-примусові заходи можуть застосовуватися не тільки у зв'язку із вчиненням правопорушень, а й за їх відсутності, коли необхідно їх попередити або забезпечити публічний порядок і публічну безпеку під час різних надзвичайних ситуацій (стихійного лиха, епідемій, епізоотій, аварій, катастроф тощо); </a:t>
            </a:r>
          </a:p>
        </p:txBody>
      </p:sp>
    </p:spTree>
    <p:extLst>
      <p:ext uri="{BB962C8B-B14F-4D97-AF65-F5344CB8AC3E}">
        <p14:creationId xmlns:p14="http://schemas.microsoft.com/office/powerpoint/2010/main" val="40744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3528" y="908720"/>
            <a:ext cx="7272808" cy="54168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АДМІНІСТРАТИВНИЙ ПРИМУС</a:t>
            </a:r>
            <a:r>
              <a:rPr lang="uk-UA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ХАРАКТЕРИЗУЄТЬСЯ ТАКИМИ ОСОБЛИВОСТЯМИ:</a:t>
            </a:r>
            <a:endParaRPr lang="uk-UA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на відміну від інших видів державного примусу, адміністративний примус за змістом значно ширший за адміністративну відповідальність. Адже адміністративна відповідальність — це складова адміністративного  примусу;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заходи адміністративного примусу застосовуються як до фізичних, так і до юридичних осіб;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заходи адміністративного примусу дуже різноманітні, вони можуть мати характер морального, майнового, особистісного впливу, допускається застосування фізичної сили і вогнепальної зброї;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заходи впливу застосовуються саме в примусовому порядку, тобто незалежно від волі й бажання суб'єкта, до якого застосо­вується, часто з можливістю використання для його реалізації інших примусових заходів;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застосовується адміністративний примус з потрійною </a:t>
            </a:r>
            <a:r>
              <a:rPr lang="uk-UA" b="1" dirty="0">
                <a:solidFill>
                  <a:srgbClr val="FF0000"/>
                </a:solidFill>
                <a:latin typeface="Arial Narrow" panose="020B0606020202030204" pitchFamily="34" charset="0"/>
              </a:rPr>
              <a:t>МЕТОЮ: </a:t>
            </a:r>
          </a:p>
          <a:p>
            <a:pPr>
              <a:tabLst>
                <a:tab pos="530225" algn="l"/>
              </a:tabLst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	1) для запобігання різним антигромадським проявам, недопу­щення виникнення певної протиправної ситуації; </a:t>
            </a:r>
          </a:p>
          <a:p>
            <a:pPr>
              <a:tabLst>
                <a:tab pos="530225" algn="l"/>
              </a:tabLst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	2) для припи­нення розпочатого або вже вчиненого протиправного діяння та забезпечення провадження в справах про адміністративні про­ступки; </a:t>
            </a:r>
          </a:p>
          <a:p>
            <a:pPr>
              <a:tabLst>
                <a:tab pos="530225" algn="l"/>
              </a:tabLst>
            </a:pP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	3) для покарання осіб, які вчинили правопорушення. </a:t>
            </a:r>
          </a:p>
        </p:txBody>
      </p:sp>
    </p:spTree>
    <p:extLst>
      <p:ext uri="{BB962C8B-B14F-4D97-AF65-F5344CB8AC3E}">
        <p14:creationId xmlns:p14="http://schemas.microsoft.com/office/powerpoint/2010/main" val="33355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5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Результат пошуку зображень за запитом поліція 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0688760"/>
              </p:ext>
            </p:extLst>
          </p:nvPr>
        </p:nvGraphicFramePr>
        <p:xfrm>
          <a:off x="307975" y="332656"/>
          <a:ext cx="8360097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0" y="5013176"/>
            <a:ext cx="53441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КЛАСИФІКАЦЯ </a:t>
            </a:r>
          </a:p>
          <a:p>
            <a:pPr algn="ctr"/>
            <a:r>
              <a:rPr lang="uk-UA" sz="23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ЗАХОДІВ </a:t>
            </a:r>
          </a:p>
          <a:p>
            <a:pPr algn="ctr"/>
            <a:r>
              <a:rPr lang="uk-UA" sz="23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АДМІНІСТРАТИВНОГО ПРИМУСУ</a:t>
            </a:r>
          </a:p>
        </p:txBody>
      </p:sp>
    </p:spTree>
    <p:extLst>
      <p:ext uri="{BB962C8B-B14F-4D97-AF65-F5344CB8AC3E}">
        <p14:creationId xmlns:p14="http://schemas.microsoft.com/office/powerpoint/2010/main" val="18437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99881" y="105273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2. АДМІНІСТРАТИВНО-ЗАПОБІЖНІ       </a:t>
            </a:r>
          </a:p>
          <a:p>
            <a:pPr lvl="0" algn="ctr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(ПРЕВЕНТИВНІ) ЗАХОДИ</a:t>
            </a:r>
          </a:p>
        </p:txBody>
      </p:sp>
    </p:spTree>
    <p:extLst>
      <p:ext uri="{BB962C8B-B14F-4D97-AF65-F5344CB8AC3E}">
        <p14:creationId xmlns:p14="http://schemas.microsoft.com/office/powerpoint/2010/main" val="39321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95935" y="4766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rgbClr val="FFFF66"/>
                </a:solidFill>
                <a:latin typeface="Arial Narrow" panose="020B0606020202030204" pitchFamily="34" charset="0"/>
              </a:rPr>
              <a:t>АДМІНІСТРАТИВНО-ЗАПОБІЖНІ (ПРЕВЕНТИВНІ) ЗАХОДИ</a:t>
            </a:r>
            <a:r>
              <a:rPr lang="uk-UA" sz="2000" dirty="0">
                <a:solidFill>
                  <a:srgbClr val="FFFF66"/>
                </a:solidFill>
                <a:latin typeface="Arial Narrow" panose="020B0606020202030204" pitchFamily="34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становлять комплекс за­ходів впливу морального, фізичного, організаційного та іншого </a:t>
            </a:r>
          </a:p>
          <a:p>
            <a:r>
              <a:rPr lang="uk-UA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харак­теру, які дають змогу виявляти і не допускати правопорушення, за­безпечувати публічний порядок і безпеку за різних </a:t>
            </a:r>
          </a:p>
          <a:p>
            <a:r>
              <a:rPr lang="uk-UA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над­звичайних обставин.</a:t>
            </a:r>
          </a:p>
        </p:txBody>
      </p:sp>
      <p:sp>
        <p:nvSpPr>
          <p:cNvPr id="5" name="Стрілка кутом догори 4"/>
          <p:cNvSpPr/>
          <p:nvPr/>
        </p:nvSpPr>
        <p:spPr>
          <a:xfrm rot="16200000" flipH="1" flipV="1">
            <a:off x="386970" y="2967775"/>
            <a:ext cx="576063" cy="702947"/>
          </a:xfrm>
          <a:prstGeom prst="bent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1115576" y="3170050"/>
            <a:ext cx="3410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rgbClr val="FFFF66"/>
                </a:solidFill>
                <a:latin typeface="+mj-lt"/>
              </a:rPr>
              <a:t>недопущення, </a:t>
            </a:r>
          </a:p>
          <a:p>
            <a:r>
              <a:rPr lang="uk-UA" sz="2000" b="1" i="1" dirty="0">
                <a:solidFill>
                  <a:srgbClr val="FFFF66"/>
                </a:solidFill>
                <a:latin typeface="+mj-lt"/>
              </a:rPr>
              <a:t>відвернення правопорушень</a:t>
            </a:r>
          </a:p>
        </p:txBody>
      </p:sp>
      <p:sp>
        <p:nvSpPr>
          <p:cNvPr id="7" name="Стрілка кутом догори 6"/>
          <p:cNvSpPr/>
          <p:nvPr/>
        </p:nvSpPr>
        <p:spPr>
          <a:xfrm rot="16200000" flipH="1" flipV="1">
            <a:off x="427790" y="3784448"/>
            <a:ext cx="576063" cy="702947"/>
          </a:xfrm>
          <a:prstGeom prst="bent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1084346" y="3963806"/>
            <a:ext cx="4969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rgbClr val="FFFF66"/>
                </a:solidFill>
                <a:latin typeface="+mj-lt"/>
              </a:rPr>
              <a:t>забезпечення публічного порядку </a:t>
            </a:r>
          </a:p>
          <a:p>
            <a:r>
              <a:rPr lang="uk-UA" sz="2000" b="1" i="1" dirty="0">
                <a:solidFill>
                  <a:srgbClr val="FFFF66"/>
                </a:solidFill>
                <a:latin typeface="+mj-lt"/>
              </a:rPr>
              <a:t>і безпеки у різних надзвичайних ситуаціях</a:t>
            </a:r>
          </a:p>
        </p:txBody>
      </p:sp>
      <p:sp>
        <p:nvSpPr>
          <p:cNvPr id="9" name="Стрілка кутом догори 8"/>
          <p:cNvSpPr/>
          <p:nvPr/>
        </p:nvSpPr>
        <p:spPr>
          <a:xfrm rot="16200000" flipH="1" flipV="1">
            <a:off x="476111" y="4631374"/>
            <a:ext cx="576063" cy="702947"/>
          </a:xfrm>
          <a:prstGeom prst="bent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1115616" y="47373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>
                <a:solidFill>
                  <a:srgbClr val="FFFF66"/>
                </a:solidFill>
                <a:latin typeface="+mj-lt"/>
              </a:rPr>
              <a:t>попередження настання шкідливих наслідків у зазначених ситуаціях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12669" y="5661248"/>
            <a:ext cx="3519826" cy="919401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lg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ВИКОНУЮТЬ ФУНКЦІЇ</a:t>
            </a:r>
          </a:p>
          <a:p>
            <a:pPr algn="ctr"/>
            <a:r>
              <a:rPr lang="uk-UA" sz="16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ПОКАРАННЯ ОСОБИ, </a:t>
            </a:r>
          </a:p>
          <a:p>
            <a:pPr algn="ctr"/>
            <a:r>
              <a:rPr lang="uk-UA" sz="16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 ЯКОЇ ВОНИ ЗАСТОСОВУЮТЬСЯ</a:t>
            </a:r>
          </a:p>
        </p:txBody>
      </p:sp>
    </p:spTree>
    <p:extLst>
      <p:ext uri="{BB962C8B-B14F-4D97-AF65-F5344CB8AC3E}">
        <p14:creationId xmlns:p14="http://schemas.microsoft.com/office/powerpoint/2010/main" val="191398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1142</Words>
  <Application>Microsoft Office PowerPoint</Application>
  <PresentationFormat>Екран (4:3)</PresentationFormat>
  <Paragraphs>128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8" baseType="lpstr">
      <vt:lpstr>Adventure</vt:lpstr>
      <vt:lpstr>Aharoni</vt:lpstr>
      <vt:lpstr>Arial</vt:lpstr>
      <vt:lpstr>Arial Black</vt:lpstr>
      <vt:lpstr>Arial Narrow</vt:lpstr>
      <vt:lpstr>AvantGardeC</vt:lpstr>
      <vt:lpstr>Calibri</vt:lpstr>
      <vt:lpstr>Times New Roman</vt:lpstr>
      <vt:lpstr>Wingdings</vt:lpstr>
      <vt:lpstr>Тема Office</vt:lpstr>
      <vt:lpstr>АДМІНІСТРАТИВНИЙ  ПРИМУС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PC</dc:creator>
  <cp:lastModifiedBy>Admin</cp:lastModifiedBy>
  <cp:revision>61</cp:revision>
  <dcterms:created xsi:type="dcterms:W3CDTF">2020-02-11T11:04:16Z</dcterms:created>
  <dcterms:modified xsi:type="dcterms:W3CDTF">2021-03-31T12:46:02Z</dcterms:modified>
</cp:coreProperties>
</file>