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5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738A4C1-C8E1-458C-BB24-98AF394C490D}" type="datetimeFigureOut">
              <a:rPr lang="uk-UA" smtClean="0"/>
              <a:t>03.10.2020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82F2E23-1E4D-4BA4-A655-98E1A559C547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o-library.com.ua/books-book-163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1700808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uk-UA" sz="5400" dirty="0" smtClean="0"/>
              <a:t>Міжкультурна комунікація</a:t>
            </a:r>
            <a:endParaRPr lang="uk-UA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Найважливішими аспектами і одночасно об’єктами дослідження </a:t>
            </a:r>
            <a:r>
              <a:rPr lang="uk-UA" dirty="0" err="1" smtClean="0"/>
              <a:t>МКК</a:t>
            </a:r>
            <a:r>
              <a:rPr lang="uk-UA" dirty="0" smtClean="0"/>
              <a:t>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4485112"/>
          </a:xfrm>
        </p:spPr>
        <p:txBody>
          <a:bodyPr/>
          <a:lstStyle/>
          <a:p>
            <a:pPr lvl="0">
              <a:buNone/>
            </a:pPr>
            <a:r>
              <a:rPr lang="uk-UA" dirty="0" smtClean="0"/>
              <a:t>5.Аспекти</a:t>
            </a:r>
            <a:r>
              <a:rPr lang="uk-UA" dirty="0" smtClean="0"/>
              <a:t>, які визначаються специфікою мови пев­ної культурно-мовної спільноти:</a:t>
            </a:r>
          </a:p>
          <a:p>
            <a:pPr lvl="0"/>
            <a:r>
              <a:rPr lang="uk-UA" dirty="0" smtClean="0"/>
              <a:t>система стереотипів;</a:t>
            </a:r>
          </a:p>
          <a:p>
            <a:pPr lvl="0"/>
            <a:r>
              <a:rPr lang="uk-UA" dirty="0" smtClean="0"/>
              <a:t>система символів, образів тощо;</a:t>
            </a:r>
          </a:p>
          <a:p>
            <a:pPr lvl="0"/>
            <a:r>
              <a:rPr lang="uk-UA" dirty="0" smtClean="0"/>
              <a:t>структура текстів;</a:t>
            </a:r>
          </a:p>
          <a:p>
            <a:pPr lvl="0"/>
            <a:r>
              <a:rPr lang="uk-UA" dirty="0" smtClean="0"/>
              <a:t>етикетні форми;</a:t>
            </a:r>
          </a:p>
          <a:p>
            <a:pPr lvl="0"/>
            <a:r>
              <a:rPr lang="uk-UA" dirty="0" smtClean="0"/>
              <a:t>підмови і функціональна стилістика та ін.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Роль мови і культури в соціалізації особистості</a:t>
            </a:r>
            <a:r>
              <a:rPr lang="uk-UA" dirty="0" smtClean="0"/>
              <a:t>.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7467600" cy="4269088"/>
          </a:xfrm>
        </p:spPr>
        <p:txBody>
          <a:bodyPr/>
          <a:lstStyle/>
          <a:p>
            <a:pPr algn="just"/>
            <a:r>
              <a:rPr lang="uk-UA" b="1" i="1" dirty="0" smtClean="0"/>
              <a:t>Соціалізація</a:t>
            </a:r>
            <a:r>
              <a:rPr lang="uk-UA" dirty="0" smtClean="0"/>
              <a:t> (лат. </a:t>
            </a:r>
            <a:r>
              <a:rPr lang="en-US" dirty="0" err="1" smtClean="0"/>
              <a:t>societas</a:t>
            </a:r>
            <a:r>
              <a:rPr lang="uk-UA" dirty="0" smtClean="0"/>
              <a:t> — спільність, суспільство) </a:t>
            </a:r>
            <a:r>
              <a:rPr lang="uk-UA" b="1" i="1" dirty="0" smtClean="0"/>
              <a:t>особистості</a:t>
            </a:r>
            <a:r>
              <a:rPr lang="uk-UA" dirty="0" smtClean="0"/>
              <a:t> — процес інтеграції індивіда в суспільство, у різноманітні типи соці­альних спільнот шляхом засвоєння ним елементів культури, соці­альних норм і цінностей, на основі яких формуються соціально значущі риси особистості.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Роль мови і культури в соціалізації особистості</a:t>
            </a:r>
            <a:r>
              <a:rPr lang="uk-UA" dirty="0" smtClean="0"/>
              <a:t>.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 smtClean="0"/>
              <a:t>У процесі соціалізації людина </a:t>
            </a:r>
            <a:r>
              <a:rPr lang="uk-UA" dirty="0" err="1" smtClean="0"/>
              <a:t>адаптовується</a:t>
            </a:r>
            <a:r>
              <a:rPr lang="uk-UA" dirty="0" smtClean="0"/>
              <a:t> до умов соціуму, культури, норм, що формуються впродовж життєдіяльності суспільства, і своєю активністю перетворює їх на власні цінності, орієнтації, установки тощо.</a:t>
            </a:r>
          </a:p>
          <a:p>
            <a:pPr algn="just"/>
            <a:r>
              <a:rPr lang="uk-UA" dirty="0" smtClean="0"/>
              <a:t>Процес оволодіння людиною культурою суспільства відбувається не стихійно, а контролюється цим сус­пільством. Культурні знання засвоюються особистістю в тому обсязі й настільки глибоко, наскільки це необхідно для рольової діяльності, яка формує її рольовий репертуар (батька, директора, гостя тощо). </a:t>
            </a:r>
            <a:endParaRPr lang="uk-U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Універсальне й </a:t>
            </a:r>
            <a:r>
              <a:rPr lang="uk-UA" b="1" dirty="0" err="1" smtClean="0"/>
              <a:t>ідіоетнічне</a:t>
            </a:r>
            <a:r>
              <a:rPr lang="uk-UA" b="1" dirty="0" smtClean="0"/>
              <a:t> у мовному спілкуванні.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Універсальне </a:t>
            </a:r>
            <a:r>
              <a:rPr lang="uk-UA" dirty="0" smtClean="0"/>
              <a:t>охоплює всі </a:t>
            </a:r>
            <a:r>
              <a:rPr lang="uk-UA" dirty="0" smtClean="0"/>
              <a:t>складові </a:t>
            </a:r>
            <a:r>
              <a:rPr lang="uk-UA" dirty="0" smtClean="0"/>
              <a:t>комунікативного акту; наявність адресанта, адре­сата, мовного коду, повідомлення, контексту як такого, ситуації.  </a:t>
            </a:r>
            <a:endParaRPr lang="uk-UA" dirty="0" smtClean="0"/>
          </a:p>
          <a:p>
            <a:r>
              <a:rPr lang="uk-UA" dirty="0" smtClean="0"/>
              <a:t>Універсальним </a:t>
            </a:r>
            <a:r>
              <a:rPr lang="uk-UA" dirty="0" smtClean="0"/>
              <a:t>є використання певних мовленнєвих актів у певних мовленнєвих жанрах і дискур­сах. І самі мовленнєві акти мають універсальну природу і виступають носіями </a:t>
            </a:r>
            <a:r>
              <a:rPr lang="uk-UA" dirty="0" err="1" smtClean="0"/>
              <a:t>локуції</a:t>
            </a:r>
            <a:r>
              <a:rPr lang="uk-UA" dirty="0" smtClean="0"/>
              <a:t>, </a:t>
            </a:r>
            <a:r>
              <a:rPr lang="uk-UA" dirty="0" err="1" smtClean="0"/>
              <a:t>іллокуції</a:t>
            </a:r>
            <a:r>
              <a:rPr lang="uk-UA" dirty="0" smtClean="0"/>
              <a:t> та </a:t>
            </a:r>
            <a:r>
              <a:rPr lang="uk-UA" dirty="0" err="1" smtClean="0"/>
              <a:t>перлокуції</a:t>
            </a:r>
            <a:r>
              <a:rPr lang="uk-UA" dirty="0" smtClean="0"/>
              <a:t>. </a:t>
            </a:r>
            <a:endParaRPr lang="uk-UA" dirty="0" smtClean="0"/>
          </a:p>
          <a:p>
            <a:r>
              <a:rPr lang="uk-UA" dirty="0" smtClean="0"/>
              <a:t>Універсальними </a:t>
            </a:r>
            <a:r>
              <a:rPr lang="uk-UA" dirty="0" smtClean="0"/>
              <a:t>можна вважати цільову організацію спілкування, більшість функцій комунікації в суспільстві (зокрема, інтерактивну, </a:t>
            </a:r>
            <a:r>
              <a:rPr lang="uk-UA" dirty="0" err="1" smtClean="0"/>
              <a:t>перцептивну</a:t>
            </a:r>
            <a:r>
              <a:rPr lang="uk-UA" dirty="0" smtClean="0"/>
              <a:t>) тощо.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Універсальне й </a:t>
            </a:r>
            <a:r>
              <a:rPr lang="uk-UA" b="1" dirty="0" err="1" smtClean="0"/>
              <a:t>ідіоетнічне</a:t>
            </a:r>
            <a:r>
              <a:rPr lang="uk-UA" b="1" dirty="0" smtClean="0"/>
              <a:t> у мовному спілкуванні.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Водночас у процесі комунікації важливе значення мас </a:t>
            </a:r>
            <a:r>
              <a:rPr lang="uk-UA" dirty="0" err="1" smtClean="0"/>
              <a:t>ідіоетнічне</a:t>
            </a:r>
            <a:r>
              <a:rPr lang="uk-UA" dirty="0" smtClean="0"/>
              <a:t>.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Як </a:t>
            </a:r>
            <a:r>
              <a:rPr lang="uk-UA" dirty="0" smtClean="0"/>
              <a:t>зазначає сучасний американський дослідник Д. </a:t>
            </a:r>
            <a:r>
              <a:rPr lang="uk-UA" dirty="0" err="1" smtClean="0"/>
              <a:t>Хаймс</a:t>
            </a:r>
            <a:r>
              <a:rPr lang="uk-UA" dirty="0" smtClean="0"/>
              <a:t> (нар. 1927), «люди, які належать до різних культур, ... володіють особливими комунікативними системами, а не одними й тими самими природни­ми комунікативними можливостями лише з різними звичаями. Культурні цінності й вірування почасти створюють мовну реальність».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Універсальне й </a:t>
            </a:r>
            <a:r>
              <a:rPr lang="uk-UA" b="1" dirty="0" err="1" smtClean="0"/>
              <a:t>ідіоетнічне</a:t>
            </a:r>
            <a:r>
              <a:rPr lang="uk-UA" b="1" dirty="0" smtClean="0"/>
              <a:t> у мовному спілкуванні.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 smtClean="0"/>
              <a:t>Існує національно-культурна специфіка вербальної та невербальної поведінки представників різних культурно-мовних спільнот, яка виявляється насамперед в особливій системній комбінаториці елементів досвіду, які можуть повторюватися у багатьох культурах.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Те</a:t>
            </a:r>
            <a:r>
              <a:rPr lang="uk-UA" dirty="0" smtClean="0"/>
              <a:t>, що в одній мовно-культурній спільноті може виражатися засобами мови, в іншій — засобами </a:t>
            </a:r>
            <a:r>
              <a:rPr lang="uk-UA" dirty="0" err="1" smtClean="0"/>
              <a:t>паралінгвістики</a:t>
            </a:r>
            <a:r>
              <a:rPr lang="uk-UA" dirty="0" smtClean="0"/>
              <a:t> чи ритуалу. </a:t>
            </a:r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b="1" dirty="0" smtClean="0"/>
              <a:t>2</a:t>
            </a:r>
            <a:r>
              <a:rPr lang="uk-UA" b="1" dirty="0" smtClean="0"/>
              <a:t>. Національно-культурна </a:t>
            </a:r>
            <a:r>
              <a:rPr lang="uk-UA" b="1" dirty="0" smtClean="0"/>
              <a:t>специфіка мовленнєвого етикету</a:t>
            </a:r>
            <a:r>
              <a:rPr lang="uk-UA" b="1" dirty="0" smtClean="0"/>
              <a:t>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348880"/>
            <a:ext cx="7467600" cy="4125072"/>
          </a:xfrm>
        </p:spPr>
        <p:txBody>
          <a:bodyPr/>
          <a:lstStyle/>
          <a:p>
            <a:pPr algn="just"/>
            <a:r>
              <a:rPr lang="uk-UA" b="1" i="1" dirty="0" smtClean="0"/>
              <a:t>Мовленнєвий етикет</a:t>
            </a:r>
            <a:r>
              <a:rPr lang="uk-UA" dirty="0" smtClean="0"/>
              <a:t> — система стандартних, стереотипних словесних формул, вживаних у ситуаціях, що повторюються повсякденно: вітання, прощання, вибачення, запрошення, побажання тощо.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2. </a:t>
            </a:r>
            <a:r>
              <a:rPr lang="uk-UA" b="1" dirty="0" smtClean="0"/>
              <a:t>Національно-культурна специфіка мовленнєвого етикету.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5257800"/>
          </a:xfrm>
        </p:spPr>
        <p:txBody>
          <a:bodyPr>
            <a:normAutofit/>
          </a:bodyPr>
          <a:lstStyle/>
          <a:p>
            <a:r>
              <a:rPr lang="uk-UA" dirty="0" smtClean="0"/>
              <a:t>Часто мовленнєвий етикет, культура спілкування впливають на поведінку співрозмовників більшою мірою, ніж предметний зміст мовлення.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err="1" smtClean="0"/>
              <a:t>Етикетність</a:t>
            </a:r>
            <a:r>
              <a:rPr lang="uk-UA" dirty="0" smtClean="0"/>
              <a:t> </a:t>
            </a:r>
            <a:r>
              <a:rPr lang="uk-UA" dirty="0" smtClean="0"/>
              <a:t>спілкування полягає не тільки в нормативному застосу­ванні формул етикету в стандартних ситуаціях. Вона охоплює комунікативну поведінку людини загалом.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Тому </a:t>
            </a:r>
            <a:r>
              <a:rPr lang="uk-UA" dirty="0" err="1" smtClean="0"/>
              <a:t>етикетність</a:t>
            </a:r>
            <a:r>
              <a:rPr lang="uk-UA" dirty="0" smtClean="0"/>
              <a:t> мовлення іноді називають </a:t>
            </a:r>
            <a:r>
              <a:rPr lang="uk-UA" b="1" dirty="0" err="1" smtClean="0"/>
              <a:t>куртуазністю</a:t>
            </a:r>
            <a:r>
              <a:rPr lang="uk-UA" b="1" dirty="0" smtClean="0"/>
              <a:t> </a:t>
            </a:r>
            <a:r>
              <a:rPr lang="uk-UA" dirty="0" smtClean="0"/>
              <a:t>(</a:t>
            </a:r>
            <a:r>
              <a:rPr lang="uk-UA" dirty="0" err="1" smtClean="0"/>
              <a:t>франц</a:t>
            </a:r>
            <a:r>
              <a:rPr lang="uk-UA" dirty="0" smtClean="0"/>
              <a:t>. </a:t>
            </a:r>
            <a:r>
              <a:rPr lang="uk-UA" dirty="0" err="1" smtClean="0"/>
              <a:t>courtois</a:t>
            </a:r>
            <a:r>
              <a:rPr lang="uk-UA" dirty="0" smtClean="0"/>
              <a:t> — витончений, люб'язний) </a:t>
            </a:r>
            <a:r>
              <a:rPr lang="uk-UA" b="1" dirty="0" smtClean="0"/>
              <a:t>людського спілкування. </a:t>
            </a:r>
            <a:endParaRPr lang="uk-UA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2. </a:t>
            </a:r>
            <a:r>
              <a:rPr lang="uk-UA" b="1" dirty="0" smtClean="0"/>
              <a:t>Національно-культурна специфіка мовленнєвого етикету.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Мовленнєвий етикет моделює поведінку людини — спонукає її у певній ситуації поводитись у відповідний спосіб.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Стратегії ведення етикетної комунікації теж </a:t>
            </a:r>
            <a:r>
              <a:rPr lang="uk-UA" dirty="0" smtClean="0"/>
              <a:t>національно-культурно </a:t>
            </a:r>
            <a:r>
              <a:rPr lang="uk-UA" dirty="0" smtClean="0"/>
              <a:t>обумовлені.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Етикетні особливості мовлення носіїв різних </a:t>
            </a:r>
            <a:r>
              <a:rPr lang="uk-UA" dirty="0" smtClean="0"/>
              <a:t>культур </a:t>
            </a:r>
            <a:r>
              <a:rPr lang="uk-UA" dirty="0" smtClean="0"/>
              <a:t>змінюються в часі. </a:t>
            </a:r>
            <a:endParaRPr lang="uk-U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 dirty="0" smtClean="0"/>
              <a:t>3.</a:t>
            </a:r>
            <a:r>
              <a:rPr lang="uk-UA" b="1" dirty="0" smtClean="0"/>
              <a:t> Комунікативні табу.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859216" cy="5421216"/>
          </a:xfrm>
        </p:spPr>
        <p:txBody>
          <a:bodyPr>
            <a:normAutofit/>
          </a:bodyPr>
          <a:lstStyle/>
          <a:p>
            <a:r>
              <a:rPr lang="uk-UA" b="1" i="1" dirty="0" smtClean="0"/>
              <a:t>Комунікативне табу</a:t>
            </a:r>
            <a:r>
              <a:rPr lang="uk-UA" i="1" dirty="0" smtClean="0"/>
              <a:t> –  мовні, тематичні та контактні заборони у спілкуванні</a:t>
            </a:r>
            <a:r>
              <a:rPr lang="uk-UA" i="1" dirty="0" smtClean="0"/>
              <a:t>.</a:t>
            </a:r>
          </a:p>
          <a:p>
            <a:endParaRPr lang="uk-UA" dirty="0" smtClean="0"/>
          </a:p>
          <a:p>
            <a:r>
              <a:rPr lang="uk-UA" i="1" dirty="0" smtClean="0"/>
              <a:t>Мовні табу —</a:t>
            </a:r>
            <a:r>
              <a:rPr lang="uk-UA" dirty="0" smtClean="0"/>
              <a:t> це заборона вживання у </a:t>
            </a:r>
            <a:r>
              <a:rPr lang="uk-UA" dirty="0" smtClean="0"/>
              <a:t>мовному </a:t>
            </a:r>
            <a:r>
              <a:rPr lang="uk-UA" dirty="0" smtClean="0"/>
              <a:t>спілкуванні носіїв певної культури окремих слів і сло­восполучень. </a:t>
            </a:r>
            <a:endParaRPr lang="uk-UA" dirty="0" smtClean="0"/>
          </a:p>
          <a:p>
            <a:endParaRPr lang="uk-UA" dirty="0" smtClean="0"/>
          </a:p>
          <a:p>
            <a:r>
              <a:rPr lang="uk-UA" i="1" dirty="0" smtClean="0"/>
              <a:t>Тематичні </a:t>
            </a:r>
            <a:r>
              <a:rPr lang="uk-UA" i="1" dirty="0" smtClean="0"/>
              <a:t>табу —</a:t>
            </a:r>
            <a:r>
              <a:rPr lang="uk-UA" dirty="0" smtClean="0"/>
              <a:t> повна заборона для окремих осіб у конкретних ситуаціях спілкування роз­мов на певну тематику. </a:t>
            </a:r>
            <a:endParaRPr lang="uk-UA" dirty="0" smtClean="0"/>
          </a:p>
          <a:p>
            <a:endParaRPr lang="uk-UA" dirty="0" smtClean="0"/>
          </a:p>
          <a:p>
            <a:r>
              <a:rPr lang="uk-UA" i="1" dirty="0" smtClean="0"/>
              <a:t>Контактні </a:t>
            </a:r>
            <a:r>
              <a:rPr lang="uk-UA" i="1" dirty="0" smtClean="0"/>
              <a:t>табу —</a:t>
            </a:r>
            <a:r>
              <a:rPr lang="uk-UA" dirty="0" smtClean="0"/>
              <a:t> це заборона на будь-які форми міжособистісного спілкування.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4485112"/>
          </a:xfrm>
        </p:spPr>
        <p:txBody>
          <a:bodyPr/>
          <a:lstStyle/>
          <a:p>
            <a:r>
              <a:rPr lang="uk-UA" dirty="0" smtClean="0"/>
              <a:t>ознайомити </a:t>
            </a:r>
            <a:r>
              <a:rPr lang="uk-UA" dirty="0" smtClean="0"/>
              <a:t>з науковими основами дисципліни</a:t>
            </a:r>
            <a:r>
              <a:rPr lang="uk-UA" dirty="0" smtClean="0"/>
              <a:t>;</a:t>
            </a:r>
          </a:p>
          <a:p>
            <a:r>
              <a:rPr lang="uk-UA" dirty="0" smtClean="0"/>
              <a:t> проаналізувати </a:t>
            </a:r>
            <a:r>
              <a:rPr lang="uk-UA" dirty="0" smtClean="0"/>
              <a:t>вплив національно-культурних чинників на процес </a:t>
            </a:r>
            <a:r>
              <a:rPr lang="uk-UA" dirty="0" smtClean="0"/>
              <a:t>спілкування; національно-культурна </a:t>
            </a:r>
            <a:r>
              <a:rPr lang="uk-UA" dirty="0" smtClean="0"/>
              <a:t>специфіка мовленнєвого етикету; </a:t>
            </a:r>
            <a:r>
              <a:rPr lang="uk-UA" dirty="0" smtClean="0"/>
              <a:t>комунікативні </a:t>
            </a:r>
            <a:r>
              <a:rPr lang="uk-UA" dirty="0" smtClean="0"/>
              <a:t>табу; </a:t>
            </a:r>
            <a:r>
              <a:rPr lang="uk-UA" dirty="0" smtClean="0"/>
              <a:t>невербальні </a:t>
            </a:r>
            <a:r>
              <a:rPr lang="uk-UA" dirty="0" smtClean="0"/>
              <a:t>особливості міжкультурної комунікації; </a:t>
            </a:r>
            <a:endParaRPr lang="uk-UA" dirty="0" smtClean="0"/>
          </a:p>
          <a:p>
            <a:r>
              <a:rPr lang="uk-UA" dirty="0" smtClean="0"/>
              <a:t>розвивати </a:t>
            </a:r>
            <a:r>
              <a:rPr lang="uk-UA" dirty="0" smtClean="0"/>
              <a:t>навички спілкування; виховувати увагу до учасників спілкування.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3.</a:t>
            </a:r>
            <a:r>
              <a:rPr lang="uk-UA" b="1" dirty="0" smtClean="0"/>
              <a:t> Комунікативні табу.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 smtClean="0"/>
              <a:t>Серед мовних табу найпоширенішими є заборони на вживання нецензурних та матірних слів. Але в різних культурах спостерігаються також заборони на </a:t>
            </a:r>
            <a:r>
              <a:rPr lang="uk-UA" dirty="0" smtClean="0"/>
              <a:t>вживання </a:t>
            </a:r>
            <a:r>
              <a:rPr lang="uk-UA" dirty="0" smtClean="0"/>
              <a:t>певних імен і термінів спорідненості.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У народів Кавказу, в багатьох племенах </a:t>
            </a:r>
            <a:r>
              <a:rPr lang="uk-UA" dirty="0" smtClean="0"/>
              <a:t>американських </a:t>
            </a:r>
            <a:r>
              <a:rPr lang="uk-UA" dirty="0" smtClean="0"/>
              <a:t>індіанців частково збереглися контактні табу. </a:t>
            </a:r>
            <a:endParaRPr lang="uk-U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3.</a:t>
            </a:r>
            <a:r>
              <a:rPr lang="uk-UA" b="1" dirty="0" smtClean="0"/>
              <a:t> Комунікативні табу.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Отже, мовний етикет, попри наявність спільних структурних елементів у багатьох етносів (формули </a:t>
            </a:r>
            <a:r>
              <a:rPr lang="uk-UA" dirty="0" smtClean="0"/>
              <a:t>вітання</a:t>
            </a:r>
            <a:r>
              <a:rPr lang="uk-UA" dirty="0" smtClean="0"/>
              <a:t>, прощання, висловлювання співчуття тощо), має національно-культурну специфіку.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Знання </a:t>
            </a:r>
            <a:r>
              <a:rPr lang="uk-UA" dirty="0" smtClean="0"/>
              <a:t>цієї </a:t>
            </a:r>
            <a:r>
              <a:rPr lang="uk-UA" dirty="0" smtClean="0"/>
              <a:t>специфіки </a:t>
            </a:r>
            <a:r>
              <a:rPr lang="uk-UA" dirty="0" smtClean="0"/>
              <a:t>— важлива складова комунікативної компетенції носія інших культурно-мовних традицій, необхідна умова успішної міжкультурної комунікації.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b="1" dirty="0" smtClean="0"/>
              <a:t>4. Національно-культурна </a:t>
            </a:r>
            <a:r>
              <a:rPr lang="uk-UA" b="1" dirty="0" smtClean="0"/>
              <a:t>специфіка максим </a:t>
            </a:r>
            <a:r>
              <a:rPr lang="uk-UA" b="1" dirty="0" smtClean="0"/>
              <a:t>спілкування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348880"/>
            <a:ext cx="7467600" cy="4125072"/>
          </a:xfrm>
        </p:spPr>
        <p:txBody>
          <a:bodyPr/>
          <a:lstStyle/>
          <a:p>
            <a:pPr algn="just"/>
            <a:r>
              <a:rPr lang="uk-UA" dirty="0" smtClean="0"/>
              <a:t>Етнічно і культурно обумовленими є не лише засоби мовного коду, а й елементи комунікативного кодексу, передусім дискурсивні максими, а також стратегії й тактики ведення міжособистісного спілкування.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b="1" dirty="0" smtClean="0"/>
              <a:t>4. Національно-культурна </a:t>
            </a:r>
            <a:r>
              <a:rPr lang="uk-UA" b="1" dirty="0" smtClean="0"/>
              <a:t>специфіка максим </a:t>
            </a:r>
            <a:r>
              <a:rPr lang="uk-UA" b="1" dirty="0" smtClean="0"/>
              <a:t>спілкування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147248" cy="5301208"/>
          </a:xfrm>
        </p:spPr>
        <p:txBody>
          <a:bodyPr>
            <a:normAutofit fontScale="92500" lnSpcReduction="10000"/>
          </a:bodyPr>
          <a:lstStyle/>
          <a:p>
            <a:r>
              <a:rPr lang="uk-UA" dirty="0" err="1" smtClean="0"/>
              <a:t>Конверсаційні</a:t>
            </a:r>
            <a:r>
              <a:rPr lang="uk-UA" dirty="0" smtClean="0"/>
              <a:t> максими спілкування як обов’язкові складові комунікативного кодексу, на перший погляд, є універсальними, такими, що характеризують будь-яке мовлення. Йдеться про </a:t>
            </a:r>
            <a:r>
              <a:rPr lang="uk-UA" dirty="0" smtClean="0"/>
              <a:t>максими: </a:t>
            </a:r>
          </a:p>
          <a:p>
            <a:pPr marL="630238" indent="-268288">
              <a:buFont typeface="Wingdings" pitchFamily="2" charset="2"/>
              <a:buChar char="Ø"/>
            </a:pPr>
            <a:r>
              <a:rPr lang="uk-UA" dirty="0" smtClean="0"/>
              <a:t>кількості </a:t>
            </a:r>
            <a:r>
              <a:rPr lang="uk-UA" dirty="0" smtClean="0"/>
              <a:t>(повідомлен­ня достатньо інформативне), </a:t>
            </a:r>
            <a:endParaRPr lang="uk-UA" dirty="0" smtClean="0"/>
          </a:p>
          <a:p>
            <a:pPr marL="630238" indent="-268288">
              <a:buFont typeface="Wingdings" pitchFamily="2" charset="2"/>
              <a:buChar char="Ø"/>
            </a:pPr>
            <a:r>
              <a:rPr lang="uk-UA" dirty="0" smtClean="0"/>
              <a:t>якості </a:t>
            </a:r>
            <a:r>
              <a:rPr lang="uk-UA" dirty="0" smtClean="0"/>
              <a:t>(правдиве), </a:t>
            </a:r>
            <a:endParaRPr lang="uk-UA" dirty="0" smtClean="0"/>
          </a:p>
          <a:p>
            <a:pPr marL="630238" indent="-268288">
              <a:buFont typeface="Wingdings" pitchFamily="2" charset="2"/>
              <a:buChar char="Ø"/>
            </a:pPr>
            <a:r>
              <a:rPr lang="uk-UA" dirty="0" smtClean="0"/>
              <a:t>модальності </a:t>
            </a:r>
            <a:r>
              <a:rPr lang="uk-UA" dirty="0" smtClean="0"/>
              <a:t>(чітке й однозначне), </a:t>
            </a:r>
            <a:endParaRPr lang="uk-UA" dirty="0" smtClean="0"/>
          </a:p>
          <a:p>
            <a:pPr marL="630238" indent="-268288">
              <a:buFont typeface="Wingdings" pitchFamily="2" charset="2"/>
              <a:buChar char="Ø"/>
            </a:pPr>
            <a:r>
              <a:rPr lang="uk-UA" dirty="0" err="1" smtClean="0"/>
              <a:t>релевантності</a:t>
            </a:r>
            <a:r>
              <a:rPr lang="uk-UA" dirty="0" smtClean="0"/>
              <a:t> </a:t>
            </a:r>
            <a:r>
              <a:rPr lang="uk-UA" dirty="0" smtClean="0"/>
              <a:t>(повинно </a:t>
            </a:r>
            <a:r>
              <a:rPr lang="uk-UA" dirty="0" smtClean="0"/>
              <a:t>нести </a:t>
            </a:r>
            <a:r>
              <a:rPr lang="uk-UA" dirty="0" smtClean="0"/>
              <a:t>важливу для адресата інформацію), </a:t>
            </a:r>
            <a:endParaRPr lang="uk-UA" dirty="0" smtClean="0"/>
          </a:p>
          <a:p>
            <a:pPr marL="630238" indent="-268288">
              <a:buFont typeface="Wingdings" pitchFamily="2" charset="2"/>
              <a:buChar char="Ø"/>
            </a:pPr>
            <a:r>
              <a:rPr lang="uk-UA" dirty="0" err="1" smtClean="0"/>
              <a:t>етикетності</a:t>
            </a:r>
            <a:r>
              <a:rPr lang="uk-UA" dirty="0" smtClean="0"/>
              <a:t> </a:t>
            </a:r>
            <a:r>
              <a:rPr lang="uk-UA" dirty="0" smtClean="0"/>
              <a:t>(</a:t>
            </a:r>
            <a:r>
              <a:rPr lang="uk-UA" dirty="0" smtClean="0"/>
              <a:t>повинно </a:t>
            </a:r>
            <a:r>
              <a:rPr lang="uk-UA" dirty="0" smtClean="0"/>
              <a:t>не зачіпати особистісної сфери адресата, а також підтримувати позитивний імідж адресанта) та ін. </a:t>
            </a:r>
            <a:endParaRPr lang="uk-UA" dirty="0" smtClean="0"/>
          </a:p>
          <a:p>
            <a:r>
              <a:rPr lang="uk-UA" dirty="0" smtClean="0"/>
              <a:t>Однак </a:t>
            </a:r>
            <a:r>
              <a:rPr lang="uk-UA" dirty="0" smtClean="0"/>
              <a:t>деякі з цих максим порушуються залежно від </a:t>
            </a:r>
            <a:r>
              <a:rPr lang="uk-UA" dirty="0" smtClean="0"/>
              <a:t>національно-культурних </a:t>
            </a:r>
            <a:r>
              <a:rPr lang="uk-UA" dirty="0" smtClean="0"/>
              <a:t>чинників. Чи не найбільшою мірою це стосується максими кількості. </a:t>
            </a:r>
            <a:endParaRPr lang="uk-U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4. Національно-культурна специфіка максим спілкування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Отже, максима кількості в культурно обумовленою, не втрачаючи при цьому своєї актуальності для самого процесу комунікації. Річ лише в тім, як у певній куль­турі розуміють максиму «кількість необхідної інфор­мації</a:t>
            </a:r>
            <a:r>
              <a:rPr lang="uk-UA" dirty="0" smtClean="0"/>
              <a:t>».</a:t>
            </a:r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У ділових листах голландських бізнесменів значна частина інформації подається імпліцитно. Це часто витлумачується німецькими колегами як нещирість, нечесність. Вони вважають, що порушується максима модальності.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Схеми дискурсивного стилю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uk-UA" dirty="0" smtClean="0"/>
              <a:t>Сучасний американський дослідник Р.-В. </a:t>
            </a:r>
            <a:r>
              <a:rPr lang="uk-UA" dirty="0" err="1" smtClean="0"/>
              <a:t>Каплан</a:t>
            </a:r>
            <a:r>
              <a:rPr lang="uk-UA" dirty="0" smtClean="0"/>
              <a:t> запропонував схеми </a:t>
            </a:r>
            <a:r>
              <a:rPr lang="uk-UA" dirty="0" smtClean="0"/>
              <a:t>дискурсивного </a:t>
            </a:r>
            <a:r>
              <a:rPr lang="uk-UA" dirty="0" smtClean="0"/>
              <a:t>стилю китайців та </a:t>
            </a:r>
            <a:r>
              <a:rPr lang="uk-UA" dirty="0" smtClean="0"/>
              <a:t>англійців: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 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Китайці                                        Англійці </a:t>
            </a:r>
            <a:r>
              <a:rPr lang="uk-UA" dirty="0" smtClean="0"/>
              <a:t> </a:t>
            </a:r>
          </a:p>
          <a:p>
            <a:endParaRPr lang="uk-UA" dirty="0" smtClean="0"/>
          </a:p>
          <a:p>
            <a:endParaRPr lang="uk-UA" dirty="0" smtClean="0"/>
          </a:p>
        </p:txBody>
      </p:sp>
      <p:pic>
        <p:nvPicPr>
          <p:cNvPr id="1026" name="Shap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068960"/>
            <a:ext cx="1512168" cy="124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5508104" y="3212976"/>
            <a:ext cx="1150912" cy="1198041"/>
          </a:xfrm>
          <a:prstGeom prst="upArrow">
            <a:avLst>
              <a:gd name="adj1" fmla="val 50000"/>
              <a:gd name="adj2" fmla="val 2951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4. Національно-культурна специфіка максим спілкування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З позицій китайських культурних традицій саме їхній стиль ділового дискурсу (поетапне введення нової інформації та уникання прямих формулювань) допомагає запобігати зіткненням під час переговорів і дає змогу партнерам «зберегти лице».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Замість </a:t>
            </a:r>
            <a:r>
              <a:rPr lang="uk-UA" dirty="0" smtClean="0"/>
              <a:t>жорсткого і тому, з китайської точки зору, грубого і некрасивого «ні" китайці віддають перевагу тактиці вичікування за чайним столом, допоки хтось із партнерів не втратить терпіння і не поступиться.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4. Національно-культурна специфіка максим спілкування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 err="1" smtClean="0"/>
              <a:t>Ідіоетнічне</a:t>
            </a:r>
            <a:r>
              <a:rPr lang="uk-UA" dirty="0" smtClean="0"/>
              <a:t>, культурно обумовлене у спілкуванні людей стосується мовного коду, соціальних ролей, гендерних, вікових особливостей, ситуативних аспектів тощо.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Зовнішні </a:t>
            </a:r>
            <a:r>
              <a:rPr lang="uk-UA" dirty="0" smtClean="0"/>
              <a:t>особливості комунікації, зокрема темп мовлення, різноманітні ритуали привітань і прощань, відстань між мовцями, </a:t>
            </a:r>
            <a:r>
              <a:rPr lang="uk-UA" dirty="0" err="1" smtClean="0"/>
              <a:t>паралінгвістичні</a:t>
            </a:r>
            <a:r>
              <a:rPr lang="uk-UA" dirty="0" smtClean="0"/>
              <a:t> засоби, які супроводжують комунікацію, тощо, великою мірою </a:t>
            </a:r>
            <a:r>
              <a:rPr lang="uk-UA" dirty="0" err="1" smtClean="0"/>
              <a:t>етнозорієнтовані</a:t>
            </a:r>
            <a:endParaRPr lang="uk-UA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4. Національно-культурна специфіка максим спілкування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492896"/>
            <a:ext cx="7467600" cy="3981056"/>
          </a:xfrm>
        </p:spPr>
        <p:txBody>
          <a:bodyPr/>
          <a:lstStyle/>
          <a:p>
            <a:pPr algn="just"/>
            <a:r>
              <a:rPr lang="uk-UA" dirty="0" smtClean="0"/>
              <a:t>Як і значення слів будь-якої </a:t>
            </a:r>
            <a:r>
              <a:rPr lang="uk-UA" dirty="0" err="1" smtClean="0"/>
              <a:t>ідіоетнічної</a:t>
            </a:r>
            <a:r>
              <a:rPr lang="uk-UA" dirty="0" smtClean="0"/>
              <a:t> мови, </a:t>
            </a:r>
            <a:r>
              <a:rPr lang="uk-UA" dirty="0" err="1" smtClean="0"/>
              <a:t>паралінгвістичні</a:t>
            </a:r>
            <a:r>
              <a:rPr lang="uk-UA" dirty="0" smtClean="0"/>
              <a:t> засоби мають національні особливості. Тобто жести, міміка, постави тіла, вирази обличчя тощо національно-культурно обумовлені.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7467600" cy="4269088"/>
          </a:xfrm>
        </p:spPr>
        <p:txBody>
          <a:bodyPr/>
          <a:lstStyle/>
          <a:p>
            <a:pPr algn="just"/>
            <a:r>
              <a:rPr lang="uk-UA" dirty="0" smtClean="0"/>
              <a:t>Отже, такі «універсальні, ознаки міжособистісного спілкування, як максими, а також невербальні засоби комунікації є національно зумовленими.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Знання </a:t>
            </a:r>
            <a:r>
              <a:rPr lang="uk-UA" dirty="0" smtClean="0"/>
              <a:t>їх специфіки і правил використання в межах певної культури — важлива умова успішної міжкультурної комунікації. 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7467600" cy="4773144"/>
          </a:xfrm>
        </p:spPr>
        <p:txBody>
          <a:bodyPr/>
          <a:lstStyle/>
          <a:p>
            <a:pPr marL="457200" lvl="0" indent="-457200">
              <a:buSzPct val="100000"/>
              <a:buFont typeface="+mj-lt"/>
              <a:buAutoNum type="arabicPeriod"/>
            </a:pPr>
            <a:r>
              <a:rPr lang="uk-UA" dirty="0" smtClean="0"/>
              <a:t>Вплив національно-культурних чинників на процес спілкування</a:t>
            </a:r>
            <a:r>
              <a:rPr lang="uk-UA" dirty="0" smtClean="0"/>
              <a:t>.</a:t>
            </a:r>
          </a:p>
          <a:p>
            <a:pPr marL="457200" lvl="0" indent="-457200">
              <a:buFont typeface="+mj-lt"/>
              <a:buAutoNum type="arabicPeriod"/>
            </a:pPr>
            <a:endParaRPr lang="uk-UA" dirty="0" smtClean="0"/>
          </a:p>
          <a:p>
            <a:pPr marL="457200" lvl="0" indent="-457200">
              <a:buSzPct val="100000"/>
              <a:buFont typeface="+mj-lt"/>
              <a:buAutoNum type="arabicPeriod"/>
            </a:pPr>
            <a:r>
              <a:rPr lang="uk-UA" dirty="0" smtClean="0"/>
              <a:t>Національно-культурна специфіка мовленнєвого етикету</a:t>
            </a:r>
            <a:r>
              <a:rPr lang="uk-UA" dirty="0" smtClean="0"/>
              <a:t>.</a:t>
            </a:r>
          </a:p>
          <a:p>
            <a:pPr marL="457200" lvl="0" indent="-457200">
              <a:buSzPct val="100000"/>
              <a:buFont typeface="+mj-lt"/>
              <a:buAutoNum type="arabicPeriod"/>
            </a:pPr>
            <a:endParaRPr lang="uk-UA" dirty="0" smtClean="0"/>
          </a:p>
          <a:p>
            <a:pPr marL="457200" lvl="0" indent="-457200">
              <a:buSzPct val="100000"/>
              <a:buFont typeface="+mj-lt"/>
              <a:buAutoNum type="arabicPeriod"/>
            </a:pPr>
            <a:r>
              <a:rPr lang="uk-UA" dirty="0" smtClean="0"/>
              <a:t>Комунікативні табу</a:t>
            </a:r>
            <a:r>
              <a:rPr lang="uk-UA" dirty="0" smtClean="0"/>
              <a:t>.</a:t>
            </a:r>
          </a:p>
          <a:p>
            <a:pPr marL="457200" lvl="0" indent="-457200">
              <a:buSzPct val="100000"/>
              <a:buFont typeface="+mj-lt"/>
              <a:buAutoNum type="arabicPeriod"/>
            </a:pPr>
            <a:endParaRPr lang="uk-UA" dirty="0" smtClean="0"/>
          </a:p>
          <a:p>
            <a:pPr marL="457200" lvl="0" indent="-457200">
              <a:buSzPct val="100000"/>
              <a:buFont typeface="+mj-lt"/>
              <a:buAutoNum type="arabicPeriod"/>
            </a:pPr>
            <a:r>
              <a:rPr lang="uk-UA" dirty="0" smtClean="0"/>
              <a:t>Невербальні особливості міжкультурної комунікації.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92494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uk-UA" sz="5400" dirty="0" smtClean="0"/>
              <a:t>Дякую за увагу!</a:t>
            </a:r>
            <a:endParaRPr lang="uk-UA" sz="5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Базова:</a:t>
            </a:r>
          </a:p>
          <a:p>
            <a:pPr lvl="0"/>
            <a:r>
              <a:rPr lang="uk-UA" dirty="0" smtClean="0"/>
              <a:t>Джонсон </a:t>
            </a:r>
            <a:r>
              <a:rPr lang="uk-UA" dirty="0" err="1" smtClean="0"/>
              <a:t>Девид</a:t>
            </a:r>
            <a:r>
              <a:rPr lang="uk-UA" dirty="0" smtClean="0"/>
              <a:t> В. Соціальна психологія: тренінг міжособистісного спілкування / </a:t>
            </a:r>
            <a:r>
              <a:rPr lang="uk-UA" dirty="0" err="1" smtClean="0"/>
              <a:t>Девид</a:t>
            </a:r>
            <a:r>
              <a:rPr lang="uk-UA" dirty="0" smtClean="0"/>
              <a:t> В. Джонсон; пер. з англ. В. </a:t>
            </a:r>
            <a:r>
              <a:rPr lang="uk-UA" dirty="0" err="1" smtClean="0"/>
              <a:t>Хомика</a:t>
            </a:r>
            <a:r>
              <a:rPr lang="uk-UA" dirty="0" smtClean="0"/>
              <a:t>. – К.: Вид. дім «КМ Академія», 2003. – 287 с. </a:t>
            </a:r>
          </a:p>
          <a:p>
            <a:pPr lvl="0"/>
            <a:r>
              <a:rPr lang="uk-UA" dirty="0" err="1" smtClean="0"/>
              <a:t>Манакін</a:t>
            </a:r>
            <a:r>
              <a:rPr lang="uk-UA" dirty="0" smtClean="0"/>
              <a:t> В. М. Мова і міжкультурна комунікація :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посіб</a:t>
            </a:r>
            <a:r>
              <a:rPr lang="uk-UA" dirty="0" smtClean="0"/>
              <a:t>. / В. М. </a:t>
            </a:r>
            <a:r>
              <a:rPr lang="uk-UA" dirty="0" err="1" smtClean="0"/>
              <a:t>Манакін</a:t>
            </a:r>
            <a:r>
              <a:rPr lang="uk-UA" dirty="0" smtClean="0"/>
              <a:t>. – К. : ВЦ «Академія», 2012. – 288 с. – (Серія «Альма-матер»).</a:t>
            </a:r>
          </a:p>
          <a:p>
            <a:pPr lvl="0"/>
            <a:r>
              <a:rPr lang="uk-UA" dirty="0" err="1" smtClean="0"/>
              <a:t>Піз</a:t>
            </a:r>
            <a:r>
              <a:rPr lang="uk-UA" dirty="0" smtClean="0"/>
              <a:t> А. Мова рухів тіла / Алан </a:t>
            </a:r>
            <a:r>
              <a:rPr lang="uk-UA" dirty="0" err="1" smtClean="0"/>
              <a:t>Піз</a:t>
            </a:r>
            <a:r>
              <a:rPr lang="uk-UA" dirty="0" smtClean="0"/>
              <a:t>, </a:t>
            </a:r>
            <a:r>
              <a:rPr lang="uk-UA" dirty="0" err="1" smtClean="0"/>
              <a:t>Барбара</a:t>
            </a:r>
            <a:r>
              <a:rPr lang="uk-UA" dirty="0" smtClean="0"/>
              <a:t> </a:t>
            </a:r>
            <a:r>
              <a:rPr lang="uk-UA" dirty="0" err="1" smtClean="0"/>
              <a:t>Піз</a:t>
            </a:r>
            <a:r>
              <a:rPr lang="uk-UA" dirty="0" smtClean="0"/>
              <a:t>. – КМ-БУКС, 2015. – 416 с.</a:t>
            </a:r>
          </a:p>
          <a:p>
            <a:pPr lvl="0"/>
            <a:r>
              <a:rPr lang="uk-UA" dirty="0" err="1" smtClean="0"/>
              <a:t>Сайтерли</a:t>
            </a:r>
            <a:r>
              <a:rPr lang="uk-UA" dirty="0" smtClean="0"/>
              <a:t> І. А. Культура міжособистісних стосунків: навчальний посібник / І. А. </a:t>
            </a:r>
            <a:r>
              <a:rPr lang="uk-UA" dirty="0" err="1" smtClean="0"/>
              <a:t>Сайтерли</a:t>
            </a:r>
            <a:r>
              <a:rPr lang="uk-UA" dirty="0" smtClean="0"/>
              <a:t>. – К.: «</a:t>
            </a:r>
            <a:r>
              <a:rPr lang="uk-UA" dirty="0" err="1" smtClean="0"/>
              <a:t>Академвидав</a:t>
            </a:r>
            <a:r>
              <a:rPr lang="uk-UA" dirty="0" smtClean="0"/>
              <a:t>», 2007. – 239 с.</a:t>
            </a:r>
          </a:p>
          <a:p>
            <a:pPr lvl="0"/>
            <a:r>
              <a:rPr lang="uk-UA" dirty="0" smtClean="0"/>
              <a:t>Семенюк О.А. Основи теорії мовної комунікації :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посіб</a:t>
            </a:r>
            <a:r>
              <a:rPr lang="uk-UA" dirty="0" smtClean="0"/>
              <a:t>. / О.А. Семенюк, В. Ю. Паращук. – К. : ВЦ «Академія», 2010. – 240 с. (Серія «Альма-матер»)</a:t>
            </a:r>
          </a:p>
          <a:p>
            <a:pPr lvl="0"/>
            <a:r>
              <a:rPr lang="uk-UA" dirty="0" err="1" smtClean="0"/>
              <a:t>Філоненко</a:t>
            </a:r>
            <a:r>
              <a:rPr lang="uk-UA" dirty="0" smtClean="0"/>
              <a:t> М. Психологія спілкування: навчальний посібник  / М. </a:t>
            </a:r>
            <a:r>
              <a:rPr lang="uk-UA" dirty="0" err="1" smtClean="0"/>
              <a:t>Філоненко</a:t>
            </a:r>
            <a:r>
              <a:rPr lang="uk-UA" dirty="0" smtClean="0"/>
              <a:t> – К. : Центр учбової літератури, 2008. – 224 с. – Режим доступу: </a:t>
            </a:r>
            <a:r>
              <a:rPr lang="uk-UA" u="sng" dirty="0" smtClean="0">
                <a:hlinkClick r:id="rId2"/>
              </a:rPr>
              <a:t>http:</a:t>
            </a:r>
            <a:r>
              <a:rPr lang="ru-RU" u="sng" dirty="0" smtClean="0">
                <a:hlinkClick r:id="rId2"/>
              </a:rPr>
              <a:t>//</a:t>
            </a:r>
            <a:r>
              <a:rPr lang="en-US" u="sng" dirty="0" smtClean="0">
                <a:hlinkClick r:id="rId2"/>
              </a:rPr>
              <a:t>www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smtClean="0">
                <a:hlinkClick r:id="rId2"/>
              </a:rPr>
              <a:t>info</a:t>
            </a:r>
            <a:r>
              <a:rPr lang="ru-RU" u="sng" dirty="0" smtClean="0">
                <a:hlinkClick r:id="rId2"/>
              </a:rPr>
              <a:t>-</a:t>
            </a:r>
            <a:r>
              <a:rPr lang="en-US" u="sng" dirty="0" smtClean="0">
                <a:hlinkClick r:id="rId2"/>
              </a:rPr>
              <a:t>library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smtClean="0">
                <a:hlinkClick r:id="rId2"/>
              </a:rPr>
              <a:t>com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ua</a:t>
            </a:r>
            <a:r>
              <a:rPr lang="ru-RU" u="sng" dirty="0" smtClean="0">
                <a:hlinkClick r:id="rId2"/>
              </a:rPr>
              <a:t>/</a:t>
            </a:r>
            <a:r>
              <a:rPr lang="en-US" u="sng" dirty="0" smtClean="0">
                <a:hlinkClick r:id="rId2"/>
              </a:rPr>
              <a:t>books</a:t>
            </a:r>
            <a:r>
              <a:rPr lang="ru-RU" u="sng" dirty="0" smtClean="0">
                <a:hlinkClick r:id="rId2"/>
              </a:rPr>
              <a:t>-</a:t>
            </a:r>
            <a:r>
              <a:rPr lang="en-US" u="sng" dirty="0" smtClean="0">
                <a:hlinkClick r:id="rId2"/>
              </a:rPr>
              <a:t>book</a:t>
            </a:r>
            <a:r>
              <a:rPr lang="ru-RU" u="sng" dirty="0" smtClean="0">
                <a:hlinkClick r:id="rId2"/>
              </a:rPr>
              <a:t>-163.</a:t>
            </a:r>
            <a:r>
              <a:rPr lang="en-US" u="sng" dirty="0" smtClean="0">
                <a:hlinkClick r:id="rId2"/>
              </a:rPr>
              <a:t>html</a:t>
            </a:r>
            <a:endParaRPr lang="uk-UA" dirty="0" smtClean="0"/>
          </a:p>
          <a:p>
            <a:pPr lvl="0"/>
            <a:r>
              <a:rPr lang="uk-UA" dirty="0" err="1" smtClean="0"/>
              <a:t>Яшенкова</a:t>
            </a:r>
            <a:r>
              <a:rPr lang="uk-UA" dirty="0" smtClean="0"/>
              <a:t> О.В. Основи теорії мовної комунікації: навчальний посібник / О. В. </a:t>
            </a:r>
            <a:r>
              <a:rPr lang="uk-UA" dirty="0" err="1" smtClean="0"/>
              <a:t>Яшенкова</a:t>
            </a:r>
            <a:r>
              <a:rPr lang="uk-UA" dirty="0" smtClean="0"/>
              <a:t>. – К. : Видавничий центр «Академія», 2010. – 309 с.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Допоміжна:</a:t>
            </a:r>
          </a:p>
          <a:p>
            <a:pPr lvl="0"/>
            <a:r>
              <a:rPr lang="uk-UA" dirty="0" err="1" smtClean="0"/>
              <a:t>Бацевич</a:t>
            </a:r>
            <a:r>
              <a:rPr lang="uk-UA" dirty="0" smtClean="0"/>
              <a:t> Ф. С. Міжкультурна комунікація: довідник. – Львів, 2009. – 141 с.</a:t>
            </a:r>
          </a:p>
          <a:p>
            <a:pPr lvl="0"/>
            <a:r>
              <a:rPr lang="uk-UA" dirty="0" smtClean="0"/>
              <a:t>Правова міжкультурна комунікація: до ЄВРО-2012: навчальний посібник  / [О. Бойко, Н 15І Казимир, Б. Кравець, С. Кость, Г. </a:t>
            </a:r>
            <a:r>
              <a:rPr lang="uk-UA" dirty="0" err="1" smtClean="0"/>
              <a:t>Ойцевіч</a:t>
            </a:r>
            <a:r>
              <a:rPr lang="uk-UA" dirty="0" smtClean="0"/>
              <a:t>, А. Токарська, О. </a:t>
            </a:r>
            <a:r>
              <a:rPr lang="uk-UA" dirty="0" err="1" smtClean="0"/>
              <a:t>Федишин</a:t>
            </a:r>
            <a:r>
              <a:rPr lang="uk-UA" dirty="0" smtClean="0"/>
              <a:t>, О. Цибух; за </a:t>
            </a:r>
            <a:r>
              <a:rPr lang="uk-UA" dirty="0" err="1" smtClean="0"/>
              <a:t>заг</a:t>
            </a:r>
            <a:r>
              <a:rPr lang="uk-UA" dirty="0" smtClean="0"/>
              <a:t>. ред. д-ра </a:t>
            </a:r>
            <a:r>
              <a:rPr lang="uk-UA" dirty="0" err="1" smtClean="0"/>
              <a:t>юрид</a:t>
            </a:r>
            <a:r>
              <a:rPr lang="uk-UA" dirty="0" smtClean="0"/>
              <a:t>. Наук А. С. Токарської]. – Львів: </a:t>
            </a:r>
            <a:r>
              <a:rPr lang="uk-UA" dirty="0" err="1" smtClean="0"/>
              <a:t>ЛьвДУВС</a:t>
            </a:r>
            <a:r>
              <a:rPr lang="uk-UA" dirty="0" smtClean="0"/>
              <a:t>, 2011. – 240 с.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b="1" dirty="0" smtClean="0"/>
              <a:t>1. Вплив </a:t>
            </a:r>
            <a:r>
              <a:rPr lang="uk-UA" b="1" dirty="0" smtClean="0"/>
              <a:t>національно-культурних чинників на процес спілкування</a:t>
            </a:r>
            <a:r>
              <a:rPr lang="uk-UA" b="1" dirty="0" smtClean="0"/>
              <a:t>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36912"/>
            <a:ext cx="7467600" cy="3837040"/>
          </a:xfrm>
        </p:spPr>
        <p:txBody>
          <a:bodyPr/>
          <a:lstStyle/>
          <a:p>
            <a:r>
              <a:rPr lang="uk-UA" b="1" i="1" dirty="0" smtClean="0"/>
              <a:t>Міжкультурна комунікація</a:t>
            </a:r>
            <a:r>
              <a:rPr lang="uk-UA" dirty="0" smtClean="0"/>
              <a:t> — спілкування носіїв різних культур, які послуговуються різними мовами.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Національно-культурні чинники мають істотний вплив як на елементи мовного коду, так і на </a:t>
            </a:r>
            <a:r>
              <a:rPr lang="uk-UA" dirty="0" smtClean="0"/>
              <a:t>власне </a:t>
            </a:r>
            <a:r>
              <a:rPr lang="uk-UA" dirty="0" smtClean="0"/>
              <a:t>процес спілкування. </a:t>
            </a:r>
            <a:endParaRPr lang="uk-UA" dirty="0" smtClean="0"/>
          </a:p>
          <a:p>
            <a:r>
              <a:rPr lang="uk-UA" dirty="0" smtClean="0"/>
              <a:t>Значно впливають національно-культурні чинники на структуру комунікативного акту і його складові. </a:t>
            </a:r>
            <a:endParaRPr lang="uk-UA" dirty="0" smtClean="0"/>
          </a:p>
          <a:p>
            <a:r>
              <a:rPr lang="uk-UA" dirty="0" smtClean="0"/>
              <a:t>Історичні, національні, культурні та інші чинники впливають і на невербальні складові спілкування, а також на співвідношення вербальних та невербальних складових</a:t>
            </a:r>
            <a:endParaRPr lang="uk-UA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>
            <a:normAutofit/>
          </a:bodyPr>
          <a:lstStyle/>
          <a:p>
            <a:pPr lvl="0"/>
            <a:r>
              <a:rPr lang="uk-UA" b="1" dirty="0" smtClean="0"/>
              <a:t>1. Вплив </a:t>
            </a:r>
            <a:r>
              <a:rPr lang="uk-UA" b="1" dirty="0" smtClean="0"/>
              <a:t>національно-культурних чинників на процес спілкування</a:t>
            </a:r>
            <a:r>
              <a:rPr lang="uk-UA" b="1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uk-UA" dirty="0" smtClean="0"/>
              <a:t>Найважливішими аспектами і одночасно об’єктами дослідження </a:t>
            </a:r>
            <a:r>
              <a:rPr lang="uk-UA" dirty="0" err="1" smtClean="0"/>
              <a:t>МКК</a:t>
            </a:r>
            <a:r>
              <a:rPr lang="uk-UA" dirty="0" smtClean="0"/>
              <a:t> є: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uk-UA" dirty="0" smtClean="0"/>
              <a:t>1. Аспекти</a:t>
            </a:r>
            <a:r>
              <a:rPr lang="uk-UA" dirty="0" smtClean="0"/>
              <a:t>, пов’язані з культурною традицією:</a:t>
            </a:r>
          </a:p>
          <a:p>
            <a:pPr lvl="0"/>
            <a:r>
              <a:rPr lang="uk-UA" dirty="0" smtClean="0"/>
              <a:t>дозволи і заборони у даній мовно-культурній спільноті на певні типи і різновиди спілкування;</a:t>
            </a:r>
          </a:p>
          <a:p>
            <a:pPr lvl="0"/>
            <a:r>
              <a:rPr lang="uk-UA" dirty="0" smtClean="0"/>
              <a:t>стереотипні ситуації спілкування, відтворювані типи комунікативних актів;</a:t>
            </a:r>
          </a:p>
          <a:p>
            <a:pPr lvl="0"/>
            <a:r>
              <a:rPr lang="uk-UA" dirty="0" smtClean="0"/>
              <a:t>етикетні характеристики універсальних актів спілкування (наприклад, формули привітання, про­щання тощо);</a:t>
            </a:r>
          </a:p>
          <a:p>
            <a:pPr lvl="0"/>
            <a:r>
              <a:rPr lang="uk-UA" dirty="0" smtClean="0"/>
              <a:t>рольові та соціально-символічні особливості спіл­кування;</a:t>
            </a:r>
          </a:p>
          <a:p>
            <a:pPr lvl="0"/>
            <a:r>
              <a:rPr lang="uk-UA" dirty="0" smtClean="0"/>
              <a:t>номенклатура і функції мовних і текстових стерео­типів, які використовуються у спілкуванні й відображе­ні, зокрема, в пареміях;</a:t>
            </a:r>
          </a:p>
          <a:p>
            <a:pPr lvl="0"/>
            <a:r>
              <a:rPr lang="uk-UA" dirty="0" smtClean="0"/>
              <a:t>організація текстів.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Найважливішими аспектами і одночасно об’єктами дослідження </a:t>
            </a:r>
            <a:r>
              <a:rPr lang="uk-UA" dirty="0" err="1" smtClean="0"/>
              <a:t>МКК</a:t>
            </a:r>
            <a:r>
              <a:rPr lang="uk-UA" dirty="0" smtClean="0"/>
              <a:t>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uk-UA" dirty="0" smtClean="0"/>
              <a:t>2. Аспекти</a:t>
            </a:r>
            <a:r>
              <a:rPr lang="uk-UA" dirty="0" smtClean="0"/>
              <a:t>, пов’язані з соціальними чинниками і со­ціальними функціями спілкування:</a:t>
            </a:r>
          </a:p>
          <a:p>
            <a:pPr lvl="0"/>
            <a:r>
              <a:rPr lang="uk-UA" dirty="0" smtClean="0"/>
              <a:t>функціонально-стильові «підмови»;</a:t>
            </a:r>
          </a:p>
          <a:p>
            <a:pPr lvl="0"/>
            <a:r>
              <a:rPr lang="uk-UA" dirty="0" smtClean="0"/>
              <a:t>етикетні форми.</a:t>
            </a:r>
          </a:p>
          <a:p>
            <a:pPr lvl="0">
              <a:buNone/>
            </a:pPr>
            <a:endParaRPr lang="uk-UA" dirty="0" smtClean="0"/>
          </a:p>
          <a:p>
            <a:pPr lvl="0">
              <a:buNone/>
            </a:pPr>
            <a:r>
              <a:rPr lang="uk-UA" dirty="0" smtClean="0"/>
              <a:t>3. Аспекти</a:t>
            </a:r>
            <a:r>
              <a:rPr lang="uk-UA" dirty="0" smtClean="0"/>
              <a:t>, пов’язані з етнопсихологією:</a:t>
            </a:r>
          </a:p>
          <a:p>
            <a:pPr lvl="0"/>
            <a:r>
              <a:rPr lang="uk-UA" dirty="0" smtClean="0"/>
              <a:t>психолінгвістична організація мовної діяльності;</a:t>
            </a:r>
          </a:p>
          <a:p>
            <a:pPr lvl="0"/>
            <a:r>
              <a:rPr lang="uk-UA" dirty="0" smtClean="0"/>
              <a:t>номенклатура, функції та особливості </a:t>
            </a:r>
            <a:r>
              <a:rPr lang="uk-UA" dirty="0" err="1" smtClean="0"/>
              <a:t>проксемічних</a:t>
            </a:r>
            <a:r>
              <a:rPr lang="uk-UA" dirty="0" smtClean="0"/>
              <a:t>, </a:t>
            </a:r>
            <a:r>
              <a:rPr lang="uk-UA" dirty="0" err="1" smtClean="0"/>
              <a:t>кінестетичних</a:t>
            </a:r>
            <a:r>
              <a:rPr lang="uk-UA" dirty="0" smtClean="0"/>
              <a:t> і </a:t>
            </a:r>
            <a:r>
              <a:rPr lang="uk-UA" dirty="0" err="1" smtClean="0"/>
              <a:t>паралінгвальних</a:t>
            </a:r>
            <a:r>
              <a:rPr lang="uk-UA" dirty="0" smtClean="0"/>
              <a:t> засобів.</a:t>
            </a:r>
          </a:p>
          <a:p>
            <a:pPr lvl="0">
              <a:buNone/>
            </a:pPr>
            <a:endParaRPr lang="uk-UA" dirty="0" smtClean="0"/>
          </a:p>
          <a:p>
            <a:pPr lvl="0">
              <a:buNone/>
            </a:pPr>
            <a:r>
              <a:rPr lang="uk-UA" dirty="0" smtClean="0"/>
              <a:t>4. Аспекти</a:t>
            </a:r>
            <a:r>
              <a:rPr lang="uk-UA" dirty="0" smtClean="0"/>
              <a:t>, пов’язані зі специфікою </a:t>
            </a:r>
            <a:r>
              <a:rPr lang="uk-UA" dirty="0" err="1" smtClean="0"/>
              <a:t>тезаурусної</a:t>
            </a:r>
            <a:r>
              <a:rPr lang="uk-UA" dirty="0" smtClean="0"/>
              <a:t> ор­ганізації культурно-мовної спільноти:</a:t>
            </a:r>
          </a:p>
          <a:p>
            <a:pPr lvl="0"/>
            <a:r>
              <a:rPr lang="uk-UA" dirty="0" smtClean="0"/>
              <a:t>система традиційних образів, порівнянь, симво­лічне вживання певних денотатів;</a:t>
            </a:r>
          </a:p>
          <a:p>
            <a:pPr lvl="0"/>
            <a:r>
              <a:rPr lang="uk-UA" dirty="0" smtClean="0"/>
              <a:t>система кінетичних засобів.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249</TotalTime>
  <Words>1780</Words>
  <Application>Microsoft Office PowerPoint</Application>
  <PresentationFormat>Экран (4:3)</PresentationFormat>
  <Paragraphs>142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Эркер</vt:lpstr>
      <vt:lpstr>Міжкультурна комунікація</vt:lpstr>
      <vt:lpstr>Мета:</vt:lpstr>
      <vt:lpstr>План:</vt:lpstr>
      <vt:lpstr>Література:</vt:lpstr>
      <vt:lpstr>Література:</vt:lpstr>
      <vt:lpstr>1. Вплив національно-культурних чинників на процес спілкування.</vt:lpstr>
      <vt:lpstr>1. Вплив національно-культурних чинників на процес спілкування.</vt:lpstr>
      <vt:lpstr>Найважливішими аспектами і одночасно об’єктами дослідження МКК є:</vt:lpstr>
      <vt:lpstr>Найважливішими аспектами і одночасно об’єктами дослідження МКК:</vt:lpstr>
      <vt:lpstr>Найважливішими аспектами і одночасно об’єктами дослідження МКК:</vt:lpstr>
      <vt:lpstr>Роль мови і культури в соціалізації особистості. </vt:lpstr>
      <vt:lpstr>Роль мови і культури в соціалізації особистості. </vt:lpstr>
      <vt:lpstr>Універсальне й ідіоетнічне у мовному спілкуванні. </vt:lpstr>
      <vt:lpstr>Універсальне й ідіоетнічне у мовному спілкуванні. </vt:lpstr>
      <vt:lpstr>Універсальне й ідіоетнічне у мовному спілкуванні. </vt:lpstr>
      <vt:lpstr>2. Національно-культурна специфіка мовленнєвого етикету.</vt:lpstr>
      <vt:lpstr>2. Національно-культурна специфіка мовленнєвого етикету.</vt:lpstr>
      <vt:lpstr>2. Національно-культурна специфіка мовленнєвого етикету.</vt:lpstr>
      <vt:lpstr>3. Комунікативні табу.  </vt:lpstr>
      <vt:lpstr>3. Комунікативні табу.</vt:lpstr>
      <vt:lpstr>3. Комунікативні табу.</vt:lpstr>
      <vt:lpstr>4. Національно-культурна специфіка максим спілкування</vt:lpstr>
      <vt:lpstr>4. Національно-культурна специфіка максим спілкування</vt:lpstr>
      <vt:lpstr>4. Національно-культурна специфіка максим спілкування</vt:lpstr>
      <vt:lpstr>Схеми дискурсивного стилю</vt:lpstr>
      <vt:lpstr>4. Національно-культурна специфіка максим спілкування</vt:lpstr>
      <vt:lpstr>4. Національно-культурна специфіка максим спілкування</vt:lpstr>
      <vt:lpstr>4. Національно-культурна специфіка максим спілкування</vt:lpstr>
      <vt:lpstr>Висновок</vt:lpstr>
      <vt:lpstr>Дякую за увагу!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Міжкультурна комунікація</dc:title>
  <dc:creator>Tanya</dc:creator>
  <cp:lastModifiedBy>Tanya</cp:lastModifiedBy>
  <cp:revision>6</cp:revision>
  <dcterms:created xsi:type="dcterms:W3CDTF">2020-10-03T11:04:08Z</dcterms:created>
  <dcterms:modified xsi:type="dcterms:W3CDTF">2020-10-03T15:13:23Z</dcterms:modified>
</cp:coreProperties>
</file>