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0"/>
  </p:normalViewPr>
  <p:slideViewPr>
    <p:cSldViewPr snapToGrid="0" snapToObjects="1">
      <p:cViewPr varScale="1">
        <p:scale>
          <a:sx n="109" d="100"/>
          <a:sy n="109" d="100"/>
        </p:scale>
        <p:origin x="6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855E3-0E4A-6147-91B9-9C7B684E7F69}" type="datetimeFigureOut">
              <a:rPr lang="en-UA" smtClean="0"/>
              <a:t>2/9/23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F9B34B-0768-E04B-A9BA-540E6C8D836E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10398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F9B34B-0768-E04B-A9BA-540E6C8D836E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502879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82770-477D-0531-70AE-8305BFBBF8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9CE60C-AA7D-EA17-2C24-186880929E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77FB1-C152-DCB9-ED72-5722AA6A9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7ECEF6-CC82-D58E-650C-58FF0DE5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A94525-02AF-8509-9A4B-DDA4CD64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806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1559F-5819-E471-F4EF-3A963B7FD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B19C63-A3EE-2D41-D62C-62CF97DBFB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2913B-7ABA-2A18-170F-2F575BC30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35C5C-AD57-8D9F-18C3-10786CFB9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0F0EC-1FCB-9795-96A3-DA242F67F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12107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0DF41A-4985-23C8-2D44-70400379F2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30B3C3-153E-3483-4E31-F5E343A6C3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5DC60-63E0-40F3-D00C-A6E20265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E75CB-ACE3-3B86-5D27-2193DF07A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D7F8F-AE3F-1981-D78A-0485EED4A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0005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57E1C-586F-2323-CA82-8635CD52D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8C396-10E4-6A0B-5B0D-A6E335795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77758-5C2F-E5CB-3236-6040ECF02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D36C6-88B9-1220-68EA-5ED751AFE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EAC2A-4FB5-F8F5-95B6-F95162555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961499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D12CD-728A-0D90-A6E4-5EA2B0CA7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ED2B99-09DD-4EC3-378B-5F264CE33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2D8DF-1689-E7C0-7F5A-31557891A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218FF-8B9C-463B-B129-BD844C0A6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B9AC-64E7-9A22-11D0-A104ECE1E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39324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9B6B8-7BB8-8519-FB59-E8FB75788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E5A9E-B221-01F6-04C3-FCE58CC2E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CB8520-84BF-F835-75E0-9C076A4311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47B7BF-F868-DB52-C1BC-4E7B04E49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D34F9-FBC2-3CBF-C2A9-F1EFF1909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B52B97-5C46-96D4-E612-C627CC431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6270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1C773-3E6C-A3CA-E4DB-C59C20EB8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F35CFA-C9C6-D8ED-0CCD-4C01FFD4F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E615F6-5D53-2667-51BB-B8347852E4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658921-4E0A-9AF9-1CC2-26719CCFD3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27D356-E998-456C-E14D-795DECD6C8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467258-6D58-443D-15DB-A92E24154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6A1497-4302-EE40-01AB-F2A0F9AED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A23075-15C9-06C3-DA07-A8EA2D744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2455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47C60-FD9C-3307-ADB7-CE6322E1A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24F6BD-A178-01BC-A004-2B4709DDD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397D9A-45B5-E4FF-1453-1A1870981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2F91C9-9F56-8277-8189-2B9ACA6A0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90436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CB345-D87B-756D-88EA-41C29D52C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01D420-ED34-D630-A65D-3B8B11CBA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5C814-EE6C-73AE-DBF8-013162437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4570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BCA1-6A3F-E398-151C-BCA678DB0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5862F-7220-2F3D-B39A-50FCA530D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76A575-2FCD-A794-1967-D104AF1C1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CE0C9E-172E-DA40-C351-E2F094EA4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AE2B42-C2D8-4E54-20C1-9754231E6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281AA-6AA2-5E40-BEAC-56F9BF187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4538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3DAAD-E3AF-8A1C-D34E-10E22A428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58CA3A-0B1D-E4C4-093E-DBA678F4D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3E048D-A7E1-42F5-18E1-1696B9A05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944D73-81F1-86B8-9766-7D474F8A1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96D49D-3D8A-DA4B-BDCC-C4F639891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45083-8649-EB4E-1D9B-6FBB0825A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570255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03F181-3C91-343B-ACFF-6ED5DA6E7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F035D3-C871-0D82-4671-71BBDE6C6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99F755-C0E7-8C7E-02B7-FFE2F0BFF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15463-986F-2C47-B18A-961F44B18B52}" type="datetimeFigureOut">
              <a:rPr lang="en-UA" smtClean="0"/>
              <a:t>2/9/23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8ADB8-84DC-C0D9-7A18-CC09568422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F7066-D426-92E5-C904-6AEF529D23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2DD64-6A93-9E40-94D6-56D7CA4C293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9057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indoor&#10;&#10;Description automatically generated">
            <a:extLst>
              <a:ext uri="{FF2B5EF4-FFF2-40B4-BE49-F238E27FC236}">
                <a16:creationId xmlns:a16="http://schemas.microsoft.com/office/drawing/2014/main" id="{5DB6BE84-DF3A-8032-62C4-7E80A132BD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b="3433"/>
          <a:stretch/>
        </p:blipFill>
        <p:spPr>
          <a:xfrm>
            <a:off x="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F46D5FC-23FA-61A8-9C14-FEFEBEE554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20" y="1475232"/>
            <a:ext cx="6230112" cy="1555258"/>
          </a:xfrm>
          <a:solidFill>
            <a:schemeClr val="tx1">
              <a:lumMod val="95000"/>
            </a:schemeClr>
          </a:solidFill>
        </p:spPr>
        <p:txBody>
          <a:bodyPr>
            <a:normAutofit fontScale="90000"/>
          </a:bodyPr>
          <a:lstStyle/>
          <a:p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51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Презентація на тему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uk-UA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раво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землю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b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A" sz="36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710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30E6E-2B8C-D790-6675-F113EF6BF7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88" y="4657344"/>
            <a:ext cx="11850624" cy="1935988"/>
          </a:xfrm>
        </p:spPr>
        <p:txBody>
          <a:bodyPr>
            <a:noAutofit/>
          </a:bodyPr>
          <a:lstStyle/>
          <a:p>
            <a:pPr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для ведення садівництва — не більше 0,12 га; 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г) для будівництва і обслуговування жилого будинку, господарських будівель і споруд (присадибна ділянка) у селах — не більше 0,25 та, в селищах — не більше 0,15 га, в містах — не більше 0,10 га; </a:t>
            </a:r>
            <a:endParaRPr lang="ru-UA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ґ) для індивідуального дачного будівництва— не більше 0,10 га; </a:t>
            </a:r>
            <a:endParaRPr lang="ru-UA" sz="1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uk-UA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uk-UA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для будівництва індивідуальних гаражів — не більше 0,01 га</a:t>
            </a:r>
            <a:endParaRPr lang="en-UA" sz="1400" dirty="0"/>
          </a:p>
        </p:txBody>
      </p:sp>
      <p:pic>
        <p:nvPicPr>
          <p:cNvPr id="5" name="Picture 4" descr="A train travels down the tracks&#10;&#10;Description automatically generated">
            <a:extLst>
              <a:ext uri="{FF2B5EF4-FFF2-40B4-BE49-F238E27FC236}">
                <a16:creationId xmlns:a16="http://schemas.microsoft.com/office/drawing/2014/main" id="{CA790FF4-742E-47EE-F7CE-8C9525406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88" y="264668"/>
            <a:ext cx="7004494" cy="4295140"/>
          </a:xfrm>
          <a:prstGeom prst="rect">
            <a:avLst/>
          </a:prstGeom>
        </p:spPr>
      </p:pic>
      <p:pic>
        <p:nvPicPr>
          <p:cNvPr id="7" name="Picture 6" descr="A small plant growing in the dirt&#10;&#10;Description automatically generated with low confidence">
            <a:extLst>
              <a:ext uri="{FF2B5EF4-FFF2-40B4-BE49-F238E27FC236}">
                <a16:creationId xmlns:a16="http://schemas.microsoft.com/office/drawing/2014/main" id="{E241C7CB-2ABB-F29B-7A97-F4C6F0A238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6626" y="275082"/>
            <a:ext cx="4734685" cy="429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174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61D44-0042-0C59-E561-A97C03510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524" y="399161"/>
            <a:ext cx="11030331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Права власника земельної ділянки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це сукупність наданих йому законом суб’єктивних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правомочностей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щодо володіння, користування та розпорядження земельною ділянкою. Перелік прав власників земельних ділянок викладено у ст. 90 ЗК України. </a:t>
            </a:r>
            <a:endParaRPr lang="ru-UA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A" dirty="0"/>
          </a:p>
        </p:txBody>
      </p:sp>
      <p:pic>
        <p:nvPicPr>
          <p:cNvPr id="5" name="Picture 4" descr="A picture containing yellow, player&#10;&#10;Description automatically generated">
            <a:extLst>
              <a:ext uri="{FF2B5EF4-FFF2-40B4-BE49-F238E27FC236}">
                <a16:creationId xmlns:a16="http://schemas.microsoft.com/office/drawing/2014/main" id="{416A1E2C-8F50-45CA-0805-F654A3AE8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4" y="1343025"/>
            <a:ext cx="10815637" cy="520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30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C3A26-91C3-6B0B-5343-4C77D58AD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65" y="316992"/>
            <a:ext cx="11313984" cy="6541008"/>
          </a:xfrm>
        </p:spPr>
        <p:txBody>
          <a:bodyPr>
            <a:normAutofit fontScale="92500" lnSpcReduction="10000"/>
          </a:bodyPr>
          <a:lstStyle/>
          <a:p>
            <a:pPr indent="0" algn="ctr">
              <a:spcAft>
                <a:spcPts val="750"/>
              </a:spcAft>
              <a:buNone/>
            </a:pPr>
            <a:r>
              <a:rPr lang="uk-UA" sz="22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Власники земельних ділянок мають право:</a:t>
            </a:r>
            <a:endParaRPr lang="en-US" sz="2200" b="1" u="sng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Aft>
                <a:spcPts val="750"/>
              </a:spcAft>
              <a:buNone/>
            </a:pPr>
            <a:endParaRPr lang="en-US" sz="2200" b="1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Aft>
                <a:spcPts val="750"/>
              </a:spcAft>
              <a:buNone/>
            </a:pPr>
            <a:endParaRPr lang="en-US" sz="1800" b="1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Aft>
                <a:spcPts val="750"/>
              </a:spcAft>
              <a:buNone/>
            </a:pPr>
            <a:endParaRPr lang="en-US" sz="1800" b="1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Aft>
                <a:spcPts val="750"/>
              </a:spcAft>
              <a:buNone/>
            </a:pPr>
            <a:endParaRPr lang="en-US" sz="1800" b="1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Aft>
                <a:spcPts val="750"/>
              </a:spcAft>
              <a:buNone/>
            </a:pPr>
            <a:endParaRPr lang="en-US" sz="1800" b="1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Aft>
                <a:spcPts val="750"/>
              </a:spcAft>
              <a:buNone/>
            </a:pPr>
            <a:endParaRPr lang="en-US" sz="1800" b="1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spcAft>
                <a:spcPts val="750"/>
              </a:spcAft>
              <a:buNone/>
            </a:pPr>
            <a:endParaRPr lang="en-US" sz="1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750"/>
              </a:spcAft>
              <a:buNone/>
            </a:pPr>
            <a:endParaRPr lang="en-US" sz="19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750"/>
              </a:spcAft>
              <a:buNone/>
            </a:pPr>
            <a:endParaRPr lang="en-US" sz="19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spcAft>
                <a:spcPts val="750"/>
              </a:spcAft>
              <a:buNone/>
            </a:pPr>
            <a:r>
              <a:rPr lang="en-US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продавати або іншим шляхом відчужувати земельну ділянку, передавати її в оренду, заставу, спадщину, довірчу власність;</a:t>
            </a:r>
            <a:endParaRPr lang="ru-UA" sz="19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самостійно господарювати на землі;</a:t>
            </a:r>
            <a:endParaRPr lang="ru-UA" sz="19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en-US" sz="1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власності на посіви і насадження сільськогосподарських та інших культур, на вироблену продукцію;</a:t>
            </a:r>
            <a:endParaRPr lang="ru-UA" sz="190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- </a:t>
            </a:r>
            <a:r>
              <a:rPr lang="uk-UA" sz="19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використовувати у встановленому порядку для власних потреб наявні на земельній ділянці загальнопоширені корисні копалини, торф, лісові насадження, водні об'єкти, а також інші корисні властивості землі.</a:t>
            </a:r>
            <a:r>
              <a:rPr lang="ru-UA" sz="19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A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A tractor in a field&#10;&#10;Description automatically generated with medium confidence">
            <a:extLst>
              <a:ext uri="{FF2B5EF4-FFF2-40B4-BE49-F238E27FC236}">
                <a16:creationId xmlns:a16="http://schemas.microsoft.com/office/drawing/2014/main" id="{701207C2-CC4D-7BCA-7926-9F3224BAF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1451" y="936498"/>
            <a:ext cx="5457823" cy="3620834"/>
          </a:xfrm>
          <a:prstGeom prst="rect">
            <a:avLst/>
          </a:pr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20A0B2A-FE0E-3C70-F42F-FC08790D9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7" y="936498"/>
            <a:ext cx="5457823" cy="3620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380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B8BBEC-49FA-E829-6258-5F5203E12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387" y="1392418"/>
            <a:ext cx="4619621" cy="3843666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гідно зі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ст. 91 ЗК України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власник земельної ділянки зобов’язаний: </a:t>
            </a:r>
            <a:endParaRPr lang="ru-UA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а) забезпечувати використання їх за цільовим призначенням;</a:t>
            </a:r>
            <a:endParaRPr lang="ru-UA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б) додержуватися вимог законодавства про охорону довкілля;</a:t>
            </a:r>
            <a:endParaRPr lang="ru-UA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в) своєчасно сплачувати земельний податок;</a:t>
            </a:r>
            <a:endParaRPr lang="ru-UA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г) не порушувати прав власників суміжних земельних ділянок та землекористувачів;</a:t>
            </a:r>
            <a:endParaRPr lang="ru-UA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A" sz="2000" dirty="0"/>
          </a:p>
        </p:txBody>
      </p:sp>
      <p:pic>
        <p:nvPicPr>
          <p:cNvPr id="5" name="Picture 4" descr="A statue of a person holding a staff&#10;&#10;Description automatically generated with low confidence">
            <a:extLst>
              <a:ext uri="{FF2B5EF4-FFF2-40B4-BE49-F238E27FC236}">
                <a16:creationId xmlns:a16="http://schemas.microsoft.com/office/drawing/2014/main" id="{1911974E-7594-0E9D-ADE0-7BBB4D96B0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85" r="40907"/>
          <a:stretch/>
        </p:blipFill>
        <p:spPr>
          <a:xfrm>
            <a:off x="5210171" y="10"/>
            <a:ext cx="6978782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19217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nature, water, rain, outdoor&#10;&#10;Description automatically generated">
            <a:extLst>
              <a:ext uri="{FF2B5EF4-FFF2-40B4-BE49-F238E27FC236}">
                <a16:creationId xmlns:a16="http://schemas.microsoft.com/office/drawing/2014/main" id="{EC9F9075-6E12-BF46-FE97-44D76DD813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364" b="20295"/>
          <a:stretch/>
        </p:blipFill>
        <p:spPr>
          <a:xfrm>
            <a:off x="0" y="10"/>
            <a:ext cx="8546591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34C30A-6CA5-CF18-9162-7C916ACA2AE1}"/>
              </a:ext>
            </a:extLst>
          </p:cNvPr>
          <p:cNvSpPr txBox="1"/>
          <p:nvPr/>
        </p:nvSpPr>
        <p:spPr>
          <a:xfrm>
            <a:off x="7695056" y="2592697"/>
            <a:ext cx="4210050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effectLst/>
              </a:rPr>
              <a:t>ґ</a:t>
            </a:r>
            <a:r>
              <a:rPr lang="en-US" sz="2000" dirty="0">
                <a:effectLst/>
              </a:rPr>
              <a:t>) </a:t>
            </a:r>
            <a:r>
              <a:rPr lang="en-US" sz="2000" dirty="0" err="1">
                <a:effectLst/>
              </a:rPr>
              <a:t>підвищувати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родючість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ґрунтів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та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зберігати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інші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корисні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властивості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землі</a:t>
            </a:r>
            <a:r>
              <a:rPr lang="en-US" sz="2000" dirty="0">
                <a:effectLst/>
              </a:rPr>
              <a:t>;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>
                <a:effectLst/>
              </a:rPr>
              <a:t>д</a:t>
            </a:r>
            <a:r>
              <a:rPr lang="en-US" sz="2000" dirty="0">
                <a:effectLst/>
              </a:rPr>
              <a:t>) </a:t>
            </a:r>
            <a:r>
              <a:rPr lang="en-US" sz="2000" dirty="0" err="1">
                <a:effectLst/>
              </a:rPr>
              <a:t>своєчасно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надавати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відповідним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органам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виконавчої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влади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та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органам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місцевого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самоврядування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дані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про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стан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і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використання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земель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та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інших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природних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ресурсів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у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порядку</a:t>
            </a:r>
            <a:r>
              <a:rPr lang="en-US" sz="2000" dirty="0">
                <a:effectLst/>
              </a:rPr>
              <a:t>, </a:t>
            </a:r>
            <a:r>
              <a:rPr lang="en-US" sz="2000" dirty="0" err="1">
                <a:effectLst/>
              </a:rPr>
              <a:t>встановленому</a:t>
            </a:r>
            <a:r>
              <a:rPr lang="en-US" sz="2000" dirty="0">
                <a:effectLst/>
              </a:rPr>
              <a:t> </a:t>
            </a:r>
            <a:r>
              <a:rPr lang="en-US" sz="2000" dirty="0" err="1">
                <a:effectLst/>
              </a:rPr>
              <a:t>законом</a:t>
            </a:r>
            <a:r>
              <a:rPr lang="en-US" sz="2000" dirty="0">
                <a:effectLst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18120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086C7-BB83-6DD9-7128-806A39E55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5616" y="1072896"/>
            <a:ext cx="3773424" cy="5376672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е) дотримуватися правил добросусідства та обмежень, пов'язаних з встановленням земельних сервітутів та охоронних зон;</a:t>
            </a:r>
            <a:endParaRPr lang="ru-UA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є) зберігати геодезичні знаки, протиерозійні споруди, мережі зрошувальних і осушувальних систем;</a:t>
            </a:r>
            <a:endParaRPr lang="ru-UA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ж) за свій рахунок привести земельну ділянку у попередній стан у разі незаконної зміни її рельєфу, за винятком здійснення такої зміни не власником земельної ділянки, коли приведення у попередній стан здійснюється за рахунок особи, яка незаконно змінила рельєф</a:t>
            </a:r>
            <a:endParaRPr lang="ru-UA" sz="18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A" sz="2000" dirty="0"/>
          </a:p>
        </p:txBody>
      </p:sp>
      <p:pic>
        <p:nvPicPr>
          <p:cNvPr id="5" name="Picture 4" descr="A body of water with boats in it and a tree in the foreground&#10;&#10;Description automatically generated with medium confidence">
            <a:extLst>
              <a:ext uri="{FF2B5EF4-FFF2-40B4-BE49-F238E27FC236}">
                <a16:creationId xmlns:a16="http://schemas.microsoft.com/office/drawing/2014/main" id="{90D2EF5B-3A36-8B1A-6D7B-8FE7B01E70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875"/>
          <a:stretch/>
        </p:blipFill>
        <p:spPr>
          <a:xfrm>
            <a:off x="-33289" y="10"/>
            <a:ext cx="736068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397759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C4232-ED60-F50C-39BF-FE853F86E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793" y="1262148"/>
            <a:ext cx="4892039" cy="36943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Право власності на землю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інститут земельного права, норми якого регулюють суспільні відносини належності землі визначеним законом видам суб’єктів цього права. </a:t>
            </a:r>
            <a:endParaRPr lang="en-UA" sz="2000" dirty="0"/>
          </a:p>
        </p:txBody>
      </p:sp>
      <p:pic>
        <p:nvPicPr>
          <p:cNvPr id="7" name="Picture 6" descr="A hand holding a seedling&#10;&#10;Description automatically generated with medium confidence">
            <a:extLst>
              <a:ext uri="{FF2B5EF4-FFF2-40B4-BE49-F238E27FC236}">
                <a16:creationId xmlns:a16="http://schemas.microsoft.com/office/drawing/2014/main" id="{E8371793-CD70-0BBF-E082-9B4CB7C7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9877"/>
          <a:stretch/>
        </p:blipFill>
        <p:spPr>
          <a:xfrm>
            <a:off x="2170176" y="2584704"/>
            <a:ext cx="10021825" cy="4273296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</p:spPr>
      </p:pic>
      <p:pic>
        <p:nvPicPr>
          <p:cNvPr id="5" name="Picture 4" descr="A picture containing text, grass&#10;&#10;Description automatically generated">
            <a:extLst>
              <a:ext uri="{FF2B5EF4-FFF2-40B4-BE49-F238E27FC236}">
                <a16:creationId xmlns:a16="http://schemas.microsoft.com/office/drawing/2014/main" id="{97F777F8-D872-2A2E-B0A8-A4D43D2B0A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9" r="2" b="2"/>
          <a:stretch/>
        </p:blipFill>
        <p:spPr>
          <a:xfrm>
            <a:off x="4764024" y="0"/>
            <a:ext cx="7424928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91347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indoor, chain&#10;&#10;Description automatically generated">
            <a:extLst>
              <a:ext uri="{FF2B5EF4-FFF2-40B4-BE49-F238E27FC236}">
                <a16:creationId xmlns:a16="http://schemas.microsoft.com/office/drawing/2014/main" id="{B80D9871-B68A-1314-117D-9822F5E643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76" r="55098" b="1"/>
          <a:stretch/>
        </p:blipFill>
        <p:spPr>
          <a:xfrm>
            <a:off x="18" y="10"/>
            <a:ext cx="7559021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93E07-5C3D-9A4D-A7C0-C735981405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4513" y="2540561"/>
            <a:ext cx="4755450" cy="38436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Україні конституційно встановлено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дві форми земельної власності</a:t>
            </a: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а саме: 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just">
              <a:buNone/>
            </a:pPr>
            <a:endParaRPr lang="uk-UA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публічна (суспільна) власність, яка охоплює державну і комунальну власність;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приватна власність, яка охоплює власність фізичних осіб і недержавних юридичних осіб. </a:t>
            </a:r>
            <a:endParaRPr lang="en-UA" sz="2000" dirty="0"/>
          </a:p>
        </p:txBody>
      </p:sp>
    </p:spTree>
    <p:extLst>
      <p:ext uri="{BB962C8B-B14F-4D97-AF65-F5344CB8AC3E}">
        <p14:creationId xmlns:p14="http://schemas.microsoft.com/office/powerpoint/2010/main" val="2162430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76CF02B-70C8-8269-296A-4BCE0BE0F93C}"/>
              </a:ext>
            </a:extLst>
          </p:cNvPr>
          <p:cNvSpPr txBox="1"/>
          <p:nvPr/>
        </p:nvSpPr>
        <p:spPr>
          <a:xfrm>
            <a:off x="353935" y="370911"/>
            <a:ext cx="489054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uk-UA" sz="20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С</a:t>
            </a:r>
            <a:r>
              <a:rPr lang="uk-UA" sz="2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уб’єктами права власності на землю є</a:t>
            </a:r>
            <a:r>
              <a:rPr lang="en-US" sz="2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:</a:t>
            </a:r>
            <a:r>
              <a:rPr lang="uk-UA" sz="20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734033-2801-17D0-3CC2-5E959B07420B}"/>
              </a:ext>
            </a:extLst>
          </p:cNvPr>
          <p:cNvSpPr txBox="1"/>
          <p:nvPr/>
        </p:nvSpPr>
        <p:spPr>
          <a:xfrm>
            <a:off x="1952245" y="868674"/>
            <a:ext cx="18166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en-US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</a:t>
            </a:r>
            <a:r>
              <a:rPr lang="uk-UA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ержава</a:t>
            </a:r>
            <a:r>
              <a:rPr lang="ru-UA" sz="2000">
                <a:effectLst/>
              </a:rPr>
              <a:t> </a:t>
            </a:r>
            <a:endParaRPr lang="en-UA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B61D47-BFF2-0017-1651-862E09F4799F}"/>
              </a:ext>
            </a:extLst>
          </p:cNvPr>
          <p:cNvSpPr txBox="1"/>
          <p:nvPr/>
        </p:nvSpPr>
        <p:spPr>
          <a:xfrm>
            <a:off x="353935" y="139908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Територіальні громади</a:t>
            </a:r>
            <a:r>
              <a:rPr lang="ru-UA">
                <a:effectLst/>
              </a:rPr>
              <a:t> </a:t>
            </a:r>
            <a:endParaRPr lang="en-UA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846FDE-6ACB-3788-B853-4A6EB6CDB784}"/>
              </a:ext>
            </a:extLst>
          </p:cNvPr>
          <p:cNvSpPr txBox="1"/>
          <p:nvPr/>
        </p:nvSpPr>
        <p:spPr>
          <a:xfrm>
            <a:off x="2023873" y="186607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Юридичні особи </a:t>
            </a:r>
            <a:endParaRPr lang="en-UA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C3ACCF8-3272-0AF2-9E76-1C95612AA03E}"/>
              </a:ext>
            </a:extLst>
          </p:cNvPr>
          <p:cNvSpPr txBox="1"/>
          <p:nvPr/>
        </p:nvSpPr>
        <p:spPr>
          <a:xfrm>
            <a:off x="1110997" y="230271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Громадяни</a:t>
            </a:r>
            <a:r>
              <a:rPr lang="ru-UA" b="1">
                <a:effectLst/>
              </a:rPr>
              <a:t> </a:t>
            </a:r>
            <a:endParaRPr lang="en-UA" b="1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08BE110-3474-B17B-5836-C66DAF08E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1873" y="0"/>
            <a:ext cx="6938798" cy="6729424"/>
          </a:xfrm>
          <a:prstGeom prst="rect">
            <a:avLst/>
          </a:prstGeom>
        </p:spPr>
      </p:pic>
      <p:pic>
        <p:nvPicPr>
          <p:cNvPr id="23" name="Picture 22" descr="A picture containing cake&#10;&#10;Description automatically generated">
            <a:extLst>
              <a:ext uri="{FF2B5EF4-FFF2-40B4-BE49-F238E27FC236}">
                <a16:creationId xmlns:a16="http://schemas.microsoft.com/office/drawing/2014/main" id="{0FB22447-F19E-231C-9FBB-3CC282FAA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895" y="3157090"/>
            <a:ext cx="5008625" cy="353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person, plant&#10;&#10;Description automatically generated">
            <a:extLst>
              <a:ext uri="{FF2B5EF4-FFF2-40B4-BE49-F238E27FC236}">
                <a16:creationId xmlns:a16="http://schemas.microsoft.com/office/drawing/2014/main" id="{E016402E-E7A6-94DB-01AF-02A723C1BF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98" r="1490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329B57-286E-6105-BCFB-C4660EC900C3}"/>
              </a:ext>
            </a:extLst>
          </p:cNvPr>
          <p:cNvSpPr txBox="1"/>
          <p:nvPr/>
        </p:nvSpPr>
        <p:spPr>
          <a:xfrm>
            <a:off x="258699" y="1584960"/>
            <a:ext cx="3850005" cy="463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ЗК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86)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поділяє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спільну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землю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спільну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часткову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спільну</a:t>
            </a:r>
            <a:r>
              <a:rPr lang="en-US" sz="1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сумісну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землю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часток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кожного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співвласників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праві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земельну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ділянку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спільній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сумісній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землю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таких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часток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7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C221-F44F-37C0-7025-EE0D37550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48" y="1507167"/>
            <a:ext cx="4202904" cy="3843666"/>
          </a:xfrm>
        </p:spPr>
        <p:txBody>
          <a:bodyPr>
            <a:normAutofit/>
          </a:bodyPr>
          <a:lstStyle/>
          <a:p>
            <a:pPr indent="0">
              <a:spcAft>
                <a:spcPts val="1000"/>
              </a:spcAft>
              <a:buNone/>
            </a:pPr>
            <a:r>
              <a:rPr lang="uk-UA" sz="17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 спільної часткової власності на земельну ділянку виникає:</a:t>
            </a:r>
            <a:r>
              <a:rPr lang="uk-UA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1000"/>
              </a:spcAft>
              <a:buNone/>
            </a:pPr>
            <a:r>
              <a:rPr lang="uk-UA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при добровільному об’єднанні власниками належних їм земельних ділянок; </a:t>
            </a:r>
            <a:endParaRPr lang="ru-UA" sz="17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1000"/>
              </a:spcAft>
              <a:buNone/>
            </a:pPr>
            <a:r>
              <a:rPr lang="uk-UA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при придбанні у власність земельної ділянки двома чи більше особами за </a:t>
            </a:r>
            <a:r>
              <a:rPr lang="uk-UA" sz="17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цивільноправовими</a:t>
            </a:r>
            <a:r>
              <a:rPr lang="uk-UA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угодами; </a:t>
            </a:r>
            <a:endParaRPr lang="ru-UA" sz="17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1000"/>
              </a:spcAft>
              <a:buNone/>
            </a:pPr>
            <a:r>
              <a:rPr lang="uk-UA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при прийнятті спадщини на земельну ділянку двома або більше особами; </a:t>
            </a:r>
            <a:endParaRPr lang="ru-UA" sz="17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1000"/>
              </a:spcAft>
              <a:buNone/>
            </a:pPr>
            <a:r>
              <a:rPr lang="uk-UA" sz="17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г) за рішенням суду (ст. 87 ЗК). </a:t>
            </a:r>
            <a:endParaRPr lang="ru-UA" sz="17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A" sz="1700" dirty="0"/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7AAECF45-8719-4660-3B65-BAFEFD4EED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712" r="13120"/>
          <a:stretch/>
        </p:blipFill>
        <p:spPr>
          <a:xfrm>
            <a:off x="4011167" y="10"/>
            <a:ext cx="8180833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70391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blue&#10;&#10;Description automatically generated">
            <a:extLst>
              <a:ext uri="{FF2B5EF4-FFF2-40B4-BE49-F238E27FC236}">
                <a16:creationId xmlns:a16="http://schemas.microsoft.com/office/drawing/2014/main" id="{47F33AAA-25E5-D6C0-006F-60B5EB2308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1" r="40820"/>
          <a:stretch/>
        </p:blipFill>
        <p:spPr>
          <a:xfrm>
            <a:off x="0" y="-1"/>
            <a:ext cx="8558194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5D96B-6C17-FE6A-1BA0-08ED84A18E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8526" y="2644635"/>
            <a:ext cx="4468129" cy="3908586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спільній сумісній власності перебувають земельні ділянки:</a:t>
            </a:r>
            <a:endParaRPr lang="ru-UA" sz="20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а) подружжя;</a:t>
            </a:r>
            <a:endParaRPr lang="ru-UA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б)членів фермерського господарства, якщо інше не передбачено угодою між ними;</a:t>
            </a:r>
            <a:endParaRPr lang="ru-UA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в) співвласників жилого будинку;</a:t>
            </a:r>
            <a:endParaRPr lang="ru-UA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г) співвласників багатоквартирного будинку.</a:t>
            </a:r>
            <a:endParaRPr lang="ru-UA" sz="20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A" sz="2000" dirty="0"/>
          </a:p>
        </p:txBody>
      </p:sp>
    </p:spTree>
    <p:extLst>
      <p:ext uri="{BB962C8B-B14F-4D97-AF65-F5344CB8AC3E}">
        <p14:creationId xmlns:p14="http://schemas.microsoft.com/office/powerpoint/2010/main" val="3410760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BD4C2-1FE7-1475-553B-9343D1F84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611" y="1600195"/>
            <a:ext cx="4315341" cy="3852672"/>
          </a:xfrm>
        </p:spPr>
        <p:txBody>
          <a:bodyPr>
            <a:noAutofit/>
          </a:bodyPr>
          <a:lstStyle/>
          <a:p>
            <a:pPr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а) приватизації земельної ділянки в межах норм безоплатної приватизації; </a:t>
            </a:r>
            <a:endParaRPr lang="ru-UA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б) приватизації земельної ділянки в розмірі земельної частки (паю); </a:t>
            </a:r>
            <a:endParaRPr lang="ru-UA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в) приватизації земельної ділянки за плату; </a:t>
            </a:r>
            <a:endParaRPr lang="ru-UA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г) придбання земельної ділянки за давністю користування (</a:t>
            </a:r>
            <a:r>
              <a:rPr lang="uk-UA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набувальна</a:t>
            </a:r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давність); </a:t>
            </a:r>
            <a:endParaRPr lang="ru-UA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ґ) придбання земельної ділянки, що перебуває у приватній власності, на підставі цивільно-правового договору; </a:t>
            </a:r>
            <a:endParaRPr lang="ru-UA" sz="16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  <a:r>
              <a:rPr lang="uk-UA" sz="1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</a:t>
            </a:r>
            <a:r>
              <a:rPr lang="uk-UA" sz="16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uk-UA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успадкування земельної ділянки</a:t>
            </a:r>
            <a:r>
              <a:rPr lang="ru-UA" sz="1600">
                <a:effectLst/>
              </a:rPr>
              <a:t> </a:t>
            </a:r>
            <a:endParaRPr lang="en-UA" sz="1600" dirty="0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BCA30203-C6CA-5E16-8C01-68551302F9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82" r="24325" b="1"/>
          <a:stretch/>
        </p:blipFill>
        <p:spPr>
          <a:xfrm>
            <a:off x="6094476" y="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C16746-061B-E5AB-7B16-6A683A5C843A}"/>
              </a:ext>
            </a:extLst>
          </p:cNvPr>
          <p:cNvSpPr txBox="1"/>
          <p:nvPr/>
        </p:nvSpPr>
        <p:spPr>
          <a:xfrm>
            <a:off x="390144" y="64602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spcAft>
                <a:spcPts val="1000"/>
              </a:spcAft>
              <a:buNone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Земельне законодавство визначає </a:t>
            </a:r>
            <a:r>
              <a:rPr lang="uk-UA" sz="1800" b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набуття права власності на землю 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громадянами шляхом: </a:t>
            </a:r>
            <a:endParaRPr lang="uk-UA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833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35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37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39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A58190-3DFD-DABB-A577-DF3729FE97A7}"/>
              </a:ext>
            </a:extLst>
          </p:cNvPr>
          <p:cNvSpPr txBox="1"/>
          <p:nvPr/>
        </p:nvSpPr>
        <p:spPr>
          <a:xfrm>
            <a:off x="427174" y="1505501"/>
            <a:ext cx="4939505" cy="4553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>
              <a:lnSpc>
                <a:spcPct val="90000"/>
              </a:lnSpc>
              <a:spcAft>
                <a:spcPts val="1000"/>
              </a:spcAft>
            </a:pP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121 ЗК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право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безоплатну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приватизацію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громадяни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Вони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претендувати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безоплатну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передачу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земельних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земель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комунальної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таких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розмірах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  <a:spcAft>
                <a:spcPts val="1000"/>
              </a:spcAft>
            </a:pP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фермерського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розмірі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земельної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паю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визначеної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членів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сільськогосподарських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розташованих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сільської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селищної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міської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ради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фермерське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90000"/>
              </a:lnSpc>
              <a:spcAft>
                <a:spcPts val="1000"/>
              </a:spcAft>
            </a:pP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селянського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2,0 </a:t>
            </a:r>
            <a:r>
              <a:rPr lang="en-US" sz="16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</a:t>
            </a:r>
            <a:r>
              <a:rPr lang="en-US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indent="-228600">
              <a:lnSpc>
                <a:spcPct val="9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en-US" sz="1400" dirty="0">
              <a:effectLst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field of wheat&#10;&#10;Description automatically generated with medium confidence">
            <a:extLst>
              <a:ext uri="{FF2B5EF4-FFF2-40B4-BE49-F238E27FC236}">
                <a16:creationId xmlns:a16="http://schemas.microsoft.com/office/drawing/2014/main" id="{0921B477-5B52-4819-458A-5919CC926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52" r="15879" b="-1"/>
          <a:stretch/>
        </p:blipFill>
        <p:spPr>
          <a:xfrm>
            <a:off x="5505339" y="274161"/>
            <a:ext cx="6508968" cy="630967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A4CE7F6-83DD-007F-5402-486B828D8B50}"/>
              </a:ext>
            </a:extLst>
          </p:cNvPr>
          <p:cNvSpPr txBox="1"/>
          <p:nvPr/>
        </p:nvSpPr>
        <p:spPr>
          <a:xfrm>
            <a:off x="265056" y="979471"/>
            <a:ext cx="4975227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приватизації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земельної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межах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безоплатної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приватизації</a:t>
            </a:r>
            <a:r>
              <a:rPr lang="en-US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767607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789</Words>
  <Application>Microsoft Macintosh PowerPoint</Application>
  <PresentationFormat>Широкоэкранный</PresentationFormat>
  <Paragraphs>67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Office Theme</vt:lpstr>
      <vt:lpstr>                 Презентація на тему: ” Право власності на землю”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Презентація на тему: ” Право власності на землю” </dc:title>
  <dc:creator>Viktoria Bodnar</dc:creator>
  <cp:lastModifiedBy>Microsoft Office User</cp:lastModifiedBy>
  <cp:revision>3</cp:revision>
  <dcterms:created xsi:type="dcterms:W3CDTF">2022-11-17T08:07:33Z</dcterms:created>
  <dcterms:modified xsi:type="dcterms:W3CDTF">2023-02-09T10:28:44Z</dcterms:modified>
</cp:coreProperties>
</file>