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D5232"/>
    <a:srgbClr val="C3C0A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-11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1BC34B5D-00E3-4A30-9C59-6D3DFD64E0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092186E-CC94-46BD-A807-6A08C96C43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C3C0A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8B70538-BA53-4CD0-97F8-B44AFBD04C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5267A91-873F-478A-8EF5-405848C96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4EC7F-D67B-4011-BF19-0EC47AA8BDCA}" type="datetimeFigureOut">
              <a:rPr lang="ru-RU" smtClean="0"/>
              <a:pPr/>
              <a:t>12.09.2021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D1DF596-BF88-42C4-B960-9A92C17DF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48A126E-00E5-4968-AC42-C4DE0C8CF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D36EE-3BF9-4C40-8F21-278D3B6E8D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57162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9BF815B-B44F-47B4-901F-025E49B9C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043B770-02DD-480E-9FD9-D4B386CD40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D6F5EED-E8AB-4A30-BD95-E42B2FEEC8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4EC7F-D67B-4011-BF19-0EC47AA8BDCA}" type="datetimeFigureOut">
              <a:rPr lang="ru-RU" smtClean="0"/>
              <a:pPr/>
              <a:t>12.09.2021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460E965-2160-40BD-B2B8-24DA68188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737CD69-358C-49BD-8834-388B8E5BA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D36EE-3BF9-4C40-8F21-278D3B6E8D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0781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0D4A6D39-4C83-4F3E-96B0-9FFAA07130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8BF3A3A5-56B6-4C92-A4A5-B5C226737E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09DEBEA-95F6-41D7-83F5-74929AC53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4EC7F-D67B-4011-BF19-0EC47AA8BDCA}" type="datetimeFigureOut">
              <a:rPr lang="ru-RU" smtClean="0"/>
              <a:pPr/>
              <a:t>12.09.2021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2F44FA9-F5BA-4F9C-A34F-2CCD58D67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749DAF8-2A81-40EE-A118-F4ABCB12F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D36EE-3BF9-4C40-8F21-278D3B6E8D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46186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743DE1F-5E23-42E8-B11D-D998FC216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6853DEA-3A92-43A7-B4E9-93C1E8C0D6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9BE769A-42A8-4489-AA04-33A026DE3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4EC7F-D67B-4011-BF19-0EC47AA8BDCA}" type="datetimeFigureOut">
              <a:rPr lang="ru-RU" smtClean="0"/>
              <a:pPr/>
              <a:t>12.09.2021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9861C30-513A-4101-8EC0-D0FF0E7ED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03819FB-7EA0-49DD-BA40-6B6F726D1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D36EE-3BF9-4C40-8F21-278D3B6E8D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20534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C2FF299-3EFE-4014-81B2-1F936ABAE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7274686-7D3D-4EB7-9F9F-CA146177BB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0362186-A6A1-44BD-A95D-4A545C80CB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4EC7F-D67B-4011-BF19-0EC47AA8BDCA}" type="datetimeFigureOut">
              <a:rPr lang="ru-RU" smtClean="0"/>
              <a:pPr/>
              <a:t>12.09.2021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1DD3E10-922E-4BBD-A072-F718BD42A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3AF5A7C-186E-4BA2-AF4F-4E42448E9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D36EE-3BF9-4C40-8F21-278D3B6E8D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48627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A043FE9-BE03-48AE-94EC-AD97A2D6D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8547E85-8F93-47FE-9FFF-902811F733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0E8D212-411D-45E6-AA54-7E090DB752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D598E6E-0EEC-489C-A6C7-AAC546090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4EC7F-D67B-4011-BF19-0EC47AA8BDCA}" type="datetimeFigureOut">
              <a:rPr lang="ru-RU" smtClean="0"/>
              <a:pPr/>
              <a:t>12.09.2021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E4F4D1A-73D3-4902-8C26-E732C91F1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0B04D5B-6343-4FD9-8C4C-FE6A35992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D36EE-3BF9-4C40-8F21-278D3B6E8D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44766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911DE36-584D-459E-891C-64B23E9BF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5A44BA9-22AE-4DA0-8E46-ECDA846B62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B1548216-8278-41CD-A148-86A88E9004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0B0B75DC-8EA6-49F6-9332-F1F011CF25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9E28B1DE-6D0E-4AEC-9A21-3BD599D3AA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15183CCC-4D87-469B-92EA-5BBFD8FF5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4EC7F-D67B-4011-BF19-0EC47AA8BDCA}" type="datetimeFigureOut">
              <a:rPr lang="ru-RU" smtClean="0"/>
              <a:pPr/>
              <a:t>12.09.2021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3615AB71-5F3D-4611-8BD4-B010EF7DE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6EA427B9-5311-4EF7-90AB-2C1C8A39F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D36EE-3BF9-4C40-8F21-278D3B6E8D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41032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9992D0C-5D60-43B7-8970-FDBB8C808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BA127C5F-0A60-42A9-AB00-C84D72A49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4EC7F-D67B-4011-BF19-0EC47AA8BDCA}" type="datetimeFigureOut">
              <a:rPr lang="ru-RU" smtClean="0"/>
              <a:pPr/>
              <a:t>12.09.2021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702F95B4-02A9-4036-B47C-D897510AA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99B06B91-924D-4138-8B36-EA4D24185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D36EE-3BF9-4C40-8F21-278D3B6E8D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54081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EB9970EE-CBC5-4DD9-84DF-F225737E7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4EC7F-D67B-4011-BF19-0EC47AA8BDCA}" type="datetimeFigureOut">
              <a:rPr lang="ru-RU" smtClean="0"/>
              <a:pPr/>
              <a:t>12.09.2021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E0F7E3ED-EE1D-47EB-893F-63E166227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2787576-61DE-49ED-8842-832142B74F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D36EE-3BF9-4C40-8F21-278D3B6E8D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81546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86437D6-FAC4-4DE4-A8F3-BF6F70387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775EA79-0F3A-4CFC-956C-E16E0E021D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1833353-35B1-4C53-9858-C2B4AA2BC3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6CEDD68-125A-42E3-A23C-D4284CF14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4EC7F-D67B-4011-BF19-0EC47AA8BDCA}" type="datetimeFigureOut">
              <a:rPr lang="ru-RU" smtClean="0"/>
              <a:pPr/>
              <a:t>12.09.2021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9CFF2D8-2F14-4CA1-A0BA-A2E6D401A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7A6EA64-85DA-445B-B9E1-901365A6C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D36EE-3BF9-4C40-8F21-278D3B6E8D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021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69C1C92-E2A3-45DD-8C61-C48DA06CC2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A700C64C-B1C1-4279-B300-3F31F08EC3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553CE64-7333-45E4-BAA3-D14857AF19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459E698-5B3F-4694-9B75-CC1E1615B2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4EC7F-D67B-4011-BF19-0EC47AA8BDCA}" type="datetimeFigureOut">
              <a:rPr lang="ru-RU" smtClean="0"/>
              <a:pPr/>
              <a:t>12.09.2021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04EC4BE-B04E-47DF-A38E-C26369DBA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4A042EE-4CB2-4038-A993-8C08BA089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4D36EE-3BF9-4C40-8F21-278D3B6E8D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47454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8DDB099-6E7D-431B-B777-01B9EE14035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94EA29F-4A4F-44D8-A7B0-81E3F5B2C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AE6C267-CDCF-4D3A-8673-E678E727EA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14AF75D-7A1E-4AE0-9325-18710ADD27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4EC7F-D67B-4011-BF19-0EC47AA8BDCA}" type="datetimeFigureOut">
              <a:rPr lang="ru-RU" smtClean="0"/>
              <a:pPr/>
              <a:t>12.09.2021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53195E1-35B2-4FB0-B459-E837F5EAFC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4071869-0874-4167-B868-E1A4120E85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4D36EE-3BF9-4C40-8F21-278D3B6E8D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31706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C3C0A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user\Desktop\10000000_696256454645567_3211025429187150345_n.mp4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FD4D28A-0AF0-4E9E-9D43-59DD546D5A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1309" y="2895881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gradFill flip="none" rotWithShape="1">
                  <a:gsLst>
                    <a:gs pos="0">
                      <a:srgbClr val="C3C0A1"/>
                    </a:gs>
                    <a:gs pos="100000">
                      <a:srgbClr val="5D5232"/>
                    </a:gs>
                  </a:gsLst>
                  <a:lin ang="13500000" scaled="1"/>
                  <a:tileRect/>
                </a:gradFill>
                <a:latin typeface="Arial" panose="020B0604020202020204" pitchFamily="34" charset="0"/>
                <a:cs typeface="Arial" panose="020B0604020202020204" pitchFamily="34" charset="0"/>
              </a:rPr>
              <a:t>Специфіка журналістського розслідування як жанру. Цілі жанру</a:t>
            </a:r>
            <a:endParaRPr lang="ru-RU" b="1" dirty="0">
              <a:gradFill flip="none" rotWithShape="1">
                <a:gsLst>
                  <a:gs pos="0">
                    <a:srgbClr val="C3C0A1"/>
                  </a:gs>
                  <a:gs pos="100000">
                    <a:srgbClr val="5D5232"/>
                  </a:gs>
                </a:gsLst>
                <a:lin ang="13500000" scaled="1"/>
                <a:tileRect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241134C-70FA-4958-AE57-E002A6D01A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62006" y="5202238"/>
            <a:ext cx="9144000" cy="1655762"/>
          </a:xfrm>
        </p:spPr>
        <p:txBody>
          <a:bodyPr/>
          <a:lstStyle/>
          <a:p>
            <a:r>
              <a:rPr lang="uk-UA" dirty="0" smtClean="0">
                <a:solidFill>
                  <a:schemeClr val="bg1"/>
                </a:solidFill>
              </a:rPr>
              <a:t>Підготували студентки групи Вб-21</a:t>
            </a:r>
          </a:p>
          <a:p>
            <a:r>
              <a:rPr lang="uk-UA" dirty="0" smtClean="0">
                <a:solidFill>
                  <a:schemeClr val="bg1"/>
                </a:solidFill>
              </a:rPr>
              <a:t>Капітан Владислава </a:t>
            </a:r>
          </a:p>
          <a:p>
            <a:r>
              <a:rPr lang="uk-UA" dirty="0" err="1" smtClean="0">
                <a:solidFill>
                  <a:schemeClr val="bg1"/>
                </a:solidFill>
              </a:rPr>
              <a:t>Ленько</a:t>
            </a:r>
            <a:r>
              <a:rPr lang="uk-UA" dirty="0" smtClean="0">
                <a:solidFill>
                  <a:schemeClr val="bg1"/>
                </a:solidFill>
              </a:rPr>
              <a:t> Тетяна</a:t>
            </a:r>
            <a:endParaRPr lang="uk-UA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8083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9457" y="1227273"/>
            <a:ext cx="10515600" cy="1325563"/>
          </a:xfrm>
        </p:spPr>
        <p:txBody>
          <a:bodyPr>
            <a:noAutofit/>
          </a:bodyPr>
          <a:lstStyle/>
          <a:p>
            <a:pPr algn="just"/>
            <a:r>
              <a:rPr lang="ru-RU" sz="3200" dirty="0" err="1" smtClean="0"/>
              <a:t>Збираючи</a:t>
            </a:r>
            <a:r>
              <a:rPr lang="ru-RU" sz="3200" dirty="0" smtClean="0"/>
              <a:t> </a:t>
            </a:r>
            <a:r>
              <a:rPr lang="ru-RU" sz="3200" dirty="0" err="1" smtClean="0"/>
              <a:t>інформацію</a:t>
            </a:r>
            <a:r>
              <a:rPr lang="ru-RU" sz="3200" dirty="0" smtClean="0"/>
              <a:t>, </a:t>
            </a:r>
            <a:r>
              <a:rPr lang="ru-RU" sz="3200" dirty="0" err="1" smtClean="0"/>
              <a:t>журналіст</a:t>
            </a:r>
            <a:r>
              <a:rPr lang="ru-RU" sz="3200" dirty="0" smtClean="0"/>
              <a:t> </a:t>
            </a:r>
            <a:r>
              <a:rPr lang="ru-RU" sz="3200" dirty="0" err="1" smtClean="0"/>
              <a:t>стикається</a:t>
            </a:r>
            <a:r>
              <a:rPr lang="ru-RU" sz="3200" dirty="0" smtClean="0"/>
              <a:t> </a:t>
            </a:r>
            <a:r>
              <a:rPr lang="ru-RU" sz="3200" dirty="0" err="1" smtClean="0"/>
              <a:t>з</a:t>
            </a:r>
            <a:r>
              <a:rPr lang="ru-RU" sz="3200" dirty="0" smtClean="0"/>
              <a:t> </a:t>
            </a:r>
            <a:r>
              <a:rPr lang="ru-RU" sz="3200" dirty="0" err="1" smtClean="0"/>
              <a:t>її</a:t>
            </a:r>
            <a:r>
              <a:rPr lang="ru-RU" sz="3200" dirty="0" smtClean="0"/>
              <a:t> </a:t>
            </a:r>
            <a:r>
              <a:rPr lang="ru-RU" sz="3200" dirty="0" err="1" smtClean="0"/>
              <a:t>неповнотою</a:t>
            </a:r>
            <a:r>
              <a:rPr lang="ru-RU" sz="3200" dirty="0" smtClean="0"/>
              <a:t>, </a:t>
            </a:r>
            <a:r>
              <a:rPr lang="ru-RU" sz="3200" dirty="0" err="1" smtClean="0"/>
              <a:t>і</a:t>
            </a:r>
            <a:r>
              <a:rPr lang="ru-RU" sz="3200" dirty="0" smtClean="0"/>
              <a:t> в </a:t>
            </a:r>
            <a:r>
              <a:rPr lang="ru-RU" sz="3200" dirty="0" err="1" smtClean="0"/>
              <a:t>абсолютній</a:t>
            </a:r>
            <a:r>
              <a:rPr lang="ru-RU" sz="3200" dirty="0" smtClean="0"/>
              <a:t> </a:t>
            </a:r>
            <a:r>
              <a:rPr lang="ru-RU" sz="3200" dirty="0" err="1" smtClean="0"/>
              <a:t>більшості</a:t>
            </a:r>
            <a:r>
              <a:rPr lang="ru-RU" sz="3200" dirty="0" smtClean="0"/>
              <a:t> </a:t>
            </a:r>
            <a:r>
              <a:rPr lang="ru-RU" sz="3200" dirty="0" err="1" smtClean="0"/>
              <a:t>випадків</a:t>
            </a:r>
            <a:r>
              <a:rPr lang="ru-RU" sz="3200" dirty="0" smtClean="0"/>
              <a:t>, </a:t>
            </a:r>
            <a:r>
              <a:rPr lang="ru-RU" sz="3200" dirty="0" err="1" smtClean="0"/>
              <a:t>розслідування</a:t>
            </a:r>
            <a:r>
              <a:rPr lang="ru-RU" sz="3200" dirty="0" smtClean="0"/>
              <a:t> прямо </a:t>
            </a:r>
            <a:r>
              <a:rPr lang="ru-RU" sz="3200" dirty="0" err="1" smtClean="0"/>
              <a:t>чи</a:t>
            </a:r>
            <a:r>
              <a:rPr lang="ru-RU" sz="3200" dirty="0" smtClean="0"/>
              <a:t> </a:t>
            </a:r>
            <a:r>
              <a:rPr lang="ru-RU" sz="3200" dirty="0" err="1" smtClean="0"/>
              <a:t>опосередковано</a:t>
            </a:r>
            <a:r>
              <a:rPr lang="ru-RU" sz="3200" dirty="0" smtClean="0"/>
              <a:t> </a:t>
            </a:r>
            <a:r>
              <a:rPr lang="ru-RU" sz="3200" dirty="0" err="1" smtClean="0"/>
              <a:t>стосуються</a:t>
            </a:r>
            <a:r>
              <a:rPr lang="ru-RU" sz="3200" dirty="0" smtClean="0"/>
              <a:t> грошей, а </a:t>
            </a:r>
            <a:r>
              <a:rPr lang="ru-RU" sz="3200" dirty="0" err="1" smtClean="0"/>
              <a:t>якщо</a:t>
            </a:r>
            <a:r>
              <a:rPr lang="ru-RU" sz="3200" dirty="0" smtClean="0"/>
              <a:t> </a:t>
            </a:r>
            <a:r>
              <a:rPr lang="ru-RU" sz="3200" dirty="0" err="1" smtClean="0"/>
              <a:t>точніше</a:t>
            </a:r>
            <a:r>
              <a:rPr lang="ru-RU" sz="3200" dirty="0" smtClean="0"/>
              <a:t> – </a:t>
            </a:r>
            <a:r>
              <a:rPr lang="ru-RU" sz="3200" dirty="0" err="1" smtClean="0"/>
              <a:t>корупції</a:t>
            </a:r>
            <a:r>
              <a:rPr lang="ru-RU" sz="3200" dirty="0" smtClean="0"/>
              <a:t> в широкому </a:t>
            </a:r>
            <a:r>
              <a:rPr lang="ru-RU" sz="3200" dirty="0" err="1" smtClean="0"/>
              <a:t>розумінні</a:t>
            </a:r>
            <a:r>
              <a:rPr lang="ru-RU" sz="3200" dirty="0" smtClean="0"/>
              <a:t> </a:t>
            </a:r>
            <a:r>
              <a:rPr lang="ru-RU" sz="3200" dirty="0" err="1" smtClean="0"/>
              <a:t>цього</a:t>
            </a:r>
            <a:r>
              <a:rPr lang="ru-RU" sz="3200" dirty="0" smtClean="0"/>
              <a:t> слова.</a:t>
            </a:r>
            <a:endParaRPr lang="ru-RU" sz="3200" dirty="0"/>
          </a:p>
        </p:txBody>
      </p:sp>
      <p:pic>
        <p:nvPicPr>
          <p:cNvPr id="4" name="Содержимое 3" descr="polnota-informacii-eto-chto-oznachaet_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36604" y="2651761"/>
            <a:ext cx="4413633" cy="36802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8E4A212-D20D-44BE-9317-87C564457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3454" y="291238"/>
            <a:ext cx="9460345" cy="780184"/>
          </a:xfrm>
        </p:spPr>
        <p:txBody>
          <a:bodyPr/>
          <a:lstStyle/>
          <a:p>
            <a:r>
              <a:rPr lang="uk-UA" dirty="0" smtClean="0"/>
              <a:t>Теми для журналістських розслідувань</a:t>
            </a:r>
            <a:endParaRPr lang="ru-RU" dirty="0"/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xmlns="" id="{1EE8211D-E5F2-47F1-AD06-98ECB6A4EE92}"/>
              </a:ext>
            </a:extLst>
          </p:cNvPr>
          <p:cNvGrpSpPr>
            <a:grpSpLocks/>
          </p:cNvGrpSpPr>
          <p:nvPr/>
        </p:nvGrpSpPr>
        <p:grpSpPr bwMode="auto">
          <a:xfrm>
            <a:off x="4095957" y="4260705"/>
            <a:ext cx="7748588" cy="555625"/>
            <a:chOff x="1248" y="1440"/>
            <a:chExt cx="4881" cy="350"/>
          </a:xfrm>
        </p:grpSpPr>
        <p:sp>
          <p:nvSpPr>
            <p:cNvPr id="5" name="Line 3">
              <a:extLst>
                <a:ext uri="{FF2B5EF4-FFF2-40B4-BE49-F238E27FC236}">
                  <a16:creationId xmlns:a16="http://schemas.microsoft.com/office/drawing/2014/main" xmlns="" id="{95610CA6-721C-4BD5-9C2F-9179947ADDF8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17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" name="Rectangle 4">
              <a:extLst>
                <a:ext uri="{FF2B5EF4-FFF2-40B4-BE49-F238E27FC236}">
                  <a16:creationId xmlns:a16="http://schemas.microsoft.com/office/drawing/2014/main" xmlns="" id="{A040BA75-9D59-4402-8D99-F1D5FCBDE008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14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7C80"/>
                </a:gs>
                <a:gs pos="100000">
                  <a:srgbClr val="FF7C8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7C80"/>
              </a:extrusion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" name="Text Box 5">
              <a:extLst>
                <a:ext uri="{FF2B5EF4-FFF2-40B4-BE49-F238E27FC236}">
                  <a16:creationId xmlns:a16="http://schemas.microsoft.com/office/drawing/2014/main" xmlns="" id="{3B927F00-35FA-42F6-B15A-4156BED15590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604" y="1490"/>
              <a:ext cx="4525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000" dirty="0" err="1" smtClean="0">
                  <a:solidFill>
                    <a:schemeClr val="bg1"/>
                  </a:solidFill>
                </a:rPr>
                <a:t>дотримання</a:t>
              </a:r>
              <a:r>
                <a:rPr lang="ru-RU" sz="2000" dirty="0" smtClean="0">
                  <a:solidFill>
                    <a:schemeClr val="bg1"/>
                  </a:solidFill>
                </a:rPr>
                <a:t> </a:t>
              </a:r>
              <a:r>
                <a:rPr lang="ru-RU" sz="2000" dirty="0" err="1" smtClean="0">
                  <a:solidFill>
                    <a:schemeClr val="bg1"/>
                  </a:solidFill>
                </a:rPr>
                <a:t>екологічного</a:t>
              </a:r>
              <a:r>
                <a:rPr lang="ru-RU" sz="2000" dirty="0" smtClean="0">
                  <a:solidFill>
                    <a:schemeClr val="bg1"/>
                  </a:solidFill>
                </a:rPr>
                <a:t> та </a:t>
              </a:r>
              <a:r>
                <a:rPr lang="ru-RU" sz="2000" dirty="0" err="1" smtClean="0">
                  <a:solidFill>
                    <a:schemeClr val="bg1"/>
                  </a:solidFill>
                </a:rPr>
                <a:t>природоохоронного</a:t>
              </a:r>
              <a:r>
                <a:rPr lang="ru-RU" sz="2000" dirty="0" smtClean="0">
                  <a:solidFill>
                    <a:schemeClr val="bg1"/>
                  </a:solidFill>
                </a:rPr>
                <a:t> </a:t>
              </a:r>
              <a:r>
                <a:rPr lang="ru-RU" sz="2000" dirty="0" err="1" smtClean="0">
                  <a:solidFill>
                    <a:schemeClr val="bg1"/>
                  </a:solidFill>
                </a:rPr>
                <a:t>законодавства</a:t>
              </a:r>
              <a:endParaRPr lang="en-US" sz="2000" dirty="0">
                <a:solidFill>
                  <a:schemeClr val="bg1"/>
                </a:solidFill>
              </a:endParaRPr>
            </a:p>
          </p:txBody>
        </p:sp>
        <p:sp>
          <p:nvSpPr>
            <p:cNvPr id="8" name="Text Box 6">
              <a:extLst>
                <a:ext uri="{FF2B5EF4-FFF2-40B4-BE49-F238E27FC236}">
                  <a16:creationId xmlns:a16="http://schemas.microsoft.com/office/drawing/2014/main" xmlns="" id="{CECD761D-1600-4FEF-BF44-4B56AEA54159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145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chemeClr val="bg1"/>
                  </a:solidFill>
                </a:rPr>
                <a:t>4</a:t>
              </a:r>
            </a:p>
          </p:txBody>
        </p:sp>
      </p:grpSp>
      <p:grpSp>
        <p:nvGrpSpPr>
          <p:cNvPr id="9" name="Group 7">
            <a:extLst>
              <a:ext uri="{FF2B5EF4-FFF2-40B4-BE49-F238E27FC236}">
                <a16:creationId xmlns:a16="http://schemas.microsoft.com/office/drawing/2014/main" xmlns="" id="{5A940EF1-28BA-4050-802B-FA7343B3678B}"/>
              </a:ext>
            </a:extLst>
          </p:cNvPr>
          <p:cNvGrpSpPr>
            <a:grpSpLocks/>
          </p:cNvGrpSpPr>
          <p:nvPr/>
        </p:nvGrpSpPr>
        <p:grpSpPr bwMode="auto">
          <a:xfrm>
            <a:off x="4095957" y="1746105"/>
            <a:ext cx="6002339" cy="555625"/>
            <a:chOff x="1248" y="2030"/>
            <a:chExt cx="3781" cy="350"/>
          </a:xfrm>
        </p:grpSpPr>
        <p:sp>
          <p:nvSpPr>
            <p:cNvPr id="10" name="Line 8">
              <a:extLst>
                <a:ext uri="{FF2B5EF4-FFF2-40B4-BE49-F238E27FC236}">
                  <a16:creationId xmlns:a16="http://schemas.microsoft.com/office/drawing/2014/main" xmlns="" id="{7CCE6F06-5C66-447D-967C-EFAB56511C82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23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1" name="Rectangle 9">
              <a:extLst>
                <a:ext uri="{FF2B5EF4-FFF2-40B4-BE49-F238E27FC236}">
                  <a16:creationId xmlns:a16="http://schemas.microsoft.com/office/drawing/2014/main" xmlns="" id="{2E3A125C-5149-4D88-AA96-BF2BEF507E89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20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CC00"/>
                </a:gs>
                <a:gs pos="100000">
                  <a:srgbClr val="99CC00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CC00"/>
              </a:extrusion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2" name="Text Box 10">
              <a:extLst>
                <a:ext uri="{FF2B5EF4-FFF2-40B4-BE49-F238E27FC236}">
                  <a16:creationId xmlns:a16="http://schemas.microsoft.com/office/drawing/2014/main" xmlns="" id="{4425FC0C-C7C4-44A3-B336-74FA8E690095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746" y="2031"/>
              <a:ext cx="3283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dirty="0" err="1" smtClean="0">
                  <a:solidFill>
                    <a:schemeClr val="bg1"/>
                  </a:solidFill>
                </a:rPr>
                <a:t>публічні</a:t>
              </a:r>
              <a:r>
                <a:rPr lang="ru-RU" sz="2400" dirty="0" smtClean="0">
                  <a:solidFill>
                    <a:schemeClr val="bg1"/>
                  </a:solidFill>
                </a:rPr>
                <a:t> </a:t>
              </a:r>
              <a:r>
                <a:rPr lang="ru-RU" sz="2400" dirty="0" err="1" smtClean="0">
                  <a:solidFill>
                    <a:schemeClr val="bg1"/>
                  </a:solidFill>
                </a:rPr>
                <a:t>фінанси</a:t>
              </a:r>
              <a:r>
                <a:rPr lang="ru-RU" sz="2400" dirty="0" smtClean="0">
                  <a:solidFill>
                    <a:schemeClr val="bg1"/>
                  </a:solidFill>
                </a:rPr>
                <a:t> та </a:t>
              </a:r>
              <a:r>
                <a:rPr lang="ru-RU" sz="2400" dirty="0" err="1" smtClean="0">
                  <a:solidFill>
                    <a:schemeClr val="bg1"/>
                  </a:solidFill>
                </a:rPr>
                <a:t>державні</a:t>
              </a:r>
              <a:r>
                <a:rPr lang="ru-RU" sz="2400" dirty="0" smtClean="0">
                  <a:solidFill>
                    <a:schemeClr val="bg1"/>
                  </a:solidFill>
                </a:rPr>
                <a:t> </a:t>
              </a:r>
              <a:r>
                <a:rPr lang="ru-RU" sz="2400" dirty="0" err="1" smtClean="0">
                  <a:solidFill>
                    <a:schemeClr val="bg1"/>
                  </a:solidFill>
                </a:rPr>
                <a:t>закупівлі</a:t>
              </a:r>
              <a:endParaRPr lang="en-US" sz="2400" dirty="0">
                <a:solidFill>
                  <a:schemeClr val="bg1"/>
                </a:solidFill>
              </a:endParaRPr>
            </a:p>
          </p:txBody>
        </p:sp>
        <p:sp>
          <p:nvSpPr>
            <p:cNvPr id="13" name="Text Box 11">
              <a:extLst>
                <a:ext uri="{FF2B5EF4-FFF2-40B4-BE49-F238E27FC236}">
                  <a16:creationId xmlns:a16="http://schemas.microsoft.com/office/drawing/2014/main" xmlns="" id="{686A355F-FB5C-4156-9D50-DB112B78417A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204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chemeClr val="bg1"/>
                  </a:solidFill>
                </a:rPr>
                <a:t>1</a:t>
              </a:r>
            </a:p>
          </p:txBody>
        </p:sp>
      </p:grpSp>
      <p:grpSp>
        <p:nvGrpSpPr>
          <p:cNvPr id="14" name="Group 12">
            <a:extLst>
              <a:ext uri="{FF2B5EF4-FFF2-40B4-BE49-F238E27FC236}">
                <a16:creationId xmlns:a16="http://schemas.microsoft.com/office/drawing/2014/main" xmlns="" id="{490390B5-606F-456A-9E43-5457BF5BFB1F}"/>
              </a:ext>
            </a:extLst>
          </p:cNvPr>
          <p:cNvGrpSpPr>
            <a:grpSpLocks/>
          </p:cNvGrpSpPr>
          <p:nvPr/>
        </p:nvGrpSpPr>
        <p:grpSpPr bwMode="auto">
          <a:xfrm>
            <a:off x="4095957" y="2584305"/>
            <a:ext cx="5105400" cy="555625"/>
            <a:chOff x="1248" y="2640"/>
            <a:chExt cx="3216" cy="350"/>
          </a:xfrm>
        </p:grpSpPr>
        <p:sp>
          <p:nvSpPr>
            <p:cNvPr id="15" name="Line 13">
              <a:extLst>
                <a:ext uri="{FF2B5EF4-FFF2-40B4-BE49-F238E27FC236}">
                  <a16:creationId xmlns:a16="http://schemas.microsoft.com/office/drawing/2014/main" xmlns="" id="{B62444F1-C139-45A3-9690-EFB13C974517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299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6" name="Rectangle 14">
              <a:extLst>
                <a:ext uri="{FF2B5EF4-FFF2-40B4-BE49-F238E27FC236}">
                  <a16:creationId xmlns:a16="http://schemas.microsoft.com/office/drawing/2014/main" xmlns="" id="{2FADF11E-AC7C-4942-B49A-9BDDC704AB0B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262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006699"/>
                </a:gs>
                <a:gs pos="100000">
                  <a:srgbClr val="0066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6699"/>
              </a:extrusion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7" name="Text Box 15">
              <a:extLst>
                <a:ext uri="{FF2B5EF4-FFF2-40B4-BE49-F238E27FC236}">
                  <a16:creationId xmlns:a16="http://schemas.microsoft.com/office/drawing/2014/main" xmlns="" id="{2922BF8C-B55A-4A54-9B67-0FD485808831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762" y="2649"/>
              <a:ext cx="1205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dirty="0" err="1" smtClean="0">
                  <a:solidFill>
                    <a:schemeClr val="bg1"/>
                  </a:solidFill>
                </a:rPr>
                <a:t>приватизація</a:t>
              </a:r>
              <a:endParaRPr lang="en-US" sz="2400" dirty="0">
                <a:solidFill>
                  <a:schemeClr val="bg1"/>
                </a:solidFill>
              </a:endParaRPr>
            </a:p>
          </p:txBody>
        </p:sp>
        <p:sp>
          <p:nvSpPr>
            <p:cNvPr id="18" name="Text Box 16">
              <a:extLst>
                <a:ext uri="{FF2B5EF4-FFF2-40B4-BE49-F238E27FC236}">
                  <a16:creationId xmlns:a16="http://schemas.microsoft.com/office/drawing/2014/main" xmlns="" id="{FF61828A-4DB6-4075-94F2-3DD73866FE6A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265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chemeClr val="bg1"/>
                  </a:solidFill>
                </a:rPr>
                <a:t>2</a:t>
              </a:r>
            </a:p>
          </p:txBody>
        </p:sp>
      </p:grpSp>
      <p:grpSp>
        <p:nvGrpSpPr>
          <p:cNvPr id="19" name="Group 17">
            <a:extLst>
              <a:ext uri="{FF2B5EF4-FFF2-40B4-BE49-F238E27FC236}">
                <a16:creationId xmlns:a16="http://schemas.microsoft.com/office/drawing/2014/main" xmlns="" id="{727DF276-BFD1-4386-9B4E-F13C5E846ABA}"/>
              </a:ext>
            </a:extLst>
          </p:cNvPr>
          <p:cNvGrpSpPr>
            <a:grpSpLocks/>
          </p:cNvGrpSpPr>
          <p:nvPr/>
        </p:nvGrpSpPr>
        <p:grpSpPr bwMode="auto">
          <a:xfrm>
            <a:off x="4095957" y="3422505"/>
            <a:ext cx="5105400" cy="555625"/>
            <a:chOff x="1248" y="3230"/>
            <a:chExt cx="3216" cy="350"/>
          </a:xfrm>
        </p:grpSpPr>
        <p:sp>
          <p:nvSpPr>
            <p:cNvPr id="20" name="Line 18">
              <a:extLst>
                <a:ext uri="{FF2B5EF4-FFF2-40B4-BE49-F238E27FC236}">
                  <a16:creationId xmlns:a16="http://schemas.microsoft.com/office/drawing/2014/main" xmlns="" id="{5A3091D0-D2E4-4FDE-A445-AC78E8BBE84F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1" y="3579"/>
              <a:ext cx="3023" cy="1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1" name="Rectangle 19">
              <a:extLst>
                <a:ext uri="{FF2B5EF4-FFF2-40B4-BE49-F238E27FC236}">
                  <a16:creationId xmlns:a16="http://schemas.microsoft.com/office/drawing/2014/main" xmlns="" id="{473054CD-C15B-446E-9276-7217F05913ED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FF9933"/>
                </a:gs>
                <a:gs pos="100000">
                  <a:srgbClr val="FF9933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9933"/>
              </a:extrusion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2" name="Text Box 20">
              <a:extLst>
                <a:ext uri="{FF2B5EF4-FFF2-40B4-BE49-F238E27FC236}">
                  <a16:creationId xmlns:a16="http://schemas.microsoft.com/office/drawing/2014/main" xmlns="" id="{B1DBFDCB-05F2-47B0-9168-704038CF3C76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696" y="3239"/>
              <a:ext cx="257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dirty="0" err="1" smtClean="0">
                  <a:solidFill>
                    <a:schemeClr val="bg1"/>
                  </a:solidFill>
                </a:rPr>
                <a:t>виділення</a:t>
              </a:r>
              <a:r>
                <a:rPr lang="ru-RU" sz="2400" dirty="0" smtClean="0">
                  <a:solidFill>
                    <a:schemeClr val="bg1"/>
                  </a:solidFill>
                </a:rPr>
                <a:t> </a:t>
              </a:r>
              <a:r>
                <a:rPr lang="ru-RU" sz="2400" dirty="0" err="1" smtClean="0">
                  <a:solidFill>
                    <a:schemeClr val="bg1"/>
                  </a:solidFill>
                </a:rPr>
                <a:t>земельних</a:t>
              </a:r>
              <a:r>
                <a:rPr lang="ru-RU" sz="2400" dirty="0" smtClean="0">
                  <a:solidFill>
                    <a:schemeClr val="bg1"/>
                  </a:solidFill>
                </a:rPr>
                <a:t> </a:t>
              </a:r>
              <a:r>
                <a:rPr lang="ru-RU" sz="2400" dirty="0" err="1" smtClean="0">
                  <a:solidFill>
                    <a:schemeClr val="bg1"/>
                  </a:solidFill>
                </a:rPr>
                <a:t>ділянок</a:t>
              </a:r>
              <a:endParaRPr lang="en-US" sz="2400" dirty="0">
                <a:solidFill>
                  <a:schemeClr val="bg1"/>
                </a:solidFill>
              </a:endParaRPr>
            </a:p>
          </p:txBody>
        </p:sp>
        <p:sp>
          <p:nvSpPr>
            <p:cNvPr id="23" name="Text Box 21">
              <a:extLst>
                <a:ext uri="{FF2B5EF4-FFF2-40B4-BE49-F238E27FC236}">
                  <a16:creationId xmlns:a16="http://schemas.microsoft.com/office/drawing/2014/main" xmlns="" id="{7D1AED93-F23F-4B5F-9D44-A58FD32A0FE3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324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chemeClr val="bg1"/>
                  </a:solidFill>
                </a:rPr>
                <a:t>3</a:t>
              </a:r>
            </a:p>
          </p:txBody>
        </p:sp>
      </p:grpSp>
      <p:grpSp>
        <p:nvGrpSpPr>
          <p:cNvPr id="24" name="Group 22">
            <a:extLst>
              <a:ext uri="{FF2B5EF4-FFF2-40B4-BE49-F238E27FC236}">
                <a16:creationId xmlns:a16="http://schemas.microsoft.com/office/drawing/2014/main" xmlns="" id="{9EFC5839-4CA1-40C7-9AD4-837A88FD3C0F}"/>
              </a:ext>
            </a:extLst>
          </p:cNvPr>
          <p:cNvGrpSpPr>
            <a:grpSpLocks/>
          </p:cNvGrpSpPr>
          <p:nvPr/>
        </p:nvGrpSpPr>
        <p:grpSpPr bwMode="auto">
          <a:xfrm>
            <a:off x="4095957" y="5121130"/>
            <a:ext cx="5105400" cy="555625"/>
            <a:chOff x="1248" y="3230"/>
            <a:chExt cx="3216" cy="350"/>
          </a:xfrm>
        </p:grpSpPr>
        <p:sp>
          <p:nvSpPr>
            <p:cNvPr id="25" name="Line 23">
              <a:extLst>
                <a:ext uri="{FF2B5EF4-FFF2-40B4-BE49-F238E27FC236}">
                  <a16:creationId xmlns:a16="http://schemas.microsoft.com/office/drawing/2014/main" xmlns="" id="{9540607D-752E-4644-BB98-455EB5E59894}"/>
                </a:ext>
              </a:extLst>
            </p:cNvPr>
            <p:cNvSpPr>
              <a:spLocks noChangeShapeType="1"/>
            </p:cNvSpPr>
            <p:nvPr/>
          </p:nvSpPr>
          <p:spPr bwMode="gray">
            <a:xfrm>
              <a:off x="1440" y="3580"/>
              <a:ext cx="3024" cy="0"/>
            </a:xfrm>
            <a:prstGeom prst="line">
              <a:avLst/>
            </a:prstGeom>
            <a:noFill/>
            <a:ln w="25400">
              <a:solidFill>
                <a:srgbClr val="969696"/>
              </a:solidFill>
              <a:prstDash val="sysDot"/>
              <a:round/>
              <a:headEnd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6" name="Rectangle 24">
              <a:extLst>
                <a:ext uri="{FF2B5EF4-FFF2-40B4-BE49-F238E27FC236}">
                  <a16:creationId xmlns:a16="http://schemas.microsoft.com/office/drawing/2014/main" xmlns="" id="{E6FA7ECE-8F26-416A-80AF-F6E7D4241DB9}"/>
                </a:ext>
              </a:extLst>
            </p:cNvPr>
            <p:cNvSpPr>
              <a:spLocks noChangeArrowheads="1"/>
            </p:cNvSpPr>
            <p:nvPr/>
          </p:nvSpPr>
          <p:spPr bwMode="gray">
            <a:xfrm rot="3419336">
              <a:off x="1261" y="3217"/>
              <a:ext cx="302" cy="328"/>
            </a:xfrm>
            <a:prstGeom prst="rect">
              <a:avLst/>
            </a:prstGeom>
            <a:gradFill rotWithShape="1">
              <a:gsLst>
                <a:gs pos="0">
                  <a:srgbClr val="990099"/>
                </a:gs>
                <a:gs pos="100000">
                  <a:srgbClr val="99009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PerspectiveFront">
                <a:rot lat="0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90099"/>
              </a:extrusionClr>
            </a:sp3d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flatTx/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7" name="Text Box 25">
              <a:extLst>
                <a:ext uri="{FF2B5EF4-FFF2-40B4-BE49-F238E27FC236}">
                  <a16:creationId xmlns:a16="http://schemas.microsoft.com/office/drawing/2014/main" xmlns="" id="{598D4223-7FBC-4C36-B15C-489E892D90B8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697" y="3289"/>
              <a:ext cx="2320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dirty="0" err="1" smtClean="0">
                  <a:solidFill>
                    <a:schemeClr val="bg1"/>
                  </a:solidFill>
                </a:rPr>
                <a:t>порушення</a:t>
              </a:r>
              <a:r>
                <a:rPr lang="ru-RU" sz="2400" dirty="0" smtClean="0">
                  <a:solidFill>
                    <a:schemeClr val="bg1"/>
                  </a:solidFill>
                </a:rPr>
                <a:t> прав </a:t>
              </a:r>
              <a:r>
                <a:rPr lang="ru-RU" sz="2400" dirty="0" err="1" smtClean="0">
                  <a:solidFill>
                    <a:schemeClr val="bg1"/>
                  </a:solidFill>
                </a:rPr>
                <a:t>громадян</a:t>
              </a:r>
              <a:endParaRPr lang="en-US" sz="2400" dirty="0">
                <a:solidFill>
                  <a:schemeClr val="bg1"/>
                </a:solidFill>
              </a:endParaRPr>
            </a:p>
          </p:txBody>
        </p:sp>
        <p:sp>
          <p:nvSpPr>
            <p:cNvPr id="28" name="Text Box 26">
              <a:extLst>
                <a:ext uri="{FF2B5EF4-FFF2-40B4-BE49-F238E27FC236}">
                  <a16:creationId xmlns:a16="http://schemas.microsoft.com/office/drawing/2014/main" xmlns="" id="{A83ECE1C-54DF-4FC7-9572-5E85F617FD89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296" y="3244"/>
              <a:ext cx="214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>
                  <a:solidFill>
                    <a:schemeClr val="bg1"/>
                  </a:solidFill>
                </a:rPr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11315060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ru-RU" dirty="0" err="1" smtClean="0"/>
              <a:t>Журналістське</a:t>
            </a:r>
            <a:r>
              <a:rPr lang="ru-RU" dirty="0" smtClean="0"/>
              <a:t> </a:t>
            </a:r>
            <a:r>
              <a:rPr lang="ru-RU" dirty="0" err="1" smtClean="0"/>
              <a:t>розслідування</a:t>
            </a:r>
            <a:r>
              <a:rPr lang="ru-RU" dirty="0" smtClean="0"/>
              <a:t> </a:t>
            </a:r>
            <a:r>
              <a:rPr lang="ru-RU" dirty="0" err="1" smtClean="0"/>
              <a:t>передбачає</a:t>
            </a:r>
            <a:r>
              <a:rPr lang="ru-RU" dirty="0" smtClean="0"/>
              <a:t> </a:t>
            </a:r>
            <a:r>
              <a:rPr lang="ru-RU" dirty="0" err="1" smtClean="0"/>
              <a:t>набагато</a:t>
            </a:r>
            <a:r>
              <a:rPr lang="ru-RU" dirty="0" smtClean="0"/>
              <a:t> </a:t>
            </a:r>
            <a:r>
              <a:rPr lang="ru-RU" dirty="0" err="1" smtClean="0"/>
              <a:t>більший</a:t>
            </a:r>
            <a:r>
              <a:rPr lang="ru-RU" dirty="0" smtClean="0"/>
              <a:t> </a:t>
            </a:r>
            <a:r>
              <a:rPr lang="ru-RU" dirty="0" err="1" smtClean="0"/>
              <a:t>обсяг</a:t>
            </a:r>
            <a:r>
              <a:rPr lang="ru-RU" dirty="0" smtClean="0"/>
              <a:t> </a:t>
            </a:r>
            <a:r>
              <a:rPr lang="ru-RU" dirty="0" err="1" smtClean="0"/>
              <a:t>роботи</a:t>
            </a:r>
            <a:r>
              <a:rPr lang="ru-RU" dirty="0" smtClean="0"/>
              <a:t>, </a:t>
            </a:r>
            <a:r>
              <a:rPr lang="ru-RU" dirty="0" err="1" smtClean="0"/>
              <a:t>ніж</a:t>
            </a:r>
            <a:r>
              <a:rPr lang="ru-RU" dirty="0" smtClean="0"/>
              <a:t> </a:t>
            </a:r>
            <a:r>
              <a:rPr lang="ru-RU" dirty="0" err="1" smtClean="0"/>
              <a:t>звичайна</a:t>
            </a:r>
            <a:r>
              <a:rPr lang="ru-RU" dirty="0" smtClean="0"/>
              <a:t> </a:t>
            </a:r>
            <a:r>
              <a:rPr lang="ru-RU" dirty="0" err="1" smtClean="0"/>
              <a:t>журналістика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Содержимое 3" descr="ponyatie-informacionnih-sistem-i-ih-raznovidnosti_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56263" y="1864813"/>
            <a:ext cx="6992797" cy="46651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5583" y="1397090"/>
            <a:ext cx="10515600" cy="1325563"/>
          </a:xfrm>
        </p:spPr>
        <p:txBody>
          <a:bodyPr>
            <a:noAutofit/>
          </a:bodyPr>
          <a:lstStyle/>
          <a:p>
            <a:pPr algn="just"/>
            <a:r>
              <a:rPr lang="ru-RU" sz="3600" dirty="0" err="1" smtClean="0"/>
              <a:t>Глядачі</a:t>
            </a:r>
            <a:r>
              <a:rPr lang="ru-RU" sz="3600" dirty="0" smtClean="0"/>
              <a:t> </a:t>
            </a:r>
            <a:r>
              <a:rPr lang="ru-RU" sz="3600" dirty="0" err="1" smtClean="0"/>
              <a:t>люблять</a:t>
            </a:r>
            <a:r>
              <a:rPr lang="ru-RU" sz="3600" dirty="0" smtClean="0"/>
              <a:t> </a:t>
            </a:r>
            <a:r>
              <a:rPr lang="ru-RU" sz="3600" dirty="0" err="1" smtClean="0"/>
              <a:t>матеріали</a:t>
            </a:r>
            <a:r>
              <a:rPr lang="ru-RU" sz="3600" dirty="0" smtClean="0"/>
              <a:t>, </a:t>
            </a:r>
            <a:r>
              <a:rPr lang="ru-RU" sz="3600" dirty="0" err="1" smtClean="0"/>
              <a:t>що</a:t>
            </a:r>
            <a:r>
              <a:rPr lang="ru-RU" sz="3600" dirty="0" smtClean="0"/>
              <a:t> </a:t>
            </a:r>
            <a:r>
              <a:rPr lang="ru-RU" sz="3600" dirty="0" err="1" smtClean="0"/>
              <a:t>володіють</a:t>
            </a:r>
            <a:r>
              <a:rPr lang="ru-RU" sz="3600" dirty="0" smtClean="0"/>
              <a:t> </a:t>
            </a:r>
            <a:r>
              <a:rPr lang="ru-RU" sz="3600" dirty="0" err="1" smtClean="0"/>
              <a:t>додаткової</a:t>
            </a:r>
            <a:r>
              <a:rPr lang="ru-RU" sz="3600" dirty="0" smtClean="0"/>
              <a:t> </a:t>
            </a:r>
            <a:r>
              <a:rPr lang="ru-RU" sz="3600" dirty="0" err="1" smtClean="0"/>
              <a:t>цінністю</a:t>
            </a:r>
            <a:r>
              <a:rPr lang="ru-RU" sz="3600" dirty="0" smtClean="0"/>
              <a:t> – </a:t>
            </a:r>
            <a:r>
              <a:rPr lang="ru-RU" sz="3600" dirty="0" err="1" smtClean="0"/>
              <a:t>містять</a:t>
            </a:r>
            <a:r>
              <a:rPr lang="ru-RU" sz="3600" dirty="0" smtClean="0"/>
              <a:t> </a:t>
            </a:r>
            <a:r>
              <a:rPr lang="ru-RU" sz="3600" dirty="0" err="1" smtClean="0"/>
              <a:t>інформацію</a:t>
            </a:r>
            <a:r>
              <a:rPr lang="ru-RU" sz="3600" dirty="0" smtClean="0"/>
              <a:t>, яку </a:t>
            </a:r>
            <a:r>
              <a:rPr lang="ru-RU" sz="3600" dirty="0" err="1" smtClean="0"/>
              <a:t>ніде</a:t>
            </a:r>
            <a:r>
              <a:rPr lang="ru-RU" sz="3600" dirty="0" smtClean="0"/>
              <a:t> </a:t>
            </a:r>
            <a:r>
              <a:rPr lang="ru-RU" sz="3600" dirty="0" err="1" smtClean="0"/>
              <a:t>більше</a:t>
            </a:r>
            <a:r>
              <a:rPr lang="ru-RU" sz="3600" dirty="0" smtClean="0"/>
              <a:t> не </a:t>
            </a:r>
            <a:r>
              <a:rPr lang="ru-RU" sz="3600" dirty="0" err="1" smtClean="0"/>
              <a:t>знайти</a:t>
            </a:r>
            <a:r>
              <a:rPr lang="ru-RU" sz="3600" dirty="0" smtClean="0"/>
              <a:t>, </a:t>
            </a:r>
            <a:r>
              <a:rPr lang="ru-RU" sz="3600" dirty="0" err="1" smtClean="0"/>
              <a:t>якій</a:t>
            </a:r>
            <a:r>
              <a:rPr lang="ru-RU" sz="3600" dirty="0" smtClean="0"/>
              <a:t> </a:t>
            </a:r>
            <a:r>
              <a:rPr lang="ru-RU" sz="3600" dirty="0" err="1" smtClean="0"/>
              <a:t>можна</a:t>
            </a:r>
            <a:r>
              <a:rPr lang="ru-RU" sz="3600" dirty="0" smtClean="0"/>
              <a:t> </a:t>
            </a:r>
            <a:r>
              <a:rPr lang="ru-RU" sz="3600" dirty="0" err="1" smtClean="0"/>
              <a:t>довіряти</a:t>
            </a:r>
            <a:r>
              <a:rPr lang="ru-RU" sz="3600" dirty="0" smtClean="0"/>
              <a:t>, а </a:t>
            </a:r>
            <a:r>
              <a:rPr lang="ru-RU" sz="3600" dirty="0" err="1" smtClean="0"/>
              <a:t>також</a:t>
            </a:r>
            <a:r>
              <a:rPr lang="ru-RU" sz="3600" dirty="0" smtClean="0"/>
              <a:t> </a:t>
            </a:r>
            <a:r>
              <a:rPr lang="ru-RU" sz="3600" dirty="0" err="1" smtClean="0"/>
              <a:t>що</a:t>
            </a:r>
            <a:r>
              <a:rPr lang="ru-RU" sz="3600" dirty="0" smtClean="0"/>
              <a:t> </a:t>
            </a:r>
            <a:r>
              <a:rPr lang="ru-RU" sz="3600" dirty="0" err="1" smtClean="0"/>
              <a:t>дає</a:t>
            </a:r>
            <a:r>
              <a:rPr lang="ru-RU" sz="3600" dirty="0" smtClean="0"/>
              <a:t> </a:t>
            </a:r>
            <a:r>
              <a:rPr lang="ru-RU" sz="3600" dirty="0" err="1" smtClean="0"/>
              <a:t>їм</a:t>
            </a:r>
            <a:r>
              <a:rPr lang="ru-RU" sz="3600" dirty="0" smtClean="0"/>
              <a:t> </a:t>
            </a:r>
            <a:r>
              <a:rPr lang="ru-RU" sz="3600" dirty="0" err="1" smtClean="0"/>
              <a:t>можливість</a:t>
            </a:r>
            <a:r>
              <a:rPr lang="ru-RU" sz="3600" dirty="0" smtClean="0"/>
              <a:t> </a:t>
            </a:r>
            <a:r>
              <a:rPr lang="ru-RU" sz="3600" dirty="0" err="1" smtClean="0"/>
              <a:t>впливати</a:t>
            </a:r>
            <a:r>
              <a:rPr lang="ru-RU" sz="3600" dirty="0" smtClean="0"/>
              <a:t> на </a:t>
            </a:r>
            <a:r>
              <a:rPr lang="ru-RU" sz="3600" dirty="0" err="1" smtClean="0"/>
              <a:t>своє</a:t>
            </a:r>
            <a:r>
              <a:rPr lang="ru-RU" sz="3600" dirty="0" smtClean="0"/>
              <a:t> </a:t>
            </a:r>
            <a:r>
              <a:rPr lang="ru-RU" sz="3600" dirty="0" err="1" smtClean="0"/>
              <a:t>життя</a:t>
            </a:r>
            <a:r>
              <a:rPr lang="ru-RU" sz="3600" dirty="0" smtClean="0"/>
              <a:t>.</a:t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4" name="Содержимое 3" descr="polnota-informacii-eto-chto-oznachaet_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92880" y="2665209"/>
            <a:ext cx="6667500" cy="37433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4955" y="939891"/>
            <a:ext cx="10515600" cy="1325563"/>
          </a:xfrm>
        </p:spPr>
        <p:txBody>
          <a:bodyPr>
            <a:normAutofit fontScale="90000"/>
          </a:bodyPr>
          <a:lstStyle/>
          <a:p>
            <a:pPr algn="just"/>
            <a:r>
              <a:rPr lang="ru-RU" dirty="0" err="1" smtClean="0"/>
              <a:t>Ваші</a:t>
            </a:r>
            <a:r>
              <a:rPr lang="ru-RU" dirty="0" smtClean="0"/>
              <a:t> </a:t>
            </a:r>
            <a:r>
              <a:rPr lang="ru-RU" dirty="0" err="1" smtClean="0"/>
              <a:t>вміння</a:t>
            </a:r>
            <a:r>
              <a:rPr lang="ru-RU" dirty="0" smtClean="0"/>
              <a:t> </a:t>
            </a:r>
            <a:r>
              <a:rPr lang="ru-RU" dirty="0" err="1" smtClean="0"/>
              <a:t>будуть</a:t>
            </a:r>
            <a:r>
              <a:rPr lang="ru-RU" dirty="0" smtClean="0"/>
              <a:t> </a:t>
            </a:r>
            <a:r>
              <a:rPr lang="ru-RU" dirty="0" err="1" smtClean="0"/>
              <a:t>цінуватися</a:t>
            </a:r>
            <a:r>
              <a:rPr lang="ru-RU" dirty="0" smtClean="0"/>
              <a:t> </a:t>
            </a:r>
            <a:r>
              <a:rPr lang="ru-RU" dirty="0" err="1" smtClean="0"/>
              <a:t>високо</a:t>
            </a:r>
            <a:r>
              <a:rPr lang="ru-RU" dirty="0" smtClean="0"/>
              <a:t>; </a:t>
            </a:r>
            <a:r>
              <a:rPr lang="ru-RU" dirty="0" err="1" smtClean="0"/>
              <a:t>незалежно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того, </a:t>
            </a:r>
            <a:r>
              <a:rPr lang="ru-RU" dirty="0" err="1" smtClean="0"/>
              <a:t>залишитеся</a:t>
            </a:r>
            <a:r>
              <a:rPr lang="ru-RU" dirty="0" smtClean="0"/>
              <a:t> </a:t>
            </a:r>
            <a:r>
              <a:rPr lang="ru-RU" dirty="0" err="1" smtClean="0"/>
              <a:t>ви</a:t>
            </a:r>
            <a:r>
              <a:rPr lang="ru-RU" dirty="0" smtClean="0"/>
              <a:t> в </a:t>
            </a:r>
            <a:r>
              <a:rPr lang="ru-RU" dirty="0" err="1" smtClean="0"/>
              <a:t>журналістській</a:t>
            </a:r>
            <a:r>
              <a:rPr lang="ru-RU" dirty="0" smtClean="0"/>
              <a:t> </a:t>
            </a:r>
            <a:r>
              <a:rPr lang="ru-RU" dirty="0" err="1" smtClean="0"/>
              <a:t>професії</a:t>
            </a:r>
            <a:r>
              <a:rPr lang="ru-RU" dirty="0" smtClean="0"/>
              <a:t> </a:t>
            </a:r>
            <a:r>
              <a:rPr lang="ru-RU" dirty="0" err="1" smtClean="0"/>
              <a:t>чи</a:t>
            </a:r>
            <a:r>
              <a:rPr lang="ru-RU" dirty="0" smtClean="0"/>
              <a:t> </a:t>
            </a:r>
            <a:r>
              <a:rPr lang="ru-RU" dirty="0" err="1" smtClean="0"/>
              <a:t>ні</a:t>
            </a:r>
            <a:r>
              <a:rPr lang="ru-RU" dirty="0" smtClean="0"/>
              <a:t>, </a:t>
            </a:r>
            <a:r>
              <a:rPr lang="ru-RU" dirty="0" err="1" smtClean="0"/>
              <a:t>ви</a:t>
            </a:r>
            <a:r>
              <a:rPr lang="ru-RU" dirty="0" smtClean="0"/>
              <a:t> </a:t>
            </a:r>
            <a:r>
              <a:rPr lang="ru-RU" dirty="0" err="1" smtClean="0"/>
              <a:t>завжди</a:t>
            </a:r>
            <a:r>
              <a:rPr lang="ru-RU" dirty="0" smtClean="0"/>
              <a:t> будете в </a:t>
            </a:r>
            <a:r>
              <a:rPr lang="ru-RU" dirty="0" err="1" smtClean="0"/>
              <a:t>грі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4" name="Содержимое 3" descr="polnota-informacii-eto-chto-oznachae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90752" y="2618808"/>
            <a:ext cx="5715000" cy="381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3600" dirty="0" err="1" smtClean="0"/>
              <a:t>Винагорода</a:t>
            </a:r>
            <a:r>
              <a:rPr lang="ru-RU" sz="3600" dirty="0" smtClean="0"/>
              <a:t> </a:t>
            </a:r>
            <a:r>
              <a:rPr lang="ru-RU" sz="3600" dirty="0" err="1" smtClean="0"/>
              <a:t>настільки</a:t>
            </a:r>
            <a:r>
              <a:rPr lang="ru-RU" sz="3600" dirty="0" smtClean="0"/>
              <a:t> </a:t>
            </a:r>
            <a:r>
              <a:rPr lang="ru-RU" sz="3600" dirty="0" err="1" smtClean="0"/>
              <a:t>велике</a:t>
            </a:r>
            <a:r>
              <a:rPr lang="ru-RU" sz="3600" dirty="0" smtClean="0"/>
              <a:t>, </a:t>
            </a:r>
            <a:r>
              <a:rPr lang="ru-RU" sz="3600" dirty="0" err="1" smtClean="0"/>
              <a:t>що</a:t>
            </a:r>
            <a:r>
              <a:rPr lang="ru-RU" sz="3600" dirty="0" smtClean="0"/>
              <a:t> </a:t>
            </a:r>
            <a:r>
              <a:rPr lang="ru-RU" sz="3600" dirty="0" err="1" smtClean="0"/>
              <a:t>якщо</a:t>
            </a:r>
            <a:r>
              <a:rPr lang="ru-RU" sz="3600" dirty="0" smtClean="0"/>
              <a:t> вам </a:t>
            </a:r>
            <a:r>
              <a:rPr lang="ru-RU" sz="3600" dirty="0" err="1" smtClean="0"/>
              <a:t>небайдужі</a:t>
            </a:r>
            <a:r>
              <a:rPr lang="ru-RU" sz="3600" dirty="0" smtClean="0"/>
              <a:t> </a:t>
            </a:r>
            <a:r>
              <a:rPr lang="ru-RU" sz="3600" dirty="0" err="1" smtClean="0"/>
              <a:t>журналістика</a:t>
            </a:r>
            <a:r>
              <a:rPr lang="ru-RU" sz="3600" dirty="0" smtClean="0"/>
              <a:t> </a:t>
            </a:r>
            <a:r>
              <a:rPr lang="ru-RU" sz="3600" dirty="0" err="1" smtClean="0"/>
              <a:t>і</a:t>
            </a:r>
            <a:r>
              <a:rPr lang="ru-RU" sz="3600" dirty="0" smtClean="0"/>
              <a:t> </a:t>
            </a:r>
            <a:r>
              <a:rPr lang="ru-RU" sz="3600" dirty="0" err="1" smtClean="0"/>
              <a:t>ви</a:t>
            </a:r>
            <a:r>
              <a:rPr lang="ru-RU" sz="3600" dirty="0" smtClean="0"/>
              <a:t> </a:t>
            </a:r>
            <a:r>
              <a:rPr lang="ru-RU" sz="3600" dirty="0" err="1" smtClean="0"/>
              <a:t>самі</a:t>
            </a:r>
            <a:r>
              <a:rPr lang="ru-RU" sz="3600" dirty="0" smtClean="0"/>
              <a:t>, </a:t>
            </a:r>
            <a:r>
              <a:rPr lang="ru-RU" sz="3600" dirty="0" err="1" smtClean="0"/>
              <a:t>ви</a:t>
            </a:r>
            <a:r>
              <a:rPr lang="ru-RU" sz="3600" dirty="0" smtClean="0"/>
              <a:t> не </a:t>
            </a:r>
            <a:r>
              <a:rPr lang="ru-RU" sz="3600" dirty="0" err="1" smtClean="0"/>
              <a:t>позбавите</a:t>
            </a:r>
            <a:r>
              <a:rPr lang="ru-RU" sz="3600" dirty="0" smtClean="0"/>
              <a:t> себе, свою </a:t>
            </a:r>
            <a:r>
              <a:rPr lang="ru-RU" sz="3600" dirty="0" err="1" smtClean="0"/>
              <a:t>аудиторію</a:t>
            </a:r>
            <a:r>
              <a:rPr lang="ru-RU" sz="3600" dirty="0" smtClean="0"/>
              <a:t> </a:t>
            </a:r>
            <a:r>
              <a:rPr lang="ru-RU" sz="3600" dirty="0" err="1" smtClean="0"/>
              <a:t>і</a:t>
            </a:r>
            <a:r>
              <a:rPr lang="ru-RU" sz="3600" dirty="0" smtClean="0"/>
              <a:t> </a:t>
            </a:r>
            <a:r>
              <a:rPr lang="ru-RU" sz="3600" dirty="0" err="1" smtClean="0"/>
              <a:t>своїх</a:t>
            </a:r>
            <a:r>
              <a:rPr lang="ru-RU" sz="3600" dirty="0" smtClean="0"/>
              <a:t> </a:t>
            </a:r>
            <a:r>
              <a:rPr lang="ru-RU" sz="3600" dirty="0" err="1" smtClean="0"/>
              <a:t>колег</a:t>
            </a:r>
            <a:r>
              <a:rPr lang="ru-RU" sz="3600" dirty="0" smtClean="0"/>
              <a:t> тих </a:t>
            </a:r>
            <a:r>
              <a:rPr lang="ru-RU" sz="3600" dirty="0" err="1" smtClean="0"/>
              <a:t>додаткових</a:t>
            </a:r>
            <a:r>
              <a:rPr lang="ru-RU" sz="3600" dirty="0" smtClean="0"/>
              <a:t> </a:t>
            </a:r>
            <a:r>
              <a:rPr lang="ru-RU" sz="3600" dirty="0" err="1" smtClean="0"/>
              <a:t>переваг</a:t>
            </a:r>
            <a:r>
              <a:rPr lang="ru-RU" sz="3600" dirty="0" smtClean="0"/>
              <a:t>, </a:t>
            </a:r>
            <a:r>
              <a:rPr lang="ru-RU" sz="3600" dirty="0" err="1" smtClean="0"/>
              <a:t>які</a:t>
            </a:r>
            <a:r>
              <a:rPr lang="ru-RU" sz="3600" dirty="0" smtClean="0"/>
              <a:t> </a:t>
            </a:r>
            <a:r>
              <a:rPr lang="ru-RU" sz="3600" dirty="0" err="1" smtClean="0"/>
              <a:t>несе</a:t>
            </a:r>
            <a:r>
              <a:rPr lang="ru-RU" sz="3600" dirty="0" smtClean="0"/>
              <a:t> в </a:t>
            </a:r>
            <a:r>
              <a:rPr lang="ru-RU" sz="3600" dirty="0" err="1" smtClean="0"/>
              <a:t>собі</a:t>
            </a:r>
            <a:r>
              <a:rPr lang="ru-RU" sz="3600" dirty="0" smtClean="0"/>
              <a:t> </a:t>
            </a:r>
            <a:r>
              <a:rPr lang="ru-RU" sz="3600" dirty="0" err="1" smtClean="0"/>
              <a:t>журналістське</a:t>
            </a:r>
            <a:r>
              <a:rPr lang="ru-RU" sz="3600" dirty="0" smtClean="0"/>
              <a:t> </a:t>
            </a:r>
            <a:r>
              <a:rPr lang="ru-RU" sz="3600" dirty="0" err="1" smtClean="0"/>
              <a:t>розслідування</a:t>
            </a:r>
            <a:endParaRPr lang="ru-RU" sz="3600" dirty="0"/>
          </a:p>
        </p:txBody>
      </p:sp>
      <p:pic>
        <p:nvPicPr>
          <p:cNvPr id="4" name="Содержимое 3" descr="polnota-informacii-eto-chto-oznachaet_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19296" y="2073275"/>
            <a:ext cx="6153407" cy="4351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Приклад теми для журналістського розслідування</a:t>
            </a:r>
            <a:endParaRPr lang="ru-RU" dirty="0"/>
          </a:p>
        </p:txBody>
      </p:sp>
      <p:pic>
        <p:nvPicPr>
          <p:cNvPr id="4" name="10000000_696256454645567_3211025429187150345_n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809965" y="1930037"/>
            <a:ext cx="6508206" cy="36608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6400" y="524184"/>
            <a:ext cx="10515600" cy="1325563"/>
          </a:xfrm>
        </p:spPr>
        <p:txBody>
          <a:bodyPr/>
          <a:lstStyle/>
          <a:p>
            <a:pPr algn="ctr"/>
            <a:r>
              <a:rPr lang="uk-UA" dirty="0" smtClean="0"/>
              <a:t>Дякуємо за увагу!</a:t>
            </a:r>
            <a:endParaRPr lang="ru-RU" dirty="0"/>
          </a:p>
        </p:txBody>
      </p:sp>
      <p:pic>
        <p:nvPicPr>
          <p:cNvPr id="4" name="Содержимое 3" descr="7.1.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65096" y="2013115"/>
            <a:ext cx="7733421" cy="4351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186</Words>
  <Application>Microsoft Office PowerPoint</Application>
  <PresentationFormat>Произвольный</PresentationFormat>
  <Paragraphs>22</Paragraphs>
  <Slides>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Специфіка журналістського розслідування як жанру. Цілі жанру</vt:lpstr>
      <vt:lpstr>Збираючи інформацію, журналіст стикається з її неповнотою, і в абсолютній більшості випадків, розслідування прямо чи опосередковано стосуються грошей, а якщо точніше – корупції в широкому розумінні цього слова.</vt:lpstr>
      <vt:lpstr>Теми для журналістських розслідувань</vt:lpstr>
      <vt:lpstr>Журналістське розслідування передбачає набагато більший обсяг роботи, ніж звичайна журналістика.</vt:lpstr>
      <vt:lpstr>Глядачі люблять матеріали, що володіють додаткової цінністю – містять інформацію, яку ніде більше не знайти, якій можна довіряти, а також що дає їм можливість впливати на своє життя.  </vt:lpstr>
      <vt:lpstr>Ваші вміння будуть цінуватися високо; незалежно від того, залишитеся ви в журналістській професії чи ні, ви завжди будете в грі. </vt:lpstr>
      <vt:lpstr>Винагорода настільки велике, що якщо вам небайдужі журналістика і ви самі, ви не позбавите себе, свою аудиторію і своїх колег тих додаткових переваг, які несе в собі журналістське розслідування</vt:lpstr>
      <vt:lpstr>Приклад теми для журналістського розслідування</vt:lpstr>
      <vt:lpstr>Дякуємо за увагу!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 PRESENTATION</dc:title>
  <dc:creator>user</dc:creator>
  <cp:lastModifiedBy>Пользователь Windows</cp:lastModifiedBy>
  <cp:revision>3</cp:revision>
  <dcterms:created xsi:type="dcterms:W3CDTF">2021-06-25T08:32:57Z</dcterms:created>
  <dcterms:modified xsi:type="dcterms:W3CDTF">2021-09-12T17:58:43Z</dcterms:modified>
</cp:coreProperties>
</file>