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8" r:id="rId4"/>
    <p:sldId id="260" r:id="rId5"/>
    <p:sldId id="259" r:id="rId6"/>
    <p:sldId id="258" r:id="rId7"/>
    <p:sldId id="261" r:id="rId8"/>
    <p:sldId id="263" r:id="rId9"/>
    <p:sldId id="264" r:id="rId10"/>
    <p:sldId id="269" r:id="rId11"/>
    <p:sldId id="265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A41E"/>
    <a:srgbClr val="D9F7E1"/>
    <a:srgbClr val="D9F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0"/>
  </p:normalViewPr>
  <p:slideViewPr>
    <p:cSldViewPr>
      <p:cViewPr varScale="1">
        <p:scale>
          <a:sx n="109" d="100"/>
          <a:sy n="109" d="100"/>
        </p:scale>
        <p:origin x="17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09631-9E40-4FD8-91B8-7071EF3B1209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BF541-0E34-420E-813C-6C07A3754C8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EFC82-F888-4319-A33E-2CFD04605377}" type="datetimeFigureOut">
              <a:rPr lang="uk-UA" smtClean="0"/>
              <a:pPr/>
              <a:t>09.02.23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F85E6-329F-4688-8616-CDCB82191431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9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3848" y="548680"/>
            <a:ext cx="5540152" cy="2259683"/>
          </a:xfrm>
        </p:spPr>
        <p:txBody>
          <a:bodyPr>
            <a:noAutofit/>
            <a:scene3d>
              <a:camera prst="perspectiveAbove"/>
              <a:lightRig rig="threePt" dir="t"/>
            </a:scene3d>
          </a:bodyPr>
          <a:lstStyle/>
          <a:p>
            <a:r>
              <a:rPr lang="ru-RU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Особливості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та </a:t>
            </a:r>
            <a:r>
              <a:rPr lang="ru-RU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класифікація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джерел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земельного права</a:t>
            </a:r>
            <a:endParaRPr lang="uk-UA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>
                  <a:lumMod val="95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4221089"/>
            <a:ext cx="6444208" cy="2636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Лісовий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кодекс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поділу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земель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лісового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фонду,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постійне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тимчасове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земельними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ділянками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лісового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фонду,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оренди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Водного кодексу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склад земель водного фонду,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підстави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порядок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ними,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земель.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8680"/>
            <a:ext cx="62281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«Про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оренду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регламентує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порядок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землею на правах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оренди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статус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орендодавців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орендарів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земельних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правовідносинах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припинення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поновлення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договору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оренди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7650" name="Picture 2" descr="Купити книгу Закон України Про Оренду землі, Про порядок виділення в натурі  (на місцевості) земельних ділянок власникам земельних часток (паїв), Про  оцінку земель в Україн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0"/>
            <a:ext cx="2843808" cy="4005063"/>
          </a:xfrm>
          <a:prstGeom prst="rect">
            <a:avLst/>
          </a:prstGeom>
          <a:noFill/>
        </p:spPr>
      </p:pic>
      <p:pic>
        <p:nvPicPr>
          <p:cNvPr id="27652" name="Picture 4" descr="Лісовий кодекс України. Розділ «Стаття 48. Матеріали лісовпорядкування» |  Читати наукові підручники онлай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96952"/>
            <a:ext cx="2699792" cy="3861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7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Підзаконні нормативні акти як джерела земельного права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це нормативноправові акти, що виражають діяльність органів державної влади та місцевого самоврядування, не суперечать Конституції України, Земельному кодексу України, законам України і деталізують їх положення.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772816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Підзаконні акти як джерела земельного права можна класифікувати за різними критеріями: 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за суб’єктами видання – земельно-правові акти Президента України, Кабінету Міністрів України, центральних і місцевих органів державної виконавчої влади, органів і посадових осіб місцевого самоврядування та ін.;</a:t>
            </a:r>
          </a:p>
          <a:p>
            <a:pPr marL="342900" indent="-342900">
              <a:buAutoNum type="arabicParenR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за компетенцією правотворчого органу і сферою дії акта – це загальні, відомчі, локальні. </a:t>
            </a:r>
          </a:p>
          <a:p>
            <a:pPr marL="342900" indent="-342900">
              <a:buAutoNum type="arabicParenR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за зовнішньою формою акта – це укази, постанови, розпорядження, рішення, накази</a:t>
            </a:r>
          </a:p>
          <a:p>
            <a:pPr marL="342900" indent="-342900">
              <a:buAutoNum type="arabicParenR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за характером правотворчої компетенції і прийняті в порядку реалізації делегованих повноважень</a:t>
            </a:r>
          </a:p>
          <a:p>
            <a:pPr marL="342900" indent="-342900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5)  за часом дії - постійні й тимчасові.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589240"/>
            <a:ext cx="4860032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800" b="1" dirty="0">
                <a:ln w="10541" cmpd="sng">
                  <a:solidFill>
                    <a:srgbClr val="00B05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uk-UA" sz="4800" b="1" dirty="0">
              <a:ln w="10541" cmpd="sng">
                <a:solidFill>
                  <a:srgbClr val="00B05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3808" y="0"/>
            <a:ext cx="6300192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Джерелами земельного права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є нормативно-правові акти, які містять загальнообов’язкові правові вимоги, норми, правила, що регулюють суспільні відносини у сфері використання, управління та охорони земель.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34670"/>
            <a:ext cx="9144000" cy="92333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джерел земельного права України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 це сукупність взаємопов'язаних і взаємозумовлених законодавчих, підзаконних та локальних нормативно-правових актів, що є зовнішньою об'єктивізацією земельної політики держави.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</a:blip>
          <a:srcRect/>
          <a:stretch>
            <a:fillRect l="-11000" t="-1000" r="-10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0"/>
            <a:ext cx="5076056" cy="62478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Джерела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земельного права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характеризуються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загальними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рисами: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видаються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 межах </a:t>
            </a: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повноважень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відповідних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суб'єктів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правотворчості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повинні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відповідати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нормативним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положенням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актів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що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видані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вищестоящими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органами;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розраховані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на </a:t>
            </a: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багаторазове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застосування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 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мають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загальнообов'язковий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характер;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адресовані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невизначеному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колу </a:t>
            </a:r>
            <a:r>
              <a:rPr lang="ru-RU" sz="2000" b="1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суб'єктів</a:t>
            </a:r>
            <a:r>
              <a:rPr lang="ru-RU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їх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виконання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забезпечене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примусовою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силою </a:t>
            </a:r>
            <a:r>
              <a:rPr lang="ru-RU" sz="20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держави</a:t>
            </a:r>
            <a:r>
              <a:rPr lang="ru-RU" sz="2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uk-UA" sz="2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7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4675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Джерела  поділяють на такі що мають:</a:t>
            </a:r>
          </a:p>
          <a:p>
            <a:pPr algn="ctr">
              <a:buFont typeface="Arial" pitchFamily="34" charset="0"/>
              <a:buChar char="•"/>
            </a:pPr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загальний (уніфікований)зміст</a:t>
            </a:r>
          </a:p>
          <a:p>
            <a:pPr algn="ctr">
              <a:buFont typeface="Arial" pitchFamily="34" charset="0"/>
              <a:buChar char="•"/>
            </a:pPr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спеціальний (диференційований) зміст. </a:t>
            </a:r>
          </a:p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Вони є основою системи джерел земельного права.</a:t>
            </a:r>
          </a:p>
          <a:p>
            <a:pPr algn="ctr"/>
            <a:endParaRPr lang="uk-UA" dirty="0"/>
          </a:p>
          <a:p>
            <a:pPr algn="ctr"/>
            <a:endParaRPr lang="uk-UA" dirty="0"/>
          </a:p>
        </p:txBody>
      </p:sp>
      <p:pic>
        <p:nvPicPr>
          <p:cNvPr id="12290" name="Picture 2" descr="Державна реєстрація права держави чи територіальної громади на земельні  ділянки – Головне управління Держгеокадастру в Одеській області"/>
          <p:cNvPicPr>
            <a:picLocks noChangeAspect="1" noChangeArrowheads="1"/>
          </p:cNvPicPr>
          <p:nvPr/>
        </p:nvPicPr>
        <p:blipFill>
          <a:blip r:embed="rId2" cstate="print">
            <a:lum bright="-1000" contrast="45000"/>
          </a:blip>
          <a:srcRect/>
          <a:stretch>
            <a:fillRect/>
          </a:stretch>
        </p:blipFill>
        <p:spPr bwMode="auto">
          <a:xfrm>
            <a:off x="0" y="1484784"/>
            <a:ext cx="4499992" cy="374441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  <a:bevelB prst="relaxedInset"/>
          </a:sp3d>
        </p:spPr>
      </p:pic>
      <p:sp>
        <p:nvSpPr>
          <p:cNvPr id="4" name="Прямоугольник 3"/>
          <p:cNvSpPr/>
          <p:nvPr/>
        </p:nvSpPr>
        <p:spPr>
          <a:xfrm>
            <a:off x="4644008" y="1700808"/>
            <a:ext cx="4248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Уніфіковані акти земельного законодавства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це юридична форма закріплення норм земельного права, спрямованих на інтеграцію правового регулювання земельних відносин, уніфікацію правового статусу і правової регламентації діяльності суб'єктів земельних правовідносин та легальних організаційно-правових форм.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566124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Диференційовані акти земельного законодавства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це нормативно-правові акти, що розробляються з урахуванням відмінностей у статусі суб'єктів земельних правовідносин.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</a:blip>
          <a:srcRect/>
          <a:stretch>
            <a:fillRect l="-22000" t="-1000" r="-24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Найважливішими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нормативними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актами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Вони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поділяються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звичайні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03640" y="2420888"/>
            <a:ext cx="3240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Конституція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джерелом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земельного права.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нормативні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приймаються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нормам. 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628800"/>
            <a:ext cx="48600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звичайних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земельного права,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містять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земельного права як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актах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галузей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національного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де вони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регулюють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земельні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1000"/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юридичною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силою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джерела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земельного права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класифікують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484784"/>
            <a:ext cx="255577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Конституційні</a:t>
            </a:r>
            <a:endParaRPr lang="uk-UA" sz="2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2348880"/>
            <a:ext cx="237626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 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Законодавчі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3356992"/>
            <a:ext cx="216024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Підзаконні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4437112"/>
            <a:ext cx="261154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Локальні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3000"/>
            <a:lum/>
          </a:blip>
          <a:srcRect/>
          <a:stretch>
            <a:fillRect l="-27000" t="-4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157193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Конституційні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засади земельного права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становлять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закріплені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Законом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належності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гарантій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на землю та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земельних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прав, особливого статусу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проголошена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національним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багатством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724128" cy="1323439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конституційних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земельного права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Конституція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регулює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найважливіші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(у тому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земельні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суспільні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1325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41325"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джерелами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земельного права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становлять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фундамент земельного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вищу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юридичну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силу. </a:t>
            </a:r>
          </a:p>
          <a:p>
            <a:pPr indent="441325"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земельного права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посідає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Земельний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кодекс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536575"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загальногалузевим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кодифікованим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спеціалізованим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законом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земельного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536575"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Земельний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кодекс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законодавчим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актом,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інститутів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земельного права. 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pic>
        <p:nvPicPr>
          <p:cNvPr id="7170" name="Picture 2" descr="Земельний кодекс України (станом на 01.11.2022 р.) | Видавництво Паливода  А.В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996952"/>
            <a:ext cx="2987825" cy="3861048"/>
          </a:xfrm>
          <a:prstGeom prst="rect">
            <a:avLst/>
          </a:prstGeom>
          <a:noFill/>
        </p:spPr>
      </p:pic>
      <p:pic>
        <p:nvPicPr>
          <p:cNvPr id="7172" name="Picture 4" descr="Купити книгу Земельний кодекс України в Україні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969568"/>
            <a:ext cx="3275856" cy="3888432"/>
          </a:xfrm>
          <a:prstGeom prst="rect">
            <a:avLst/>
          </a:prstGeom>
          <a:noFill/>
        </p:spPr>
      </p:pic>
      <p:pic>
        <p:nvPicPr>
          <p:cNvPr id="7174" name="Picture 6" descr="Земельний кодекс України. Науково-практичний коментар, ціна 1500 грн —  Prom.ua (ID#1119918774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996953"/>
            <a:ext cx="2952328" cy="3861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7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земельного права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ряд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регулюють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земельні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правовідносини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r>
              <a:rPr lang="ru-RU" dirty="0"/>
              <a:t> </a:t>
            </a:r>
            <a:endParaRPr lang="uk-UA" dirty="0"/>
          </a:p>
        </p:txBody>
      </p:sp>
      <p:pic>
        <p:nvPicPr>
          <p:cNvPr id="6146" name="Picture 2" descr="Закони України: “Про особисте селянське господарство“, “Про колективне  сільськогосподарське підприємство”,“Про сільськогосподарську дорадчу  діяльність“ | Видавництво Паливода А.В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2520280" cy="3528393"/>
          </a:xfrm>
          <a:prstGeom prst="rect">
            <a:avLst/>
          </a:prstGeom>
          <a:noFill/>
        </p:spPr>
      </p:pic>
      <p:pic>
        <p:nvPicPr>
          <p:cNvPr id="6148" name="Picture 4" descr="Купити книгу Закон України Про Фермерське господарство, Про  сільськогосподарську кооперацію, Про аграрні розписки в Україні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5514" y="3212976"/>
            <a:ext cx="2518486" cy="36450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43808" y="1196752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«Про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селянське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фермерське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господарство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регулює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порядок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земельних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ділянок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селянського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фермерського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розміри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плату за землю, право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будівництво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житлових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будівель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споруд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869160"/>
            <a:ext cx="58326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«Про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колективне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сільськогосподарське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регулює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земельних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ділянок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тимчасове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постійне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користування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тому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оренди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750</Words>
  <Application>Microsoft Macintosh PowerPoint</Application>
  <PresentationFormat>Экран (4:3)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Tahoma</vt:lpstr>
      <vt:lpstr>Times New Roman</vt:lpstr>
      <vt:lpstr>Wingdings</vt:lpstr>
      <vt:lpstr>Тема Office</vt:lpstr>
      <vt:lpstr>Особливості та класифікація джерел земельного права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та класифікація джерел земельного права презентація</dc:title>
  <dc:creator>user</dc:creator>
  <cp:lastModifiedBy>Microsoft Office User</cp:lastModifiedBy>
  <cp:revision>26</cp:revision>
  <dcterms:created xsi:type="dcterms:W3CDTF">2022-11-21T17:07:06Z</dcterms:created>
  <dcterms:modified xsi:type="dcterms:W3CDTF">2023-02-09T10:28:04Z</dcterms:modified>
</cp:coreProperties>
</file>