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69" autoAdjust="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28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B4C71EC6-210F-42DE-9C53-41977AD35B3D}" type="datetimeFigureOut">
              <a:rPr lang="ru-RU" smtClean="0"/>
              <a:t>27.04.2023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27.04.2023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27.04.2023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27.04.2023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27.04.2023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27.04.2023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B4C71EC6-210F-42DE-9C53-41977AD35B3D}" type="datetimeFigureOut">
              <a:rPr lang="ru-RU" smtClean="0"/>
              <a:t>27.04.2023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B4C71EC6-210F-42DE-9C53-41977AD35B3D}" type="datetimeFigureOut">
              <a:rPr lang="ru-RU" smtClean="0"/>
              <a:t>27.04.2023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908720"/>
            <a:ext cx="7991896" cy="1049561"/>
          </a:xfrm>
        </p:spPr>
        <p:txBody>
          <a:bodyPr>
            <a:normAutofit/>
          </a:bodyPr>
          <a:lstStyle/>
          <a:p>
            <a:r>
              <a:rPr lang="uk-UA" sz="48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Судовий етикет</a:t>
            </a:r>
            <a:endParaRPr lang="uk-UA" sz="48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35696" y="2204864"/>
            <a:ext cx="6804248" cy="2736304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uk-UA" sz="1800" b="1" dirty="0" smtClean="0">
                <a:solidFill>
                  <a:schemeClr val="tx1"/>
                </a:solidFill>
              </a:rPr>
              <a:t>План:</a:t>
            </a:r>
          </a:p>
          <a:p>
            <a:pPr>
              <a:lnSpc>
                <a:spcPct val="120000"/>
              </a:lnSpc>
            </a:pPr>
            <a:r>
              <a:rPr lang="ru-RU" sz="1800" b="1" i="1" dirty="0" smtClean="0">
                <a:solidFill>
                  <a:schemeClr val="tx1"/>
                </a:solidFill>
              </a:rPr>
              <a:t>1. </a:t>
            </a:r>
            <a:r>
              <a:rPr lang="ru-RU" sz="1800" b="1" i="1" dirty="0" err="1" smtClean="0">
                <a:solidFill>
                  <a:schemeClr val="tx1"/>
                </a:solidFill>
              </a:rPr>
              <a:t>Поняття</a:t>
            </a:r>
            <a:r>
              <a:rPr lang="ru-RU" sz="1800" b="1" i="1" dirty="0" smtClean="0">
                <a:solidFill>
                  <a:schemeClr val="tx1"/>
                </a:solidFill>
              </a:rPr>
              <a:t> </a:t>
            </a:r>
            <a:r>
              <a:rPr lang="ru-RU" sz="1800" b="1" i="1" dirty="0">
                <a:solidFill>
                  <a:schemeClr val="tx1"/>
                </a:solidFill>
              </a:rPr>
              <a:t>та </a:t>
            </a:r>
            <a:r>
              <a:rPr lang="ru-RU" sz="1800" b="1" i="1" dirty="0" err="1">
                <a:solidFill>
                  <a:schemeClr val="tx1"/>
                </a:solidFill>
              </a:rPr>
              <a:t>значення</a:t>
            </a:r>
            <a:r>
              <a:rPr lang="ru-RU" sz="1800" b="1" i="1" dirty="0">
                <a:solidFill>
                  <a:schemeClr val="tx1"/>
                </a:solidFill>
              </a:rPr>
              <a:t> судового </a:t>
            </a:r>
            <a:r>
              <a:rPr lang="ru-RU" sz="1800" b="1" i="1" dirty="0" err="1">
                <a:solidFill>
                  <a:schemeClr val="tx1"/>
                </a:solidFill>
              </a:rPr>
              <a:t>етикету</a:t>
            </a:r>
            <a:r>
              <a:rPr lang="ru-RU" sz="1800" b="1" i="1" dirty="0">
                <a:solidFill>
                  <a:schemeClr val="tx1"/>
                </a:solidFill>
              </a:rPr>
              <a:t>.</a:t>
            </a:r>
          </a:p>
          <a:p>
            <a:pPr>
              <a:lnSpc>
                <a:spcPct val="120000"/>
              </a:lnSpc>
            </a:pPr>
            <a:r>
              <a:rPr lang="ru-RU" sz="1800" b="1" i="1" dirty="0" smtClean="0">
                <a:solidFill>
                  <a:schemeClr val="tx1"/>
                </a:solidFill>
              </a:rPr>
              <a:t>2. </a:t>
            </a:r>
            <a:r>
              <a:rPr lang="ru-RU" sz="1800" b="1" i="1" dirty="0" err="1" smtClean="0">
                <a:solidFill>
                  <a:schemeClr val="tx1"/>
                </a:solidFill>
              </a:rPr>
              <a:t>Суспільне</a:t>
            </a:r>
            <a:r>
              <a:rPr lang="ru-RU" sz="1800" b="1" i="1" dirty="0" smtClean="0">
                <a:solidFill>
                  <a:schemeClr val="tx1"/>
                </a:solidFill>
              </a:rPr>
              <a:t> </a:t>
            </a:r>
            <a:r>
              <a:rPr lang="ru-RU" sz="1800" b="1" i="1" dirty="0" err="1" smtClean="0">
                <a:solidFill>
                  <a:schemeClr val="tx1"/>
                </a:solidFill>
              </a:rPr>
              <a:t>призначення</a:t>
            </a:r>
            <a:r>
              <a:rPr lang="ru-RU" sz="1800" b="1" i="1" dirty="0" smtClean="0">
                <a:solidFill>
                  <a:schemeClr val="tx1"/>
                </a:solidFill>
              </a:rPr>
              <a:t> суду. </a:t>
            </a:r>
            <a:r>
              <a:rPr lang="ru-RU" sz="1800" b="1" i="1" dirty="0" err="1" smtClean="0">
                <a:solidFill>
                  <a:schemeClr val="tx1"/>
                </a:solidFill>
              </a:rPr>
              <a:t>Етикет</a:t>
            </a:r>
            <a:r>
              <a:rPr lang="ru-RU" sz="1800" b="1" i="1" dirty="0" smtClean="0">
                <a:solidFill>
                  <a:schemeClr val="tx1"/>
                </a:solidFill>
              </a:rPr>
              <a:t> </a:t>
            </a:r>
            <a:r>
              <a:rPr lang="ru-RU" sz="1800" b="1" i="1" dirty="0" err="1" smtClean="0">
                <a:solidFill>
                  <a:schemeClr val="tx1"/>
                </a:solidFill>
              </a:rPr>
              <a:t>судді</a:t>
            </a:r>
            <a:r>
              <a:rPr lang="ru-RU" sz="1800" b="1" i="1" dirty="0" smtClean="0">
                <a:solidFill>
                  <a:schemeClr val="tx1"/>
                </a:solidFill>
              </a:rPr>
              <a:t>.</a:t>
            </a:r>
            <a:endParaRPr lang="ru-RU" sz="1800" b="1" i="1" dirty="0">
              <a:solidFill>
                <a:schemeClr val="tx1"/>
              </a:solidFill>
            </a:endParaRPr>
          </a:p>
          <a:p>
            <a:pPr>
              <a:lnSpc>
                <a:spcPct val="120000"/>
              </a:lnSpc>
            </a:pPr>
            <a:r>
              <a:rPr lang="ru-RU" sz="1800" b="1" i="1" dirty="0" smtClean="0">
                <a:solidFill>
                  <a:schemeClr val="tx1"/>
                </a:solidFill>
              </a:rPr>
              <a:t>3. </a:t>
            </a:r>
            <a:r>
              <a:rPr lang="ru-RU" sz="1800" b="1" i="1" dirty="0">
                <a:solidFill>
                  <a:schemeClr val="tx1"/>
                </a:solidFill>
              </a:rPr>
              <a:t> </a:t>
            </a:r>
            <a:r>
              <a:rPr lang="ru-RU" sz="1800" b="1" i="1" dirty="0" err="1">
                <a:solidFill>
                  <a:schemeClr val="tx1"/>
                </a:solidFill>
              </a:rPr>
              <a:t>Етика</a:t>
            </a:r>
            <a:r>
              <a:rPr lang="ru-RU" sz="1800" b="1" i="1" dirty="0">
                <a:solidFill>
                  <a:schemeClr val="tx1"/>
                </a:solidFill>
              </a:rPr>
              <a:t> судового </a:t>
            </a:r>
            <a:r>
              <a:rPr lang="ru-RU" sz="1800" b="1" i="1" dirty="0" err="1">
                <a:solidFill>
                  <a:schemeClr val="tx1"/>
                </a:solidFill>
              </a:rPr>
              <a:t>процесу</a:t>
            </a:r>
            <a:r>
              <a:rPr lang="ru-RU" sz="1800" b="1" i="1" dirty="0">
                <a:solidFill>
                  <a:schemeClr val="tx1"/>
                </a:solidFill>
              </a:rPr>
              <a:t>.</a:t>
            </a:r>
          </a:p>
          <a:p>
            <a:pPr>
              <a:lnSpc>
                <a:spcPct val="120000"/>
              </a:lnSpc>
            </a:pPr>
            <a:r>
              <a:rPr lang="ru-RU" sz="1800" b="1" i="1" dirty="0" smtClean="0">
                <a:solidFill>
                  <a:schemeClr val="tx1"/>
                </a:solidFill>
              </a:rPr>
              <a:t>4. </a:t>
            </a:r>
            <a:r>
              <a:rPr lang="ru-RU" sz="1800" b="1" i="1" dirty="0" err="1" smtClean="0">
                <a:solidFill>
                  <a:schemeClr val="tx1"/>
                </a:solidFill>
              </a:rPr>
              <a:t>Судова</a:t>
            </a:r>
            <a:r>
              <a:rPr lang="ru-RU" sz="1800" b="1" i="1" dirty="0" smtClean="0">
                <a:solidFill>
                  <a:schemeClr val="tx1"/>
                </a:solidFill>
              </a:rPr>
              <a:t> </a:t>
            </a:r>
            <a:r>
              <a:rPr lang="ru-RU" sz="1800" b="1" i="1" dirty="0">
                <a:solidFill>
                  <a:schemeClr val="tx1"/>
                </a:solidFill>
              </a:rPr>
              <a:t>риторика. </a:t>
            </a:r>
            <a:r>
              <a:rPr lang="ru-RU" sz="1800" b="1" i="1" dirty="0" err="1">
                <a:solidFill>
                  <a:schemeClr val="tx1"/>
                </a:solidFill>
              </a:rPr>
              <a:t>Дотримання</a:t>
            </a:r>
            <a:r>
              <a:rPr lang="ru-RU" sz="1800" b="1" i="1" dirty="0">
                <a:solidFill>
                  <a:schemeClr val="tx1"/>
                </a:solidFill>
              </a:rPr>
              <a:t> правил </a:t>
            </a:r>
            <a:r>
              <a:rPr lang="ru-RU" sz="1800" b="1" i="1" dirty="0" err="1">
                <a:solidFill>
                  <a:schemeClr val="tx1"/>
                </a:solidFill>
              </a:rPr>
              <a:t>етикету</a:t>
            </a:r>
            <a:r>
              <a:rPr lang="ru-RU" sz="1800" b="1" i="1" dirty="0">
                <a:solidFill>
                  <a:schemeClr val="tx1"/>
                </a:solidFill>
              </a:rPr>
              <a:t> в судовому </a:t>
            </a:r>
            <a:r>
              <a:rPr lang="ru-RU" sz="1800" b="1" i="1" dirty="0" err="1" smtClean="0">
                <a:solidFill>
                  <a:schemeClr val="tx1"/>
                </a:solidFill>
              </a:rPr>
              <a:t>процесі</a:t>
            </a:r>
            <a:r>
              <a:rPr lang="ru-RU" sz="1800" b="1" i="1" dirty="0" smtClean="0">
                <a:solidFill>
                  <a:schemeClr val="tx1"/>
                </a:solidFill>
              </a:rPr>
              <a:t>.</a:t>
            </a:r>
            <a:endParaRPr lang="ru-RU" sz="1800" b="1" i="1" dirty="0">
              <a:solidFill>
                <a:schemeClr val="tx1"/>
              </a:solidFill>
            </a:endParaRPr>
          </a:p>
          <a:p>
            <a:endParaRPr lang="uk-UA" sz="1900" b="1" dirty="0"/>
          </a:p>
        </p:txBody>
      </p:sp>
    </p:spTree>
    <p:extLst>
      <p:ext uri="{BB962C8B-B14F-4D97-AF65-F5344CB8AC3E}">
        <p14:creationId xmlns:p14="http://schemas.microsoft.com/office/powerpoint/2010/main" val="3865592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88640"/>
            <a:ext cx="6048672" cy="6552728"/>
          </a:xfrm>
        </p:spPr>
        <p:txBody>
          <a:bodyPr>
            <a:noAutofit/>
          </a:bodyPr>
          <a:lstStyle/>
          <a:p>
            <a:pPr marL="64008" indent="0">
              <a:buNone/>
            </a:pPr>
            <a:r>
              <a:rPr lang="uk-UA" sz="1600" b="1" dirty="0"/>
              <a:t>Правила етикету, які мають бути дотримані в судовому засіданні, викладені відповідно до судового процесу.</a:t>
            </a:r>
            <a:endParaRPr lang="uk-UA" sz="1800" dirty="0"/>
          </a:p>
          <a:p>
            <a:pPr lvl="0"/>
            <a:r>
              <a:rPr lang="uk-UA" sz="1600" dirty="0"/>
              <a:t>До залу судового засідання учасники судового процесу заходять, коли їх запрошує судовий розпорядник.</a:t>
            </a:r>
            <a:endParaRPr lang="uk-UA" sz="1800" dirty="0"/>
          </a:p>
          <a:p>
            <a:pPr lvl="0"/>
            <a:r>
              <a:rPr lang="uk-UA" sz="1600" dirty="0"/>
              <a:t>Особи, присутні в залі судового засідання, повинні встати, коли входить і виходить суд.  Рішення суду особи, присутні в залі, заслуховують стоячи (ст.162 ЦПК).  </a:t>
            </a:r>
            <a:endParaRPr lang="uk-UA" sz="1800" dirty="0"/>
          </a:p>
          <a:p>
            <a:pPr lvl="0"/>
            <a:r>
              <a:rPr lang="uk-UA" sz="1600" dirty="0"/>
              <a:t>Єдиним припустимим звертанням до судді є </a:t>
            </a:r>
            <a:r>
              <a:rPr lang="uk-UA" sz="1600" b="1" dirty="0"/>
              <a:t>Ваша честь (</a:t>
            </a:r>
            <a:r>
              <a:rPr lang="uk-UA" sz="1600" dirty="0"/>
              <a:t>ст.161 ЦПК). Категорично забороняється в судовому засіданні звертатись до суддів по імені і по-батькові. </a:t>
            </a:r>
            <a:endParaRPr lang="uk-UA" sz="1800" dirty="0"/>
          </a:p>
          <a:p>
            <a:pPr lvl="0"/>
            <a:r>
              <a:rPr lang="uk-UA" sz="1600" dirty="0"/>
              <a:t>Звертаються до будь-кого з учасників судового засідання на „ВИ”, з повагою, не допускається панібратства.</a:t>
            </a:r>
            <a:endParaRPr lang="uk-UA" sz="1800" dirty="0"/>
          </a:p>
          <a:p>
            <a:pPr lvl="0"/>
            <a:r>
              <a:rPr lang="uk-UA" sz="1600" dirty="0"/>
              <a:t>Учасники судового процесу встають, коли: </a:t>
            </a:r>
            <a:endParaRPr lang="uk-UA" sz="1600" dirty="0" smtClean="0"/>
          </a:p>
          <a:p>
            <a:pPr lvl="0"/>
            <a:endParaRPr lang="uk-UA" sz="1800" dirty="0"/>
          </a:p>
          <a:p>
            <a:pPr lvl="1"/>
            <a:r>
              <a:rPr lang="uk-UA" sz="1400" dirty="0"/>
              <a:t>суддя звертається до будь-кого з учасників судового процесу (наприклад зачитує права позивачу);</a:t>
            </a:r>
            <a:endParaRPr lang="uk-UA" sz="1800" dirty="0"/>
          </a:p>
          <a:p>
            <a:pPr lvl="1"/>
            <a:r>
              <a:rPr lang="uk-UA" sz="1400" dirty="0"/>
              <a:t>коли вони дають пояснення;</a:t>
            </a:r>
            <a:endParaRPr lang="uk-UA" sz="1800" dirty="0"/>
          </a:p>
          <a:p>
            <a:pPr lvl="1"/>
            <a:r>
              <a:rPr lang="uk-UA" sz="1400" dirty="0"/>
              <a:t>заявляють клопотання;</a:t>
            </a:r>
            <a:endParaRPr lang="uk-UA" sz="1800" dirty="0"/>
          </a:p>
          <a:p>
            <a:pPr lvl="1"/>
            <a:r>
              <a:rPr lang="uk-UA" sz="1400" dirty="0"/>
              <a:t>задають питання;</a:t>
            </a:r>
            <a:endParaRPr lang="uk-UA" sz="1800" dirty="0"/>
          </a:p>
          <a:p>
            <a:pPr lvl="1"/>
            <a:r>
              <a:rPr lang="uk-UA" sz="1400" dirty="0"/>
              <a:t>дають показання, висновки, консультації (ст.162 ЦПК</a:t>
            </a:r>
            <a:r>
              <a:rPr lang="uk-UA" sz="1400" dirty="0" smtClean="0"/>
              <a:t>).</a:t>
            </a:r>
            <a:endParaRPr lang="uk-UA" sz="1800" dirty="0"/>
          </a:p>
        </p:txBody>
      </p:sp>
      <p:pic>
        <p:nvPicPr>
          <p:cNvPr id="7170" name="Picture 2" descr="Бесплатная векторная графика Комические персонаж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3128" y="1381944"/>
            <a:ext cx="3468168" cy="5476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404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931224" cy="576064"/>
          </a:xfrm>
        </p:spPr>
        <p:txBody>
          <a:bodyPr>
            <a:normAutofit fontScale="90000"/>
          </a:bodyPr>
          <a:lstStyle/>
          <a:p>
            <a:r>
              <a:rPr lang="ru-RU" sz="2800" b="1" i="1" dirty="0" smtClean="0">
                <a:solidFill>
                  <a:schemeClr val="tx1"/>
                </a:solidFill>
              </a:rPr>
              <a:t>1. </a:t>
            </a:r>
            <a:r>
              <a:rPr lang="ru-RU" sz="2800" b="1" i="1" dirty="0" err="1" smtClean="0">
                <a:solidFill>
                  <a:schemeClr val="tx1"/>
                </a:solidFill>
              </a:rPr>
              <a:t>Поняття</a:t>
            </a:r>
            <a:r>
              <a:rPr lang="ru-RU" sz="2800" b="1" i="1" dirty="0" smtClean="0">
                <a:solidFill>
                  <a:schemeClr val="tx1"/>
                </a:solidFill>
              </a:rPr>
              <a:t> та </a:t>
            </a:r>
            <a:r>
              <a:rPr lang="ru-RU" sz="2800" b="1" i="1" dirty="0" err="1" smtClean="0">
                <a:solidFill>
                  <a:schemeClr val="tx1"/>
                </a:solidFill>
              </a:rPr>
              <a:t>значення</a:t>
            </a:r>
            <a:r>
              <a:rPr lang="ru-RU" sz="2800" b="1" i="1" dirty="0" smtClean="0">
                <a:solidFill>
                  <a:schemeClr val="tx1"/>
                </a:solidFill>
              </a:rPr>
              <a:t> судового </a:t>
            </a:r>
            <a:r>
              <a:rPr lang="ru-RU" sz="2800" b="1" i="1" dirty="0" err="1" smtClean="0">
                <a:solidFill>
                  <a:schemeClr val="tx1"/>
                </a:solidFill>
              </a:rPr>
              <a:t>етикету</a:t>
            </a:r>
            <a:r>
              <a:rPr lang="ru-RU" sz="2800" b="1" i="1" dirty="0" smtClean="0">
                <a:solidFill>
                  <a:schemeClr val="tx1"/>
                </a:solidFill>
              </a:rPr>
              <a:t>.</a:t>
            </a:r>
            <a:endParaRPr lang="uk-UA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188" y="1052736"/>
            <a:ext cx="4104456" cy="5688632"/>
          </a:xfrm>
        </p:spPr>
        <p:txBody>
          <a:bodyPr>
            <a:normAutofit/>
          </a:bodyPr>
          <a:lstStyle/>
          <a:p>
            <a:r>
              <a:rPr lang="uk-UA" sz="1800" dirty="0"/>
              <a:t>Судовий етикет - це сукупність правил, усталених норм поведінки та комунікації учасників судового процесу. Судовий етикет регулює тільки зовнішні форми взаємин між судом і особами, зайнятими у справі. Виконання його вимог обов'язково як для професійно беруть участь у справі юристів (судді, адвоката, прокурора, співробітників суду), так і для людей, з різних причин і різною мірою опинилися залученими в сферу діяльності суду (присяжні засідателі, позивач і відповідач, свідки та т.д.).</a:t>
            </a:r>
          </a:p>
        </p:txBody>
      </p:sp>
      <p:pic>
        <p:nvPicPr>
          <p:cNvPr id="1026" name="Picture 2" descr="Бесплатная векторная графика Справедливость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0396" y="1386745"/>
            <a:ext cx="5013604" cy="54528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4281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932249" y="404664"/>
            <a:ext cx="8244138" cy="5408712"/>
          </a:xfrm>
        </p:spPr>
        <p:txBody>
          <a:bodyPr>
            <a:normAutofit fontScale="47500" lnSpcReduction="20000"/>
          </a:bodyPr>
          <a:lstStyle/>
          <a:p>
            <a:pPr marL="64008" indent="0" algn="ctr">
              <a:lnSpc>
                <a:spcPct val="120000"/>
              </a:lnSpc>
              <a:buNone/>
            </a:pPr>
            <a:r>
              <a:rPr lang="uk-UA" sz="42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Основи судового етикету закладені і в кримінально-процесуальному </a:t>
            </a:r>
            <a:r>
              <a:rPr lang="uk-UA" sz="42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законодавстві</a:t>
            </a:r>
            <a:r>
              <a:rPr lang="uk-UA" sz="42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:</a:t>
            </a:r>
            <a:endParaRPr lang="uk-UA" sz="4200" b="1" i="1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64008" indent="0" algn="ctr">
              <a:lnSpc>
                <a:spcPct val="120000"/>
              </a:lnSpc>
              <a:buNone/>
            </a:pPr>
            <a:endParaRPr lang="uk-UA" sz="3200" b="1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algn="r">
              <a:lnSpc>
                <a:spcPct val="120000"/>
              </a:lnSpc>
            </a:pPr>
            <a:r>
              <a:rPr lang="uk-UA" sz="3400" dirty="0"/>
              <a:t>Головуючому (або складу суду) надано право видалити порушника порядку із залу судового засідання, а в деяких випадках винен може штрафувати.</a:t>
            </a:r>
          </a:p>
          <a:p>
            <a:pPr algn="r">
              <a:lnSpc>
                <a:spcPct val="120000"/>
              </a:lnSpc>
            </a:pPr>
            <a:r>
              <a:rPr lang="uk-UA" sz="3400" dirty="0"/>
              <a:t>Суддя, прокурор, адвокат повинні піклуватися про те, щоб їх зовнішній вигляд, одяг відповідали обстановці, відповідній місцю, де здійснюється правосуддя.</a:t>
            </a:r>
          </a:p>
          <a:p>
            <a:pPr algn="r">
              <a:lnSpc>
                <a:spcPct val="120000"/>
              </a:lnSpc>
            </a:pPr>
            <a:r>
              <a:rPr lang="uk-UA" sz="3400" dirty="0"/>
              <a:t>Ввічливість, уважність по відношенню до осіб, що беруть участь в справі, зобов'язує, наприклад, запропонувати немолодому свідкові сісти під час його допиту</a:t>
            </a:r>
            <a:r>
              <a:rPr lang="uk-UA" sz="3400" dirty="0" smtClean="0"/>
              <a:t>.</a:t>
            </a:r>
            <a:r>
              <a:rPr lang="uk-UA" sz="3400" dirty="0"/>
              <a:t> </a:t>
            </a:r>
            <a:endParaRPr lang="uk-UA" sz="3400" dirty="0" smtClean="0"/>
          </a:p>
          <a:p>
            <a:pPr algn="r">
              <a:lnSpc>
                <a:spcPct val="120000"/>
              </a:lnSpc>
            </a:pPr>
            <a:r>
              <a:rPr lang="uk-UA" sz="3400" dirty="0" smtClean="0"/>
              <a:t>При </a:t>
            </a:r>
            <a:r>
              <a:rPr lang="uk-UA" sz="3400" dirty="0"/>
              <a:t>допитах слід проявляти терпіння, стриманість, уміння уважне </a:t>
            </a:r>
            <a:r>
              <a:rPr lang="uk-UA" sz="3400" dirty="0" smtClean="0"/>
              <a:t>слухати.</a:t>
            </a:r>
          </a:p>
          <a:p>
            <a:pPr algn="r">
              <a:lnSpc>
                <a:spcPct val="120000"/>
              </a:lnSpc>
            </a:pPr>
            <a:r>
              <a:rPr lang="uk-UA" sz="3400" dirty="0"/>
              <a:t>Суддям і сторонам слід стежити за своїми позами, жестикуляцією, </a:t>
            </a:r>
            <a:r>
              <a:rPr lang="uk-UA" sz="3400" dirty="0" smtClean="0"/>
              <a:t>тоном звернення </a:t>
            </a:r>
            <a:r>
              <a:rPr lang="uk-UA" sz="3400" dirty="0"/>
              <a:t>до присутніх</a:t>
            </a:r>
            <a:r>
              <a:rPr lang="uk-UA" sz="3400" dirty="0" smtClean="0"/>
              <a:t>.</a:t>
            </a:r>
            <a:endParaRPr lang="uk-UA" sz="3400" dirty="0"/>
          </a:p>
          <a:p>
            <a:pPr algn="r">
              <a:lnSpc>
                <a:spcPct val="120000"/>
              </a:lnSpc>
            </a:pPr>
            <a:r>
              <a:rPr lang="uk-UA" sz="3400" dirty="0"/>
              <a:t>Під час дебатів сторін неетично перегортати кримінальну справу, не обертаючи уваги на мови, адресовані суду.</a:t>
            </a:r>
            <a:endParaRPr lang="uk-UA" sz="3400" dirty="0" smtClean="0"/>
          </a:p>
          <a:p>
            <a:endParaRPr lang="uk-UA" dirty="0"/>
          </a:p>
        </p:txBody>
      </p:sp>
      <p:pic>
        <p:nvPicPr>
          <p:cNvPr id="2050" name="Picture 2" descr="Бесплатная векторная графика Весы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77072"/>
            <a:ext cx="5455775" cy="2779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8494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579296" cy="857250"/>
          </a:xfrm>
        </p:spPr>
        <p:txBody>
          <a:bodyPr>
            <a:normAutofit fontScale="90000"/>
          </a:bodyPr>
          <a:lstStyle/>
          <a:p>
            <a:r>
              <a:rPr lang="ru-RU" sz="2800" b="1" i="1" dirty="0" smtClean="0">
                <a:solidFill>
                  <a:schemeClr val="tx1"/>
                </a:solidFill>
              </a:rPr>
              <a:t>2. </a:t>
            </a:r>
            <a:r>
              <a:rPr lang="ru-RU" sz="2800" b="1" i="1" dirty="0" err="1" smtClean="0">
                <a:solidFill>
                  <a:schemeClr val="tx1"/>
                </a:solidFill>
              </a:rPr>
              <a:t>Суспільне</a:t>
            </a:r>
            <a:r>
              <a:rPr lang="ru-RU" sz="2800" b="1" i="1" dirty="0" smtClean="0">
                <a:solidFill>
                  <a:schemeClr val="tx1"/>
                </a:solidFill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</a:rPr>
              <a:t>призначення</a:t>
            </a:r>
            <a:r>
              <a:rPr lang="ru-RU" sz="2800" b="1" i="1" dirty="0">
                <a:solidFill>
                  <a:schemeClr val="tx1"/>
                </a:solidFill>
              </a:rPr>
              <a:t> суду. </a:t>
            </a:r>
            <a:r>
              <a:rPr lang="ru-RU" sz="2800" b="1" i="1" dirty="0" err="1">
                <a:solidFill>
                  <a:schemeClr val="tx1"/>
                </a:solidFill>
              </a:rPr>
              <a:t>Етикет</a:t>
            </a:r>
            <a:r>
              <a:rPr lang="ru-RU" sz="2800" b="1" i="1" dirty="0">
                <a:solidFill>
                  <a:schemeClr val="tx1"/>
                </a:solidFill>
              </a:rPr>
              <a:t> </a:t>
            </a:r>
            <a:r>
              <a:rPr lang="ru-RU" sz="2800" b="1" i="1" dirty="0" err="1">
                <a:solidFill>
                  <a:schemeClr val="tx1"/>
                </a:solidFill>
              </a:rPr>
              <a:t>судді</a:t>
            </a:r>
            <a:endParaRPr lang="uk-UA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052736"/>
            <a:ext cx="8856984" cy="5616624"/>
          </a:xfrm>
        </p:spPr>
        <p:txBody>
          <a:bodyPr>
            <a:normAutofit fontScale="55000" lnSpcReduction="20000"/>
          </a:bodyPr>
          <a:lstStyle/>
          <a:p>
            <a:r>
              <a:rPr lang="ru-RU" sz="3300" dirty="0"/>
              <a:t>Суд служить </a:t>
            </a:r>
            <a:r>
              <a:rPr lang="ru-RU" sz="3300" dirty="0" err="1"/>
              <a:t>захистом</a:t>
            </a:r>
            <a:r>
              <a:rPr lang="ru-RU" sz="3300" dirty="0"/>
              <a:t> </a:t>
            </a:r>
            <a:r>
              <a:rPr lang="ru-RU" sz="3300" dirty="0" err="1"/>
              <a:t>моральних</a:t>
            </a:r>
            <a:r>
              <a:rPr lang="ru-RU" sz="3300" dirty="0"/>
              <a:t> </a:t>
            </a:r>
            <a:r>
              <a:rPr lang="ru-RU" sz="3300" dirty="0" err="1"/>
              <a:t>цінностей</a:t>
            </a:r>
            <a:r>
              <a:rPr lang="ru-RU" sz="3300" dirty="0"/>
              <a:t>, </a:t>
            </a:r>
            <a:r>
              <a:rPr lang="ru-RU" sz="3300" dirty="0" err="1"/>
              <a:t>оскільки</a:t>
            </a:r>
            <a:r>
              <a:rPr lang="ru-RU" sz="3300" dirty="0"/>
              <a:t> </a:t>
            </a:r>
            <a:r>
              <a:rPr lang="ru-RU" sz="3300" dirty="0" err="1"/>
              <a:t>юрисдикція</a:t>
            </a:r>
            <a:r>
              <a:rPr lang="ru-RU" sz="3300" dirty="0"/>
              <a:t> </a:t>
            </a:r>
            <a:r>
              <a:rPr lang="ru-RU" sz="3300" dirty="0" err="1"/>
              <a:t>судів</a:t>
            </a:r>
            <a:r>
              <a:rPr lang="ru-RU" sz="3300" dirty="0"/>
              <a:t> </a:t>
            </a:r>
            <a:r>
              <a:rPr lang="ru-RU" sz="3300" dirty="0" err="1"/>
              <a:t>поширюється</a:t>
            </a:r>
            <a:r>
              <a:rPr lang="ru-RU" sz="3300" dirty="0"/>
              <a:t> на </a:t>
            </a:r>
            <a:r>
              <a:rPr lang="ru-RU" sz="3300" dirty="0" err="1"/>
              <a:t>всі</a:t>
            </a:r>
            <a:r>
              <a:rPr lang="ru-RU" sz="3300" dirty="0"/>
              <a:t> </a:t>
            </a:r>
            <a:r>
              <a:rPr lang="ru-RU" sz="3300" dirty="0" err="1"/>
              <a:t>правовідносини</a:t>
            </a:r>
            <a:r>
              <a:rPr lang="ru-RU" sz="3300" dirty="0"/>
              <a:t>, </a:t>
            </a:r>
            <a:r>
              <a:rPr lang="ru-RU" sz="3300" dirty="0" err="1"/>
              <a:t>що</a:t>
            </a:r>
            <a:r>
              <a:rPr lang="ru-RU" sz="3300" dirty="0"/>
              <a:t> </a:t>
            </a:r>
            <a:r>
              <a:rPr lang="ru-RU" sz="3300" dirty="0" err="1"/>
              <a:t>виникають</a:t>
            </a:r>
            <a:r>
              <a:rPr lang="ru-RU" sz="3300" dirty="0"/>
              <a:t> у </a:t>
            </a:r>
            <a:r>
              <a:rPr lang="ru-RU" sz="3300" dirty="0" err="1"/>
              <a:t>державі</a:t>
            </a:r>
            <a:r>
              <a:rPr lang="ru-RU" sz="3300" dirty="0"/>
              <a:t>. </a:t>
            </a:r>
            <a:r>
              <a:rPr lang="ru-RU" sz="3300" dirty="0" err="1"/>
              <a:t>Найважливіша</a:t>
            </a:r>
            <a:r>
              <a:rPr lang="ru-RU" sz="3300" dirty="0"/>
              <a:t> </a:t>
            </a:r>
            <a:r>
              <a:rPr lang="ru-RU" sz="3300" dirty="0" err="1"/>
              <a:t>вимога</a:t>
            </a:r>
            <a:r>
              <a:rPr lang="ru-RU" sz="3300" dirty="0"/>
              <a:t> до </a:t>
            </a:r>
            <a:r>
              <a:rPr lang="ru-RU" sz="3300" dirty="0" err="1"/>
              <a:t>діяльності</a:t>
            </a:r>
            <a:r>
              <a:rPr lang="ru-RU" sz="3300" dirty="0"/>
              <a:t> суду – </a:t>
            </a:r>
            <a:r>
              <a:rPr lang="ru-RU" sz="3300" dirty="0" err="1"/>
              <a:t>справедливість</a:t>
            </a:r>
            <a:r>
              <a:rPr lang="ru-RU" sz="3300" dirty="0"/>
              <a:t>. </a:t>
            </a:r>
            <a:endParaRPr lang="uk-UA" sz="3300" dirty="0"/>
          </a:p>
          <a:p>
            <a:r>
              <a:rPr lang="ru-RU" sz="3300" dirty="0"/>
              <a:t>Суд повинен </a:t>
            </a:r>
            <a:r>
              <a:rPr lang="ru-RU" sz="3300" dirty="0" err="1"/>
              <a:t>виправдовувати</a:t>
            </a:r>
            <a:r>
              <a:rPr lang="ru-RU" sz="3300" dirty="0"/>
              <a:t> </a:t>
            </a:r>
            <a:r>
              <a:rPr lang="ru-RU" sz="3300" dirty="0" err="1"/>
              <a:t>моральні</a:t>
            </a:r>
            <a:r>
              <a:rPr lang="ru-RU" sz="3300" dirty="0"/>
              <a:t> </a:t>
            </a:r>
            <a:r>
              <a:rPr lang="ru-RU" sz="3300" dirty="0" err="1"/>
              <a:t>очікування</a:t>
            </a:r>
            <a:r>
              <a:rPr lang="ru-RU" sz="3300" dirty="0"/>
              <a:t> </a:t>
            </a:r>
            <a:r>
              <a:rPr lang="ru-RU" sz="3300" dirty="0" err="1"/>
              <a:t>суспільства</a:t>
            </a:r>
            <a:r>
              <a:rPr lang="ru-RU" sz="3300" dirty="0"/>
              <a:t>. </a:t>
            </a:r>
            <a:r>
              <a:rPr lang="ru-RU" sz="3300" dirty="0" err="1"/>
              <a:t>Суспільству</a:t>
            </a:r>
            <a:r>
              <a:rPr lang="ru-RU" sz="3300" dirty="0"/>
              <a:t> </a:t>
            </a:r>
            <a:r>
              <a:rPr lang="ru-RU" sz="3300" dirty="0" err="1"/>
              <a:t>потрібен</a:t>
            </a:r>
            <a:r>
              <a:rPr lang="ru-RU" sz="3300" dirty="0"/>
              <a:t> </a:t>
            </a:r>
            <a:r>
              <a:rPr lang="ru-RU" sz="3300" dirty="0" err="1"/>
              <a:t>справедливий</a:t>
            </a:r>
            <a:r>
              <a:rPr lang="ru-RU" sz="3300" dirty="0"/>
              <a:t> суд – суд, в </a:t>
            </a:r>
            <a:r>
              <a:rPr lang="ru-RU" sz="3300" dirty="0" err="1"/>
              <a:t>якому</a:t>
            </a:r>
            <a:r>
              <a:rPr lang="ru-RU" sz="3300" dirty="0"/>
              <a:t> </a:t>
            </a:r>
            <a:r>
              <a:rPr lang="ru-RU" sz="3300" dirty="0" err="1"/>
              <a:t>винний</a:t>
            </a:r>
            <a:r>
              <a:rPr lang="ru-RU" sz="3300" dirty="0"/>
              <a:t> </a:t>
            </a:r>
            <a:r>
              <a:rPr lang="ru-RU" sz="3300" dirty="0" err="1"/>
              <a:t>піддається</a:t>
            </a:r>
            <a:r>
              <a:rPr lang="ru-RU" sz="3300" dirty="0"/>
              <a:t> </a:t>
            </a:r>
            <a:r>
              <a:rPr lang="ru-RU" sz="3300" dirty="0" err="1"/>
              <a:t>заслуженому</a:t>
            </a:r>
            <a:r>
              <a:rPr lang="ru-RU" sz="3300" dirty="0"/>
              <a:t> </a:t>
            </a:r>
            <a:r>
              <a:rPr lang="ru-RU" sz="3300" dirty="0" err="1"/>
              <a:t>покаранню</a:t>
            </a:r>
            <a:r>
              <a:rPr lang="ru-RU" sz="3300" dirty="0"/>
              <a:t>, а </a:t>
            </a:r>
            <a:r>
              <a:rPr lang="ru-RU" sz="3300" dirty="0" err="1"/>
              <a:t>невинний</a:t>
            </a:r>
            <a:r>
              <a:rPr lang="ru-RU" sz="3300" dirty="0"/>
              <a:t> – </a:t>
            </a:r>
            <a:r>
              <a:rPr lang="ru-RU" sz="3300" dirty="0" err="1"/>
              <a:t>виправданню</a:t>
            </a:r>
            <a:r>
              <a:rPr lang="ru-RU" sz="3300" dirty="0" smtClean="0"/>
              <a:t>.</a:t>
            </a:r>
          </a:p>
          <a:p>
            <a:r>
              <a:rPr lang="ru-RU" sz="3300" dirty="0" err="1"/>
              <a:t>Справедливість</a:t>
            </a:r>
            <a:r>
              <a:rPr lang="ru-RU" sz="3300" dirty="0"/>
              <a:t> </a:t>
            </a:r>
            <a:r>
              <a:rPr lang="ru-RU" sz="3300" dirty="0" err="1"/>
              <a:t>проявляється</a:t>
            </a:r>
            <a:r>
              <a:rPr lang="ru-RU" sz="3300" dirty="0"/>
              <a:t>, </a:t>
            </a:r>
            <a:r>
              <a:rPr lang="ru-RU" sz="3300" dirty="0" err="1"/>
              <a:t>зокрема</a:t>
            </a:r>
            <a:r>
              <a:rPr lang="ru-RU" sz="3300" dirty="0"/>
              <a:t>, в </a:t>
            </a:r>
            <a:r>
              <a:rPr lang="ru-RU" sz="3300" dirty="0" err="1"/>
              <a:t>рівності</a:t>
            </a:r>
            <a:r>
              <a:rPr lang="ru-RU" sz="3300" dirty="0"/>
              <a:t> </a:t>
            </a:r>
            <a:r>
              <a:rPr lang="ru-RU" sz="3300" dirty="0" err="1"/>
              <a:t>всіх</a:t>
            </a:r>
            <a:r>
              <a:rPr lang="ru-RU" sz="3300" dirty="0"/>
              <a:t> </a:t>
            </a:r>
            <a:r>
              <a:rPr lang="ru-RU" sz="3300" dirty="0" err="1"/>
              <a:t>учасників</a:t>
            </a:r>
            <a:r>
              <a:rPr lang="ru-RU" sz="3300" dirty="0"/>
              <a:t> перед судом, </a:t>
            </a:r>
            <a:r>
              <a:rPr lang="ru-RU" sz="3300" dirty="0" err="1"/>
              <a:t>рівності</a:t>
            </a:r>
            <a:r>
              <a:rPr lang="ru-RU" sz="3300" dirty="0"/>
              <a:t> прав </a:t>
            </a:r>
            <a:r>
              <a:rPr lang="ru-RU" sz="3300" dirty="0" err="1"/>
              <a:t>учасників</a:t>
            </a:r>
            <a:r>
              <a:rPr lang="ru-RU" sz="3300" dirty="0"/>
              <a:t>, </a:t>
            </a:r>
            <a:r>
              <a:rPr lang="ru-RU" sz="3300" dirty="0" err="1"/>
              <a:t>неупередженості</a:t>
            </a:r>
            <a:r>
              <a:rPr lang="ru-RU" sz="3300" dirty="0"/>
              <a:t> суду. </a:t>
            </a:r>
            <a:endParaRPr lang="uk-UA" sz="3300" dirty="0"/>
          </a:p>
          <a:p>
            <a:endParaRPr lang="uk-UA" sz="3300" dirty="0" smtClean="0"/>
          </a:p>
          <a:p>
            <a:pPr marL="64008" indent="0">
              <a:buNone/>
            </a:pPr>
            <a:r>
              <a:rPr lang="ru-RU" sz="3600" b="1" dirty="0" err="1"/>
              <a:t>Етичні</a:t>
            </a:r>
            <a:r>
              <a:rPr lang="ru-RU" sz="3600" b="1" dirty="0"/>
              <a:t> </a:t>
            </a:r>
            <a:r>
              <a:rPr lang="ru-RU" sz="3600" b="1" dirty="0" err="1"/>
              <a:t>вимоги</a:t>
            </a:r>
            <a:r>
              <a:rPr lang="ru-RU" sz="3600" b="1" dirty="0"/>
              <a:t>, </a:t>
            </a:r>
            <a:r>
              <a:rPr lang="ru-RU" sz="3600" b="1" dirty="0" err="1"/>
              <a:t>звернені</a:t>
            </a:r>
            <a:r>
              <a:rPr lang="ru-RU" sz="3600" b="1" dirty="0"/>
              <a:t> до </a:t>
            </a:r>
            <a:r>
              <a:rPr lang="ru-RU" sz="3600" b="1" dirty="0" err="1"/>
              <a:t>учасників</a:t>
            </a:r>
            <a:r>
              <a:rPr lang="ru-RU" sz="3600" b="1" dirty="0"/>
              <a:t> </a:t>
            </a:r>
            <a:r>
              <a:rPr lang="ru-RU" sz="3600" b="1" dirty="0" err="1"/>
              <a:t>судочинства</a:t>
            </a:r>
            <a:r>
              <a:rPr lang="ru-RU" sz="3600" b="1" dirty="0"/>
              <a:t>, </a:t>
            </a:r>
            <a:r>
              <a:rPr lang="ru-RU" sz="3600" b="1" dirty="0" err="1"/>
              <a:t>можуть</a:t>
            </a:r>
            <a:r>
              <a:rPr lang="ru-RU" sz="3600" b="1" dirty="0"/>
              <a:t> бути </a:t>
            </a:r>
            <a:r>
              <a:rPr lang="ru-RU" sz="3600" b="1" dirty="0" err="1"/>
              <a:t>класифіковані</a:t>
            </a:r>
            <a:r>
              <a:rPr lang="ru-RU" sz="3600" b="1" dirty="0"/>
              <a:t> у </a:t>
            </a:r>
            <a:r>
              <a:rPr lang="ru-RU" sz="3600" b="1" dirty="0" err="1"/>
              <a:t>міру</a:t>
            </a:r>
            <a:r>
              <a:rPr lang="ru-RU" sz="3600" b="1" dirty="0"/>
              <a:t> </a:t>
            </a:r>
            <a:r>
              <a:rPr lang="ru-RU" sz="3600" b="1" dirty="0" err="1"/>
              <a:t>залученості</a:t>
            </a:r>
            <a:r>
              <a:rPr lang="ru-RU" sz="3600" b="1" dirty="0"/>
              <a:t> </a:t>
            </a:r>
            <a:r>
              <a:rPr lang="ru-RU" sz="3600" b="1" dirty="0" err="1"/>
              <a:t>їх</a:t>
            </a:r>
            <a:r>
              <a:rPr lang="ru-RU" sz="3600" b="1" dirty="0"/>
              <a:t> (</a:t>
            </a:r>
            <a:r>
              <a:rPr lang="ru-RU" sz="3600" b="1" dirty="0" err="1"/>
              <a:t>учасників</a:t>
            </a:r>
            <a:r>
              <a:rPr lang="ru-RU" sz="3600" b="1" dirty="0"/>
              <a:t>) у </a:t>
            </a:r>
            <a:r>
              <a:rPr lang="ru-RU" sz="3600" b="1" dirty="0" err="1"/>
              <a:t>процес</a:t>
            </a:r>
            <a:r>
              <a:rPr lang="ru-RU" sz="3600" b="1" dirty="0"/>
              <a:t>. </a:t>
            </a:r>
            <a:r>
              <a:rPr lang="ru-RU" sz="3600" b="1" dirty="0" err="1"/>
              <a:t>Серед</a:t>
            </a:r>
            <a:r>
              <a:rPr lang="ru-RU" sz="3600" b="1" dirty="0"/>
              <a:t> них </a:t>
            </a:r>
            <a:r>
              <a:rPr lang="ru-RU" sz="3600" b="1" dirty="0" err="1"/>
              <a:t>виділяють</a:t>
            </a:r>
            <a:r>
              <a:rPr lang="ru-RU" sz="3600" b="1" dirty="0" smtClean="0"/>
              <a:t>:</a:t>
            </a:r>
          </a:p>
          <a:p>
            <a:pPr marL="64008" indent="0">
              <a:buNone/>
            </a:pPr>
            <a:endParaRPr lang="uk-UA" sz="3600" b="1" dirty="0"/>
          </a:p>
          <a:p>
            <a:r>
              <a:rPr lang="ru-RU" sz="3300" dirty="0"/>
              <a:t> а) тих, для кого </a:t>
            </a:r>
            <a:r>
              <a:rPr lang="ru-RU" sz="3300" dirty="0" err="1"/>
              <a:t>судова</a:t>
            </a:r>
            <a:r>
              <a:rPr lang="ru-RU" sz="3300" dirty="0"/>
              <a:t> </a:t>
            </a:r>
            <a:r>
              <a:rPr lang="ru-RU" sz="3300" dirty="0" err="1"/>
              <a:t>діяльність</a:t>
            </a:r>
            <a:r>
              <a:rPr lang="ru-RU" sz="3300" dirty="0"/>
              <a:t> є </a:t>
            </a:r>
            <a:r>
              <a:rPr lang="ru-RU" sz="3300" dirty="0" err="1"/>
              <a:t>постійним</a:t>
            </a:r>
            <a:r>
              <a:rPr lang="ru-RU" sz="3300" dirty="0"/>
              <a:t> </a:t>
            </a:r>
            <a:r>
              <a:rPr lang="ru-RU" sz="3300" dirty="0" err="1"/>
              <a:t>професійним</a:t>
            </a:r>
            <a:r>
              <a:rPr lang="ru-RU" sz="3300" dirty="0"/>
              <a:t> </a:t>
            </a:r>
            <a:r>
              <a:rPr lang="ru-RU" sz="3300" dirty="0" err="1"/>
              <a:t>обов’язком</a:t>
            </a:r>
            <a:r>
              <a:rPr lang="ru-RU" sz="3300" dirty="0"/>
              <a:t> (адвокат, прокурор, </a:t>
            </a:r>
            <a:r>
              <a:rPr lang="ru-RU" sz="3300" dirty="0" err="1"/>
              <a:t>суддя</a:t>
            </a:r>
            <a:r>
              <a:rPr lang="ru-RU" sz="3300" dirty="0"/>
              <a:t>); </a:t>
            </a:r>
            <a:endParaRPr lang="uk-UA" sz="3300" dirty="0"/>
          </a:p>
          <a:p>
            <a:r>
              <a:rPr lang="ru-RU" sz="3300" dirty="0"/>
              <a:t>б) </a:t>
            </a:r>
            <a:r>
              <a:rPr lang="ru-RU" sz="3300" dirty="0" err="1"/>
              <a:t>експертів</a:t>
            </a:r>
            <a:r>
              <a:rPr lang="ru-RU" sz="3300" dirty="0"/>
              <a:t>, </a:t>
            </a:r>
            <a:r>
              <a:rPr lang="ru-RU" sz="3300" dirty="0" err="1"/>
              <a:t>які</a:t>
            </a:r>
            <a:r>
              <a:rPr lang="ru-RU" sz="3300" dirty="0"/>
              <a:t>, </a:t>
            </a:r>
            <a:r>
              <a:rPr lang="ru-RU" sz="3300" dirty="0" err="1"/>
              <a:t>маючи</a:t>
            </a:r>
            <a:r>
              <a:rPr lang="ru-RU" sz="3300" dirty="0"/>
              <a:t> </a:t>
            </a:r>
            <a:r>
              <a:rPr lang="ru-RU" sz="3300" dirty="0" err="1"/>
              <a:t>спеціальні</a:t>
            </a:r>
            <a:r>
              <a:rPr lang="ru-RU" sz="3300" dirty="0"/>
              <a:t> </a:t>
            </a:r>
            <a:r>
              <a:rPr lang="ru-RU" sz="3300" dirty="0" err="1"/>
              <a:t>професійні</a:t>
            </a:r>
            <a:r>
              <a:rPr lang="ru-RU" sz="3300" dirty="0"/>
              <a:t> </a:t>
            </a:r>
            <a:r>
              <a:rPr lang="ru-RU" sz="3300" dirty="0" err="1"/>
              <a:t>знання</a:t>
            </a:r>
            <a:r>
              <a:rPr lang="ru-RU" sz="3300" dirty="0"/>
              <a:t>, </a:t>
            </a:r>
            <a:r>
              <a:rPr lang="ru-RU" sz="3300" dirty="0" err="1"/>
              <a:t>можуть</a:t>
            </a:r>
            <a:r>
              <a:rPr lang="ru-RU" sz="3300" dirty="0"/>
              <a:t> </a:t>
            </a:r>
            <a:r>
              <a:rPr lang="ru-RU" sz="3300" dirty="0" err="1"/>
              <a:t>періодично</a:t>
            </a:r>
            <a:r>
              <a:rPr lang="ru-RU" sz="3300" dirty="0"/>
              <a:t> </a:t>
            </a:r>
            <a:r>
              <a:rPr lang="ru-RU" sz="3300" dirty="0" err="1"/>
              <a:t>залучатися</a:t>
            </a:r>
            <a:r>
              <a:rPr lang="ru-RU" sz="3300" dirty="0"/>
              <a:t> до </a:t>
            </a:r>
            <a:r>
              <a:rPr lang="ru-RU" sz="3300" dirty="0" err="1"/>
              <a:t>участі</a:t>
            </a:r>
            <a:r>
              <a:rPr lang="ru-RU" sz="3300" dirty="0"/>
              <a:t> в </a:t>
            </a:r>
            <a:r>
              <a:rPr lang="ru-RU" sz="3300" dirty="0" err="1"/>
              <a:t>судових</a:t>
            </a:r>
            <a:r>
              <a:rPr lang="ru-RU" sz="3300" dirty="0"/>
              <a:t> </a:t>
            </a:r>
            <a:r>
              <a:rPr lang="ru-RU" sz="3300" dirty="0" err="1"/>
              <a:t>засіданнях</a:t>
            </a:r>
            <a:r>
              <a:rPr lang="ru-RU" sz="3300" dirty="0"/>
              <a:t>; </a:t>
            </a:r>
            <a:endParaRPr lang="uk-UA" sz="3300" dirty="0"/>
          </a:p>
          <a:p>
            <a:r>
              <a:rPr lang="ru-RU" sz="3300" dirty="0"/>
              <a:t>в) </a:t>
            </a:r>
            <a:r>
              <a:rPr lang="ru-RU" sz="3300" dirty="0" err="1"/>
              <a:t>осіб</a:t>
            </a:r>
            <a:r>
              <a:rPr lang="ru-RU" sz="3300" dirty="0"/>
              <a:t>, для </a:t>
            </a:r>
            <a:r>
              <a:rPr lang="ru-RU" sz="3300" dirty="0" err="1"/>
              <a:t>яких</a:t>
            </a:r>
            <a:r>
              <a:rPr lang="ru-RU" sz="3300" dirty="0"/>
              <a:t> участь у </a:t>
            </a:r>
            <a:r>
              <a:rPr lang="ru-RU" sz="3300" dirty="0" err="1"/>
              <a:t>судових</a:t>
            </a:r>
            <a:r>
              <a:rPr lang="ru-RU" sz="3300" dirty="0"/>
              <a:t> </a:t>
            </a:r>
            <a:r>
              <a:rPr lang="ru-RU" sz="3300" dirty="0" err="1"/>
              <a:t>процесах</a:t>
            </a:r>
            <a:r>
              <a:rPr lang="ru-RU" sz="3300" dirty="0"/>
              <a:t> </a:t>
            </a:r>
            <a:r>
              <a:rPr lang="ru-RU" sz="3300" dirty="0" err="1"/>
              <a:t>має</a:t>
            </a:r>
            <a:r>
              <a:rPr lang="ru-RU" sz="3300" dirty="0"/>
              <a:t> </a:t>
            </a:r>
            <a:r>
              <a:rPr lang="ru-RU" sz="3300" dirty="0" err="1"/>
              <a:t>тимчасовий</a:t>
            </a:r>
            <a:r>
              <a:rPr lang="ru-RU" sz="3300" dirty="0"/>
              <a:t> характер (</a:t>
            </a:r>
            <a:r>
              <a:rPr lang="ru-RU" sz="3300" dirty="0" err="1"/>
              <a:t>присяжні</a:t>
            </a:r>
            <a:r>
              <a:rPr lang="ru-RU" sz="3300" dirty="0"/>
              <a:t>); </a:t>
            </a:r>
            <a:endParaRPr lang="uk-UA" sz="3300" dirty="0"/>
          </a:p>
          <a:p>
            <a:r>
              <a:rPr lang="ru-RU" sz="3300" dirty="0"/>
              <a:t>г) </a:t>
            </a:r>
            <a:r>
              <a:rPr lang="ru-RU" sz="3300" dirty="0" err="1"/>
              <a:t>громадян</a:t>
            </a:r>
            <a:r>
              <a:rPr lang="ru-RU" sz="3300" dirty="0"/>
              <a:t>, </a:t>
            </a:r>
            <a:r>
              <a:rPr lang="ru-RU" sz="3300" dirty="0" err="1"/>
              <a:t>які</a:t>
            </a:r>
            <a:r>
              <a:rPr lang="ru-RU" sz="3300" dirty="0"/>
              <a:t> </a:t>
            </a:r>
            <a:r>
              <a:rPr lang="ru-RU" sz="3300" dirty="0" err="1"/>
              <a:t>беруть</a:t>
            </a:r>
            <a:r>
              <a:rPr lang="ru-RU" sz="3300" dirty="0"/>
              <a:t> участь у судовому </a:t>
            </a:r>
            <a:r>
              <a:rPr lang="ru-RU" sz="3300" dirty="0" err="1"/>
              <a:t>розгляді</a:t>
            </a:r>
            <a:r>
              <a:rPr lang="ru-RU" sz="3300" dirty="0"/>
              <a:t> </a:t>
            </a:r>
            <a:r>
              <a:rPr lang="ru-RU" sz="3300" dirty="0" err="1"/>
              <a:t>епізодично</a:t>
            </a:r>
            <a:r>
              <a:rPr lang="ru-RU" sz="3300" dirty="0"/>
              <a:t> (</a:t>
            </a:r>
            <a:r>
              <a:rPr lang="ru-RU" sz="3300" dirty="0" err="1"/>
              <a:t>свідки</a:t>
            </a:r>
            <a:r>
              <a:rPr lang="ru-RU" sz="3300" dirty="0"/>
              <a:t>, </a:t>
            </a:r>
            <a:r>
              <a:rPr lang="ru-RU" sz="3300" dirty="0" err="1"/>
              <a:t>правозахисники</a:t>
            </a:r>
            <a:r>
              <a:rPr lang="ru-RU" sz="3300" dirty="0"/>
              <a:t>, </a:t>
            </a:r>
            <a:r>
              <a:rPr lang="ru-RU" sz="3300" dirty="0" err="1"/>
              <a:t>представники</a:t>
            </a:r>
            <a:r>
              <a:rPr lang="ru-RU" sz="3300" dirty="0"/>
              <a:t> </a:t>
            </a:r>
            <a:r>
              <a:rPr lang="ru-RU" sz="3300" dirty="0" err="1"/>
              <a:t>громадських</a:t>
            </a:r>
            <a:r>
              <a:rPr lang="ru-RU" sz="3300" dirty="0"/>
              <a:t> </a:t>
            </a:r>
            <a:r>
              <a:rPr lang="ru-RU" sz="3300" dirty="0" err="1"/>
              <a:t>організацій</a:t>
            </a:r>
            <a:r>
              <a:rPr lang="ru-RU" sz="3300" dirty="0"/>
              <a:t> та </a:t>
            </a:r>
            <a:r>
              <a:rPr lang="ru-RU" sz="3300" dirty="0" err="1"/>
              <a:t>ін</a:t>
            </a:r>
            <a:r>
              <a:rPr lang="ru-RU" sz="3300" dirty="0"/>
              <a:t>.). </a:t>
            </a:r>
            <a:endParaRPr lang="uk-UA" sz="3300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15032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0" y="116632"/>
            <a:ext cx="6876256" cy="6840760"/>
          </a:xfrm>
        </p:spPr>
        <p:txBody>
          <a:bodyPr>
            <a:noAutofit/>
          </a:bodyPr>
          <a:lstStyle/>
          <a:p>
            <a:pPr marL="64008" indent="0">
              <a:buNone/>
            </a:pPr>
            <a:r>
              <a:rPr lang="uk-UA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Згідно Розділу 1 Кодексу суддівської етики:</a:t>
            </a:r>
          </a:p>
          <a:p>
            <a:pPr marL="64008" indent="0">
              <a:buNone/>
            </a:pPr>
            <a:r>
              <a:rPr lang="uk-UA" sz="1600" dirty="0" smtClean="0"/>
              <a:t>Стаття </a:t>
            </a:r>
            <a:r>
              <a:rPr lang="uk-UA" sz="1600" dirty="0"/>
              <a:t>1</a:t>
            </a:r>
          </a:p>
          <a:p>
            <a:r>
              <a:rPr lang="uk-UA" sz="1600" dirty="0"/>
              <a:t>Суддя повинен бути прикладом неухильного додержання вимог закону і принципу верховенства права, присяги судді, а також дотримання високих стандартів поведінки з метою зміцнення довіри громадян у чесність, незалежність, неупередженість та справедливість суду.</a:t>
            </a:r>
          </a:p>
          <a:p>
            <a:pPr marL="64008" indent="0">
              <a:buNone/>
            </a:pPr>
            <a:r>
              <a:rPr lang="uk-UA" sz="1600" dirty="0"/>
              <a:t>Стаття 2</a:t>
            </a:r>
          </a:p>
          <a:p>
            <a:r>
              <a:rPr lang="uk-UA" sz="1600" dirty="0"/>
              <a:t>Суддя має уникати будь-якого незаконного впливу на його діяльність, пов'язану зі здійсненням правосуддя, та бути незалежним від своїх колег у процесі прийняття рішень. Він не має прав використовувати своє посадове становище в особистих інтересах чи в інтересах інших осіб та не повинен дозволяти цього іншим.</a:t>
            </a:r>
          </a:p>
          <a:p>
            <a:pPr marL="64008" indent="0">
              <a:buNone/>
            </a:pPr>
            <a:r>
              <a:rPr lang="uk-UA" sz="1600" dirty="0"/>
              <a:t>Стаття 3</a:t>
            </a:r>
          </a:p>
          <a:p>
            <a:r>
              <a:rPr lang="uk-UA" sz="1600" dirty="0"/>
              <a:t>Суддя має докладати всіх зусиль до того, щоб на думку розсудливої, законослухняної та поінформованої людини його поведінка була бездоганною.</a:t>
            </a:r>
          </a:p>
          <a:p>
            <a:pPr marL="64008" indent="0">
              <a:buNone/>
            </a:pPr>
            <a:r>
              <a:rPr lang="uk-UA" sz="1600" dirty="0"/>
              <a:t>Стаття 4</a:t>
            </a:r>
          </a:p>
          <a:p>
            <a:r>
              <a:rPr lang="uk-UA" sz="1600" dirty="0"/>
              <a:t>Порушення правил етичної поведінки, встановлених цим Кодексом, не можуть самі по собі застосовуватися як підстави для притягнення суддів до дисциплінарної відповідальності та визначати ступінь їх вини.</a:t>
            </a:r>
          </a:p>
        </p:txBody>
      </p:sp>
      <p:sp>
        <p:nvSpPr>
          <p:cNvPr id="5" name="AutoShape 8" descr="Судити з молотка — стоковий вектор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6" name="AutoShape 10" descr="Судити з молотка — стоковий вектор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3084" name="Picture 12" descr="Бесплатная векторная графика Адвока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6298" y="3431065"/>
            <a:ext cx="2817702" cy="3426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1933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0" y="188640"/>
            <a:ext cx="9144000" cy="6669360"/>
          </a:xfrm>
        </p:spPr>
        <p:txBody>
          <a:bodyPr>
            <a:noAutofit/>
          </a:bodyPr>
          <a:lstStyle/>
          <a:p>
            <a:r>
              <a:rPr lang="uk-UA" sz="1600" b="1" dirty="0"/>
              <a:t>Особистою етикою судді </a:t>
            </a:r>
            <a:r>
              <a:rPr lang="uk-UA" sz="1600" dirty="0"/>
              <a:t>є його позасудова поведінка, тобто поведінка судді у суспільстві, сім’ї, побуті за межами зали судового засідання та робочого </a:t>
            </a:r>
            <a:r>
              <a:rPr lang="uk-UA" sz="1600" dirty="0" smtClean="0"/>
              <a:t>кабінету.</a:t>
            </a:r>
          </a:p>
          <a:p>
            <a:endParaRPr lang="uk-UA" sz="1600" dirty="0"/>
          </a:p>
          <a:p>
            <a:endParaRPr lang="uk-UA" sz="1600" dirty="0" smtClean="0"/>
          </a:p>
          <a:p>
            <a:endParaRPr lang="uk-UA" sz="1600" dirty="0"/>
          </a:p>
          <a:p>
            <a:endParaRPr lang="uk-UA" sz="1600" dirty="0" smtClean="0"/>
          </a:p>
          <a:p>
            <a:endParaRPr lang="uk-UA" sz="1600" dirty="0"/>
          </a:p>
          <a:p>
            <a:endParaRPr lang="uk-UA" sz="1600" dirty="0" smtClean="0"/>
          </a:p>
          <a:p>
            <a:endParaRPr lang="uk-UA" sz="1600" dirty="0"/>
          </a:p>
          <a:p>
            <a:endParaRPr lang="uk-UA" sz="1600" dirty="0" smtClean="0"/>
          </a:p>
          <a:p>
            <a:endParaRPr lang="uk-UA" sz="1600" dirty="0" smtClean="0"/>
          </a:p>
          <a:p>
            <a:endParaRPr lang="uk-UA" sz="1600" dirty="0"/>
          </a:p>
          <a:p>
            <a:pPr marL="64008" indent="0">
              <a:buNone/>
            </a:pPr>
            <a:endParaRPr lang="uk-UA" sz="1600" dirty="0" smtClean="0"/>
          </a:p>
          <a:p>
            <a:pPr marL="64008" indent="0">
              <a:buNone/>
            </a:pPr>
            <a:endParaRPr lang="uk-UA" sz="1600" dirty="0" smtClean="0"/>
          </a:p>
          <a:p>
            <a:r>
              <a:rPr lang="uk-UA" sz="1600" dirty="0"/>
              <a:t>Н</a:t>
            </a:r>
            <a:r>
              <a:rPr lang="ru-RU" sz="1600" dirty="0" err="1" smtClean="0"/>
              <a:t>овелою</a:t>
            </a:r>
            <a:r>
              <a:rPr lang="ru-RU" sz="1600" dirty="0" smtClean="0"/>
              <a:t> </a:t>
            </a:r>
            <a:r>
              <a:rPr lang="ru-RU" sz="1600" dirty="0"/>
              <a:t>Кодексу </a:t>
            </a:r>
            <a:r>
              <a:rPr lang="ru-RU" sz="1600" dirty="0" err="1"/>
              <a:t>суддівської</a:t>
            </a:r>
            <a:r>
              <a:rPr lang="ru-RU" sz="1600" dirty="0"/>
              <a:t> </a:t>
            </a:r>
            <a:r>
              <a:rPr lang="ru-RU" sz="1600" dirty="0" err="1"/>
              <a:t>етики</a:t>
            </a:r>
            <a:r>
              <a:rPr lang="ru-RU" sz="1600" dirty="0"/>
              <a:t> стали </a:t>
            </a:r>
            <a:r>
              <a:rPr lang="ru-RU" sz="1600" dirty="0" err="1"/>
              <a:t>положення</a:t>
            </a:r>
            <a:r>
              <a:rPr lang="ru-RU" sz="1600" dirty="0"/>
              <a:t> ст. 20, яка </a:t>
            </a:r>
            <a:r>
              <a:rPr lang="ru-RU" sz="1600" dirty="0" err="1"/>
              <a:t>допускає</a:t>
            </a:r>
            <a:r>
              <a:rPr lang="ru-RU" sz="1600" dirty="0"/>
              <a:t> участь </a:t>
            </a:r>
            <a:r>
              <a:rPr lang="ru-RU" sz="1600" dirty="0" err="1"/>
              <a:t>судді</a:t>
            </a:r>
            <a:r>
              <a:rPr lang="ru-RU" sz="1600" dirty="0"/>
              <a:t> у </a:t>
            </a:r>
            <a:r>
              <a:rPr lang="ru-RU" sz="1600" dirty="0" err="1"/>
              <a:t>соціальних</a:t>
            </a:r>
            <a:r>
              <a:rPr lang="ru-RU" sz="1600" dirty="0"/>
              <a:t> мережах, </a:t>
            </a:r>
            <a:r>
              <a:rPr lang="ru-RU" sz="1600" dirty="0" err="1"/>
              <a:t>Інтернет</a:t>
            </a:r>
            <a:r>
              <a:rPr lang="ru-RU" sz="1600" dirty="0"/>
              <a:t>-форумах та </a:t>
            </a:r>
            <a:r>
              <a:rPr lang="ru-RU" sz="1600" dirty="0" err="1"/>
              <a:t>інші</a:t>
            </a:r>
            <a:r>
              <a:rPr lang="ru-RU" sz="1600" dirty="0"/>
              <a:t> </a:t>
            </a:r>
            <a:r>
              <a:rPr lang="ru-RU" sz="1600" dirty="0" err="1"/>
              <a:t>форми</a:t>
            </a:r>
            <a:r>
              <a:rPr lang="ru-RU" sz="1600" dirty="0"/>
              <a:t> </a:t>
            </a:r>
            <a:r>
              <a:rPr lang="ru-RU" sz="1600" dirty="0" err="1"/>
              <a:t>спілкування</a:t>
            </a:r>
            <a:r>
              <a:rPr lang="ru-RU" sz="1600" dirty="0"/>
              <a:t> в </a:t>
            </a:r>
            <a:r>
              <a:rPr lang="ru-RU" sz="1600" dirty="0" err="1"/>
              <a:t>мережі</a:t>
            </a:r>
            <a:r>
              <a:rPr lang="ru-RU" sz="1600" dirty="0"/>
              <a:t> </a:t>
            </a:r>
            <a:r>
              <a:rPr lang="ru-RU" sz="1600" dirty="0" err="1"/>
              <a:t>Інтернет</a:t>
            </a:r>
            <a:r>
              <a:rPr lang="ru-RU" sz="1600" dirty="0"/>
              <a:t> </a:t>
            </a:r>
            <a:r>
              <a:rPr lang="ru-RU" sz="1600" dirty="0" err="1"/>
              <a:t>із</a:t>
            </a:r>
            <a:r>
              <a:rPr lang="ru-RU" sz="1600" dirty="0"/>
              <a:t> </a:t>
            </a:r>
            <a:r>
              <a:rPr lang="ru-RU" sz="1600" dirty="0" err="1"/>
              <a:t>застереженням</a:t>
            </a:r>
            <a:r>
              <a:rPr lang="ru-RU" sz="1600" dirty="0"/>
              <a:t> </a:t>
            </a:r>
            <a:r>
              <a:rPr lang="ru-RU" sz="1600" dirty="0" err="1"/>
              <a:t>щодо</a:t>
            </a:r>
            <a:r>
              <a:rPr lang="ru-RU" sz="1600" dirty="0"/>
              <a:t> того, </a:t>
            </a:r>
            <a:r>
              <a:rPr lang="ru-RU" sz="1600" dirty="0" err="1"/>
              <a:t>що</a:t>
            </a:r>
            <a:r>
              <a:rPr lang="ru-RU" sz="1600" dirty="0"/>
              <a:t> </a:t>
            </a:r>
            <a:r>
              <a:rPr lang="ru-RU" sz="1600" dirty="0" err="1"/>
              <a:t>суддя</a:t>
            </a:r>
            <a:r>
              <a:rPr lang="ru-RU" sz="1600" dirty="0"/>
              <a:t> </a:t>
            </a:r>
            <a:r>
              <a:rPr lang="ru-RU" sz="1600" dirty="0" err="1"/>
              <a:t>може</a:t>
            </a:r>
            <a:r>
              <a:rPr lang="ru-RU" sz="1600" dirty="0"/>
              <a:t> </a:t>
            </a:r>
            <a:r>
              <a:rPr lang="ru-RU" sz="1600" dirty="0" err="1"/>
              <a:t>розміщувати</a:t>
            </a:r>
            <a:r>
              <a:rPr lang="ru-RU" sz="1600" dirty="0"/>
              <a:t>, </a:t>
            </a:r>
            <a:r>
              <a:rPr lang="ru-RU" sz="1600" dirty="0" err="1"/>
              <a:t>коментувати</a:t>
            </a:r>
            <a:r>
              <a:rPr lang="ru-RU" sz="1600" dirty="0"/>
              <a:t> </a:t>
            </a:r>
            <a:r>
              <a:rPr lang="ru-RU" sz="1600" dirty="0" err="1"/>
              <a:t>лише</a:t>
            </a:r>
            <a:r>
              <a:rPr lang="ru-RU" sz="1600" dirty="0"/>
              <a:t> ту </a:t>
            </a:r>
            <a:r>
              <a:rPr lang="ru-RU" sz="1600" dirty="0" err="1"/>
              <a:t>інформацію</a:t>
            </a:r>
            <a:r>
              <a:rPr lang="ru-RU" sz="1600" dirty="0"/>
              <a:t>, </a:t>
            </a:r>
            <a:r>
              <a:rPr lang="ru-RU" sz="1600" dirty="0" err="1"/>
              <a:t>використання</a:t>
            </a:r>
            <a:r>
              <a:rPr lang="ru-RU" sz="1600" dirty="0"/>
              <a:t> </a:t>
            </a:r>
            <a:r>
              <a:rPr lang="ru-RU" sz="1600" dirty="0" err="1"/>
              <a:t>якої</a:t>
            </a:r>
            <a:r>
              <a:rPr lang="ru-RU" sz="1600" dirty="0"/>
              <a:t> не </a:t>
            </a:r>
            <a:r>
              <a:rPr lang="ru-RU" sz="1600" dirty="0" err="1"/>
              <a:t>завдає</a:t>
            </a:r>
            <a:r>
              <a:rPr lang="ru-RU" sz="1600" dirty="0"/>
              <a:t> </a:t>
            </a:r>
            <a:r>
              <a:rPr lang="ru-RU" sz="1600" dirty="0" err="1"/>
              <a:t>шкоди</a:t>
            </a:r>
            <a:r>
              <a:rPr lang="ru-RU" sz="1600" dirty="0"/>
              <a:t> авторитету </a:t>
            </a:r>
            <a:r>
              <a:rPr lang="ru-RU" sz="1600" dirty="0" err="1"/>
              <a:t>судді</a:t>
            </a:r>
            <a:r>
              <a:rPr lang="ru-RU" sz="1600" dirty="0"/>
              <a:t> та </a:t>
            </a:r>
            <a:r>
              <a:rPr lang="ru-RU" sz="1600" dirty="0" err="1"/>
              <a:t>судової</a:t>
            </a:r>
            <a:r>
              <a:rPr lang="ru-RU" sz="1600" dirty="0"/>
              <a:t> </a:t>
            </a:r>
            <a:r>
              <a:rPr lang="ru-RU" sz="1600" dirty="0" err="1"/>
              <a:t>влади</a:t>
            </a:r>
            <a:r>
              <a:rPr lang="ru-RU" sz="1600" dirty="0"/>
              <a:t>. </a:t>
            </a:r>
            <a:r>
              <a:rPr lang="ru-RU" sz="1600" dirty="0" err="1"/>
              <a:t>Суддя</a:t>
            </a:r>
            <a:r>
              <a:rPr lang="ru-RU" sz="1600" dirty="0"/>
              <a:t> повинен </a:t>
            </a:r>
            <a:r>
              <a:rPr lang="ru-RU" sz="1600" dirty="0" err="1"/>
              <a:t>уникати</a:t>
            </a:r>
            <a:r>
              <a:rPr lang="ru-RU" sz="1600" dirty="0"/>
              <a:t> </a:t>
            </a:r>
            <a:r>
              <a:rPr lang="ru-RU" sz="1600" dirty="0" err="1"/>
              <a:t>оприлюднення</a:t>
            </a:r>
            <a:r>
              <a:rPr lang="ru-RU" sz="1600" dirty="0"/>
              <a:t> будь-</a:t>
            </a:r>
            <a:r>
              <a:rPr lang="ru-RU" sz="1600" dirty="0" err="1"/>
              <a:t>якої</a:t>
            </a:r>
            <a:r>
              <a:rPr lang="ru-RU" sz="1600" dirty="0"/>
              <a:t> </a:t>
            </a:r>
            <a:r>
              <a:rPr lang="ru-RU" sz="1600" dirty="0" err="1"/>
              <a:t>компрометуючої</a:t>
            </a:r>
            <a:r>
              <a:rPr lang="ru-RU" sz="1600" dirty="0"/>
              <a:t> </a:t>
            </a:r>
            <a:r>
              <a:rPr lang="ru-RU" sz="1600" dirty="0" err="1"/>
              <a:t>інформації</a:t>
            </a:r>
            <a:r>
              <a:rPr lang="ru-RU" sz="1600" dirty="0"/>
              <a:t>, не </a:t>
            </a:r>
            <a:r>
              <a:rPr lang="ru-RU" sz="1600" dirty="0" err="1"/>
              <a:t>висвітлювати</a:t>
            </a:r>
            <a:r>
              <a:rPr lang="ru-RU" sz="1600" dirty="0"/>
              <a:t> </a:t>
            </a:r>
            <a:r>
              <a:rPr lang="ru-RU" sz="1600" dirty="0" err="1"/>
              <a:t>особисті</a:t>
            </a:r>
            <a:r>
              <a:rPr lang="ru-RU" sz="1600" dirty="0"/>
              <a:t> </a:t>
            </a:r>
            <a:r>
              <a:rPr lang="ru-RU" sz="1600" dirty="0" err="1"/>
              <a:t>дані</a:t>
            </a:r>
            <a:r>
              <a:rPr lang="ru-RU" sz="1600" dirty="0"/>
              <a:t> про себе та </a:t>
            </a:r>
            <a:r>
              <a:rPr lang="ru-RU" sz="1600" dirty="0" err="1"/>
              <a:t>рідних</a:t>
            </a:r>
            <a:r>
              <a:rPr lang="ru-RU" sz="1600" dirty="0"/>
              <a:t>, </a:t>
            </a:r>
            <a:r>
              <a:rPr lang="ru-RU" sz="1600" dirty="0" err="1"/>
              <a:t>обирати</a:t>
            </a:r>
            <a:r>
              <a:rPr lang="ru-RU" sz="1600" dirty="0"/>
              <a:t> </a:t>
            </a:r>
            <a:r>
              <a:rPr lang="ru-RU" sz="1600" dirty="0" err="1"/>
              <a:t>пристойне</a:t>
            </a:r>
            <a:r>
              <a:rPr lang="ru-RU" sz="1600" dirty="0"/>
              <a:t> коло </a:t>
            </a:r>
            <a:r>
              <a:rPr lang="ru-RU" sz="1600" dirty="0" err="1"/>
              <a:t>осіб</a:t>
            </a:r>
            <a:r>
              <a:rPr lang="ru-RU" sz="1600" dirty="0"/>
              <a:t>, </a:t>
            </a:r>
            <a:r>
              <a:rPr lang="ru-RU" sz="1600" dirty="0" err="1"/>
              <a:t>які</a:t>
            </a:r>
            <a:r>
              <a:rPr lang="ru-RU" sz="1600" dirty="0"/>
              <a:t> </a:t>
            </a:r>
            <a:r>
              <a:rPr lang="ru-RU" sz="1600" dirty="0" err="1"/>
              <a:t>мають</a:t>
            </a:r>
            <a:r>
              <a:rPr lang="ru-RU" sz="1600" dirty="0"/>
              <a:t> доступ до </a:t>
            </a:r>
            <a:r>
              <a:rPr lang="ru-RU" sz="1600" dirty="0" err="1"/>
              <a:t>спілкування</a:t>
            </a:r>
            <a:r>
              <a:rPr lang="ru-RU" sz="1600" dirty="0"/>
              <a:t> з ним. Не просто </a:t>
            </a:r>
            <a:r>
              <a:rPr lang="ru-RU" sz="1600" dirty="0" err="1"/>
              <a:t>забороняється</a:t>
            </a:r>
            <a:r>
              <a:rPr lang="ru-RU" sz="1600" dirty="0"/>
              <a:t>, а й </a:t>
            </a:r>
            <a:r>
              <a:rPr lang="ru-RU" sz="1600" dirty="0" err="1" smtClean="0"/>
              <a:t>карається</a:t>
            </a:r>
            <a:r>
              <a:rPr lang="ru-RU" sz="1600" dirty="0" smtClean="0"/>
              <a:t> </a:t>
            </a:r>
            <a:r>
              <a:rPr lang="ru-RU" sz="1600" dirty="0"/>
              <a:t>в </a:t>
            </a:r>
            <a:r>
              <a:rPr lang="ru-RU" sz="1600" dirty="0" err="1"/>
              <a:t>кримінально</a:t>
            </a:r>
            <a:r>
              <a:rPr lang="ru-RU" sz="1600" dirty="0"/>
              <a:t>-правовому порядку </a:t>
            </a:r>
            <a:r>
              <a:rPr lang="ru-RU" sz="1600" dirty="0" err="1"/>
              <a:t>розміщення</a:t>
            </a:r>
            <a:r>
              <a:rPr lang="ru-RU" sz="1600" dirty="0"/>
              <a:t> на </a:t>
            </a:r>
            <a:r>
              <a:rPr lang="ru-RU" sz="1600" dirty="0" err="1"/>
              <a:t>Інтернет-сторінках</a:t>
            </a:r>
            <a:r>
              <a:rPr lang="ru-RU" sz="1600" dirty="0"/>
              <a:t> </a:t>
            </a:r>
            <a:r>
              <a:rPr lang="ru-RU" sz="1600" dirty="0" err="1"/>
              <a:t>даних</a:t>
            </a:r>
            <a:r>
              <a:rPr lang="ru-RU" sz="1600" dirty="0"/>
              <a:t> про </a:t>
            </a:r>
            <a:r>
              <a:rPr lang="ru-RU" sz="1600" dirty="0" err="1"/>
              <a:t>осіб</a:t>
            </a:r>
            <a:r>
              <a:rPr lang="ru-RU" sz="1600" dirty="0"/>
              <a:t>, </a:t>
            </a:r>
            <a:r>
              <a:rPr lang="ru-RU" sz="1600" dirty="0" err="1"/>
              <a:t>інформація</a:t>
            </a:r>
            <a:r>
              <a:rPr lang="ru-RU" sz="1600" dirty="0"/>
              <a:t> </a:t>
            </a:r>
            <a:r>
              <a:rPr lang="ru-RU" sz="1600" dirty="0" err="1"/>
              <a:t>щодо</a:t>
            </a:r>
            <a:r>
              <a:rPr lang="ru-RU" sz="1600" dirty="0"/>
              <a:t> </a:t>
            </a:r>
            <a:r>
              <a:rPr lang="ru-RU" sz="1600" dirty="0" err="1"/>
              <a:t>яких</a:t>
            </a:r>
            <a:r>
              <a:rPr lang="ru-RU" sz="1600" dirty="0"/>
              <a:t> стала </a:t>
            </a:r>
            <a:r>
              <a:rPr lang="ru-RU" sz="1600" dirty="0" err="1"/>
              <a:t>відома</a:t>
            </a:r>
            <a:r>
              <a:rPr lang="ru-RU" sz="1600" dirty="0"/>
              <a:t> </a:t>
            </a:r>
            <a:r>
              <a:rPr lang="ru-RU" sz="1600" dirty="0" err="1"/>
              <a:t>судді</a:t>
            </a:r>
            <a:r>
              <a:rPr lang="ru-RU" sz="1600" dirty="0"/>
              <a:t> </a:t>
            </a:r>
            <a:r>
              <a:rPr lang="ru-RU" sz="1600" dirty="0" err="1"/>
              <a:t>під</a:t>
            </a:r>
            <a:r>
              <a:rPr lang="ru-RU" sz="1600" dirty="0"/>
              <a:t> час </a:t>
            </a:r>
            <a:r>
              <a:rPr lang="ru-RU" sz="1600" dirty="0" err="1"/>
              <a:t>здійснення</a:t>
            </a:r>
            <a:r>
              <a:rPr lang="ru-RU" sz="1600" dirty="0"/>
              <a:t> ним </a:t>
            </a:r>
            <a:r>
              <a:rPr lang="ru-RU" sz="1600" dirty="0" err="1" smtClean="0"/>
              <a:t>правосуддя</a:t>
            </a:r>
            <a:r>
              <a:rPr lang="ru-RU" sz="1600" dirty="0"/>
              <a:t>. </a:t>
            </a:r>
            <a:endParaRPr lang="uk-UA" sz="1600" dirty="0"/>
          </a:p>
        </p:txBody>
      </p:sp>
      <p:pic>
        <p:nvPicPr>
          <p:cNvPr id="4098" name="Picture 2" descr="Суддя на реальних цифрах проілюструвала проблему недофінансування судів /  Публикации / Судебно-юридическая газет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962126"/>
            <a:ext cx="4896544" cy="3190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3046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723312" cy="79208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i="1" dirty="0">
                <a:solidFill>
                  <a:schemeClr val="tx1"/>
                </a:solidFill>
              </a:rPr>
              <a:t>3.  </a:t>
            </a:r>
            <a:r>
              <a:rPr lang="ru-RU" sz="2800" b="1" i="1" dirty="0" err="1">
                <a:solidFill>
                  <a:schemeClr val="tx1"/>
                </a:solidFill>
              </a:rPr>
              <a:t>Етика</a:t>
            </a:r>
            <a:r>
              <a:rPr lang="ru-RU" sz="2800" b="1" i="1" dirty="0">
                <a:solidFill>
                  <a:schemeClr val="tx1"/>
                </a:solidFill>
              </a:rPr>
              <a:t> судового </a:t>
            </a:r>
            <a:r>
              <a:rPr lang="ru-RU" sz="2800" b="1" i="1" dirty="0" err="1">
                <a:solidFill>
                  <a:schemeClr val="tx1"/>
                </a:solidFill>
              </a:rPr>
              <a:t>процесу</a:t>
            </a:r>
            <a:r>
              <a:rPr lang="ru-RU" sz="2800" b="1" i="1" dirty="0">
                <a:solidFill>
                  <a:schemeClr val="tx1"/>
                </a:solidFill>
              </a:rPr>
              <a:t>.</a:t>
            </a:r>
            <a:r>
              <a:rPr lang="ru-RU" sz="4400" b="1" i="1" dirty="0">
                <a:solidFill>
                  <a:schemeClr val="tx1"/>
                </a:solidFill>
              </a:rPr>
              <a:t/>
            </a:r>
            <a:br>
              <a:rPr lang="ru-RU" sz="4400" b="1" i="1" dirty="0">
                <a:solidFill>
                  <a:schemeClr val="tx1"/>
                </a:solidFill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55368" y="620688"/>
            <a:ext cx="5688632" cy="6237312"/>
          </a:xfrm>
        </p:spPr>
        <p:txBody>
          <a:bodyPr>
            <a:normAutofit fontScale="55000" lnSpcReduction="20000"/>
          </a:bodyPr>
          <a:lstStyle/>
          <a:p>
            <a:pPr algn="r">
              <a:lnSpc>
                <a:spcPct val="120000"/>
              </a:lnSpc>
            </a:pP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smtClean="0"/>
              <a:t>у судовому </a:t>
            </a:r>
            <a:r>
              <a:rPr lang="ru-RU" dirty="0" err="1" smtClean="0"/>
              <a:t>процесі</a:t>
            </a:r>
            <a:r>
              <a:rPr lang="ru-RU" dirty="0" smtClean="0"/>
              <a:t> </a:t>
            </a:r>
            <a:r>
              <a:rPr lang="ru-RU" dirty="0"/>
              <a:t>і </a:t>
            </a:r>
            <a:r>
              <a:rPr lang="ru-RU" dirty="0" err="1"/>
              <a:t>виявляються</a:t>
            </a:r>
            <a:r>
              <a:rPr lang="ru-RU" dirty="0"/>
              <a:t> </a:t>
            </a:r>
            <a:r>
              <a:rPr lang="ru-RU" dirty="0" err="1"/>
              <a:t>справжні</a:t>
            </a:r>
            <a:r>
              <a:rPr lang="ru-RU" dirty="0"/>
              <a:t> </a:t>
            </a:r>
            <a:r>
              <a:rPr lang="ru-RU" dirty="0" err="1"/>
              <a:t>професійні</a:t>
            </a:r>
            <a:r>
              <a:rPr lang="ru-RU" dirty="0"/>
              <a:t> і морально </a:t>
            </a:r>
            <a:r>
              <a:rPr lang="ru-RU" dirty="0" err="1"/>
              <a:t>виправдані</a:t>
            </a:r>
            <a:r>
              <a:rPr lang="ru-RU" dirty="0"/>
              <a:t> </a:t>
            </a:r>
            <a:r>
              <a:rPr lang="ru-RU" dirty="0" err="1"/>
              <a:t>підходи</a:t>
            </a:r>
            <a:r>
              <a:rPr lang="ru-RU" dirty="0"/>
              <a:t> </a:t>
            </a:r>
            <a:r>
              <a:rPr lang="ru-RU" dirty="0" err="1"/>
              <a:t>судді</a:t>
            </a:r>
            <a:r>
              <a:rPr lang="ru-RU" dirty="0"/>
              <a:t> до </a:t>
            </a:r>
            <a:r>
              <a:rPr lang="ru-RU" dirty="0" err="1"/>
              <a:t>людини</a:t>
            </a:r>
            <a:r>
              <a:rPr lang="ru-RU" dirty="0"/>
              <a:t>. </a:t>
            </a:r>
            <a:r>
              <a:rPr lang="ru-RU" dirty="0" err="1"/>
              <a:t>Уміння</a:t>
            </a:r>
            <a:r>
              <a:rPr lang="ru-RU" dirty="0"/>
              <a:t> </a:t>
            </a:r>
            <a:r>
              <a:rPr lang="ru-RU" dirty="0" err="1"/>
              <a:t>отримати</a:t>
            </a:r>
            <a:r>
              <a:rPr lang="ru-RU" dirty="0"/>
              <a:t> </a:t>
            </a:r>
            <a:r>
              <a:rPr lang="ru-RU" dirty="0" err="1"/>
              <a:t>об’єктивну</a:t>
            </a:r>
            <a:r>
              <a:rPr lang="ru-RU" dirty="0"/>
              <a:t> </a:t>
            </a:r>
            <a:r>
              <a:rPr lang="ru-RU" dirty="0" err="1"/>
              <a:t>правдиву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 і не </a:t>
            </a:r>
            <a:r>
              <a:rPr lang="ru-RU" dirty="0" err="1"/>
              <a:t>завдати</a:t>
            </a:r>
            <a:r>
              <a:rPr lang="ru-RU" dirty="0"/>
              <a:t> </a:t>
            </a:r>
            <a:r>
              <a:rPr lang="ru-RU" dirty="0" err="1"/>
              <a:t>ні</a:t>
            </a:r>
            <a:r>
              <a:rPr lang="ru-RU" dirty="0"/>
              <a:t> </a:t>
            </a:r>
            <a:r>
              <a:rPr lang="ru-RU" dirty="0" err="1"/>
              <a:t>моральної</a:t>
            </a:r>
            <a:r>
              <a:rPr lang="ru-RU" dirty="0"/>
              <a:t>, </a:t>
            </a:r>
            <a:r>
              <a:rPr lang="ru-RU" dirty="0" err="1"/>
              <a:t>ні</a:t>
            </a:r>
            <a:r>
              <a:rPr lang="ru-RU" dirty="0"/>
              <a:t> </a:t>
            </a:r>
            <a:r>
              <a:rPr lang="ru-RU" dirty="0" err="1"/>
              <a:t>матеріальної</a:t>
            </a:r>
            <a:r>
              <a:rPr lang="ru-RU" dirty="0"/>
              <a:t> </a:t>
            </a:r>
            <a:r>
              <a:rPr lang="ru-RU" dirty="0" err="1"/>
              <a:t>шкоди</a:t>
            </a:r>
            <a:r>
              <a:rPr lang="ru-RU" dirty="0"/>
              <a:t> </a:t>
            </a:r>
            <a:r>
              <a:rPr lang="ru-RU" dirty="0" err="1"/>
              <a:t>свідкові</a:t>
            </a:r>
            <a:r>
              <a:rPr lang="ru-RU" dirty="0"/>
              <a:t>, </a:t>
            </a:r>
            <a:r>
              <a:rPr lang="ru-RU" dirty="0" err="1"/>
              <a:t>потерпілому</a:t>
            </a:r>
            <a:r>
              <a:rPr lang="ru-RU" dirty="0"/>
              <a:t>, </a:t>
            </a:r>
            <a:r>
              <a:rPr lang="ru-RU" dirty="0" err="1"/>
              <a:t>експертові</a:t>
            </a:r>
            <a:r>
              <a:rPr lang="ru-RU" dirty="0"/>
              <a:t>, </a:t>
            </a:r>
            <a:r>
              <a:rPr lang="ru-RU" dirty="0" err="1"/>
              <a:t>підсудному</a:t>
            </a:r>
            <a:r>
              <a:rPr lang="ru-RU" dirty="0"/>
              <a:t>, </a:t>
            </a:r>
            <a:r>
              <a:rPr lang="ru-RU" dirty="0" err="1"/>
              <a:t>позивачу</a:t>
            </a:r>
            <a:r>
              <a:rPr lang="ru-RU" dirty="0"/>
              <a:t>, </a:t>
            </a:r>
            <a:r>
              <a:rPr lang="ru-RU" dirty="0" err="1"/>
              <a:t>відповідачу</a:t>
            </a:r>
            <a:r>
              <a:rPr lang="ru-RU" dirty="0"/>
              <a:t>, </a:t>
            </a:r>
            <a:r>
              <a:rPr lang="ru-RU" dirty="0" err="1"/>
              <a:t>іншим</a:t>
            </a:r>
            <a:r>
              <a:rPr lang="ru-RU" dirty="0"/>
              <a:t> </a:t>
            </a:r>
            <a:r>
              <a:rPr lang="ru-RU" dirty="0" err="1"/>
              <a:t>учасникам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 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мистецтво</a:t>
            </a:r>
            <a:r>
              <a:rPr lang="ru-RU" dirty="0"/>
              <a:t>, </a:t>
            </a:r>
            <a:r>
              <a:rPr lang="ru-RU" dirty="0" err="1"/>
              <a:t>досліджуване</a:t>
            </a:r>
            <a:r>
              <a:rPr lang="ru-RU" dirty="0"/>
              <a:t> </a:t>
            </a:r>
            <a:r>
              <a:rPr lang="ru-RU" dirty="0" err="1"/>
              <a:t>юридичною</a:t>
            </a:r>
            <a:r>
              <a:rPr lang="ru-RU" dirty="0"/>
              <a:t> </a:t>
            </a:r>
            <a:r>
              <a:rPr lang="ru-RU" dirty="0" err="1"/>
              <a:t>етикою</a:t>
            </a:r>
            <a:r>
              <a:rPr lang="ru-RU" dirty="0"/>
              <a:t>. </a:t>
            </a:r>
            <a:endParaRPr lang="ru-RU" dirty="0" smtClean="0"/>
          </a:p>
          <a:p>
            <a:pPr algn="r">
              <a:lnSpc>
                <a:spcPct val="120000"/>
              </a:lnSpc>
            </a:pPr>
            <a:r>
              <a:rPr lang="ru-RU" dirty="0" err="1"/>
              <a:t>Вимагати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 </a:t>
            </a:r>
            <a:r>
              <a:rPr lang="ru-RU" dirty="0" err="1"/>
              <a:t>викривати</a:t>
            </a:r>
            <a:r>
              <a:rPr lang="ru-RU" dirty="0"/>
              <a:t> самого себе – </a:t>
            </a:r>
            <a:r>
              <a:rPr lang="ru-RU" dirty="0" err="1"/>
              <a:t>означає</a:t>
            </a:r>
            <a:r>
              <a:rPr lang="ru-RU" dirty="0"/>
              <a:t> </a:t>
            </a:r>
            <a:r>
              <a:rPr lang="ru-RU" dirty="0" err="1"/>
              <a:t>вступати</a:t>
            </a:r>
            <a:r>
              <a:rPr lang="ru-RU" dirty="0"/>
              <a:t> у </a:t>
            </a:r>
            <a:r>
              <a:rPr lang="ru-RU" dirty="0" err="1"/>
              <a:t>суперечність</a:t>
            </a:r>
            <a:r>
              <a:rPr lang="ru-RU" dirty="0"/>
              <a:t> з </a:t>
            </a:r>
            <a:r>
              <a:rPr lang="ru-RU" dirty="0" err="1"/>
              <a:t>презумпцією</a:t>
            </a:r>
            <a:r>
              <a:rPr lang="ru-RU" dirty="0"/>
              <a:t> </a:t>
            </a:r>
            <a:r>
              <a:rPr lang="ru-RU" dirty="0" err="1"/>
              <a:t>невинуватості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ж </a:t>
            </a:r>
            <a:r>
              <a:rPr lang="ru-RU" dirty="0" err="1"/>
              <a:t>обвинувачення</a:t>
            </a:r>
            <a:r>
              <a:rPr lang="ru-RU" dirty="0"/>
              <a:t> </a:t>
            </a:r>
            <a:r>
              <a:rPr lang="ru-RU" dirty="0" err="1"/>
              <a:t>адресоване</a:t>
            </a:r>
            <a:r>
              <a:rPr lang="ru-RU" dirty="0"/>
              <a:t> </a:t>
            </a:r>
            <a:r>
              <a:rPr lang="ru-RU" dirty="0" err="1"/>
              <a:t>невинуватому</a:t>
            </a:r>
            <a:r>
              <a:rPr lang="ru-RU" dirty="0"/>
              <a:t>, на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помилково</a:t>
            </a:r>
            <a:r>
              <a:rPr lang="ru-RU" dirty="0"/>
              <a:t> впала </a:t>
            </a:r>
            <a:r>
              <a:rPr lang="ru-RU" dirty="0" err="1"/>
              <a:t>підозра</a:t>
            </a:r>
            <a:r>
              <a:rPr lang="ru-RU" dirty="0"/>
              <a:t>, то </a:t>
            </a:r>
            <a:r>
              <a:rPr lang="ru-RU" dirty="0" err="1"/>
              <a:t>воно</a:t>
            </a:r>
            <a:r>
              <a:rPr lang="ru-RU" dirty="0"/>
              <a:t> </a:t>
            </a:r>
            <a:r>
              <a:rPr lang="ru-RU" dirty="0" err="1"/>
              <a:t>принижує</a:t>
            </a:r>
            <a:r>
              <a:rPr lang="ru-RU" dirty="0"/>
              <a:t> </a:t>
            </a:r>
            <a:r>
              <a:rPr lang="ru-RU" dirty="0" err="1"/>
              <a:t>гідність</a:t>
            </a:r>
            <a:r>
              <a:rPr lang="ru-RU" dirty="0"/>
              <a:t> </a:t>
            </a:r>
            <a:r>
              <a:rPr lang="ru-RU" dirty="0" err="1"/>
              <a:t>чесної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. Треба </a:t>
            </a:r>
            <a:r>
              <a:rPr lang="ru-RU" dirty="0" err="1"/>
              <a:t>пам’ятати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в </a:t>
            </a:r>
            <a:r>
              <a:rPr lang="ru-RU" dirty="0" err="1"/>
              <a:t>суді</a:t>
            </a:r>
            <a:r>
              <a:rPr lang="ru-RU" dirty="0"/>
              <a:t> </a:t>
            </a:r>
            <a:r>
              <a:rPr lang="ru-RU" dirty="0" err="1"/>
              <a:t>зустрічаються</a:t>
            </a:r>
            <a:r>
              <a:rPr lang="ru-RU" dirty="0"/>
              <a:t> </a:t>
            </a:r>
            <a:r>
              <a:rPr lang="ru-RU" dirty="0" err="1"/>
              <a:t>дві</a:t>
            </a:r>
            <a:r>
              <a:rPr lang="ru-RU" dirty="0"/>
              <a:t>, а </a:t>
            </a:r>
            <a:r>
              <a:rPr lang="ru-RU" dirty="0" err="1"/>
              <a:t>деколи</a:t>
            </a:r>
            <a:r>
              <a:rPr lang="ru-RU" dirty="0"/>
              <a:t> і </a:t>
            </a:r>
            <a:r>
              <a:rPr lang="ru-RU" dirty="0" err="1"/>
              <a:t>більше</a:t>
            </a:r>
            <a:r>
              <a:rPr lang="ru-RU" dirty="0"/>
              <a:t>, </a:t>
            </a:r>
            <a:r>
              <a:rPr lang="ru-RU" dirty="0" err="1"/>
              <a:t>сторони</a:t>
            </a:r>
            <a:r>
              <a:rPr lang="ru-RU" dirty="0"/>
              <a:t> з </a:t>
            </a:r>
            <a:r>
              <a:rPr lang="ru-RU" dirty="0" err="1"/>
              <a:t>протилежними</a:t>
            </a:r>
            <a:r>
              <a:rPr lang="ru-RU" dirty="0"/>
              <a:t> </a:t>
            </a:r>
            <a:r>
              <a:rPr lang="ru-RU" dirty="0" err="1"/>
              <a:t>інтересами</a:t>
            </a:r>
            <a:r>
              <a:rPr lang="ru-RU" dirty="0"/>
              <a:t>, і тому,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створити</a:t>
            </a:r>
            <a:r>
              <a:rPr lang="ru-RU" dirty="0"/>
              <a:t> атмосферу </a:t>
            </a:r>
            <a:r>
              <a:rPr lang="ru-RU" dirty="0" err="1"/>
              <a:t>довіри</a:t>
            </a:r>
            <a:r>
              <a:rPr lang="ru-RU" dirty="0"/>
              <a:t> до суду,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забезпечити</a:t>
            </a:r>
            <a:r>
              <a:rPr lang="ru-RU" dirty="0"/>
              <a:t> </a:t>
            </a:r>
            <a:r>
              <a:rPr lang="ru-RU" dirty="0" err="1"/>
              <a:t>чуйне</a:t>
            </a:r>
            <a:r>
              <a:rPr lang="ru-RU" dirty="0"/>
              <a:t> й </a:t>
            </a:r>
            <a:r>
              <a:rPr lang="ru-RU" dirty="0" err="1"/>
              <a:t>уважне</a:t>
            </a:r>
            <a:r>
              <a:rPr lang="ru-RU" dirty="0"/>
              <a:t> </a:t>
            </a:r>
            <a:r>
              <a:rPr lang="ru-RU" dirty="0" err="1"/>
              <a:t>ставлення</a:t>
            </a:r>
            <a:r>
              <a:rPr lang="ru-RU" dirty="0"/>
              <a:t> до </a:t>
            </a:r>
            <a:r>
              <a:rPr lang="ru-RU" dirty="0" err="1"/>
              <a:t>обвинуваченого</a:t>
            </a:r>
            <a:r>
              <a:rPr lang="ru-RU" dirty="0"/>
              <a:t>, </a:t>
            </a:r>
            <a:r>
              <a:rPr lang="ru-RU" dirty="0" err="1"/>
              <a:t>потерпілого</a:t>
            </a:r>
            <a:r>
              <a:rPr lang="ru-RU" dirty="0"/>
              <a:t>, </a:t>
            </a:r>
            <a:r>
              <a:rPr lang="ru-RU" dirty="0" err="1"/>
              <a:t>позивача</a:t>
            </a:r>
            <a:r>
              <a:rPr lang="ru-RU" dirty="0"/>
              <a:t> і </a:t>
            </a:r>
            <a:r>
              <a:rPr lang="ru-RU" dirty="0" err="1"/>
              <a:t>відповідача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учасників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. </a:t>
            </a:r>
            <a:endParaRPr lang="uk-UA" dirty="0"/>
          </a:p>
        </p:txBody>
      </p:sp>
      <p:pic>
        <p:nvPicPr>
          <p:cNvPr id="5122" name="Picture 2" descr="Бесплатная векторная графика Судить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32857"/>
            <a:ext cx="3865430" cy="4725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3361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6632"/>
            <a:ext cx="5940152" cy="6741368"/>
          </a:xfrm>
        </p:spPr>
        <p:txBody>
          <a:bodyPr>
            <a:noAutofit/>
          </a:bodyPr>
          <a:lstStyle/>
          <a:p>
            <a:r>
              <a:rPr lang="ru-RU" sz="1700" dirty="0" err="1"/>
              <a:t>Суддя</a:t>
            </a:r>
            <a:r>
              <a:rPr lang="ru-RU" sz="1700" dirty="0"/>
              <a:t> не </a:t>
            </a:r>
            <a:r>
              <a:rPr lang="ru-RU" sz="1700" dirty="0" err="1"/>
              <a:t>може</a:t>
            </a:r>
            <a:r>
              <a:rPr lang="ru-RU" sz="1700" dirty="0"/>
              <a:t> </a:t>
            </a:r>
            <a:r>
              <a:rPr lang="ru-RU" sz="1700" dirty="0" err="1"/>
              <a:t>дозволити</a:t>
            </a:r>
            <a:r>
              <a:rPr lang="ru-RU" sz="1700" dirty="0"/>
              <a:t> </a:t>
            </a:r>
            <a:r>
              <a:rPr lang="ru-RU" sz="1700" dirty="0" err="1"/>
              <a:t>собі</a:t>
            </a:r>
            <a:r>
              <a:rPr lang="ru-RU" sz="1700" dirty="0"/>
              <a:t> </a:t>
            </a:r>
            <a:r>
              <a:rPr lang="ru-RU" sz="1700" dirty="0" err="1"/>
              <a:t>піддатись</a:t>
            </a:r>
            <a:r>
              <a:rPr lang="ru-RU" sz="1700" dirty="0"/>
              <a:t> </a:t>
            </a:r>
            <a:r>
              <a:rPr lang="ru-RU" sz="1700" dirty="0" err="1"/>
              <a:t>емоціям</a:t>
            </a:r>
            <a:r>
              <a:rPr lang="ru-RU" sz="1700" dirty="0"/>
              <a:t>, </a:t>
            </a:r>
            <a:r>
              <a:rPr lang="ru-RU" sz="1700" dirty="0" err="1"/>
              <a:t>незалежно</a:t>
            </a:r>
            <a:r>
              <a:rPr lang="ru-RU" sz="1700" dirty="0"/>
              <a:t> </a:t>
            </a:r>
            <a:r>
              <a:rPr lang="ru-RU" sz="1700" dirty="0" err="1"/>
              <a:t>від</a:t>
            </a:r>
            <a:r>
              <a:rPr lang="ru-RU" sz="1700" dirty="0"/>
              <a:t> того, </a:t>
            </a:r>
            <a:r>
              <a:rPr lang="ru-RU" sz="1700" dirty="0" err="1"/>
              <a:t>хто</a:t>
            </a:r>
            <a:r>
              <a:rPr lang="ru-RU" sz="1700" dirty="0"/>
              <a:t> перед ним </a:t>
            </a:r>
            <a:r>
              <a:rPr lang="ru-RU" sz="1700" dirty="0" err="1"/>
              <a:t>стоїть</a:t>
            </a:r>
            <a:r>
              <a:rPr lang="ru-RU" sz="1700" dirty="0"/>
              <a:t> – </a:t>
            </a:r>
            <a:r>
              <a:rPr lang="ru-RU" sz="1700" dirty="0" err="1"/>
              <a:t>підозрюваний</a:t>
            </a:r>
            <a:r>
              <a:rPr lang="ru-RU" sz="1700" dirty="0"/>
              <a:t>, </a:t>
            </a:r>
            <a:r>
              <a:rPr lang="ru-RU" sz="1700" dirty="0" err="1"/>
              <a:t>обвинувачений</a:t>
            </a:r>
            <a:r>
              <a:rPr lang="ru-RU" sz="1700" dirty="0"/>
              <a:t> у </a:t>
            </a:r>
            <a:r>
              <a:rPr lang="ru-RU" sz="1700" dirty="0" err="1"/>
              <a:t>вчиненні</a:t>
            </a:r>
            <a:r>
              <a:rPr lang="ru-RU" sz="1700" dirty="0"/>
              <a:t> </a:t>
            </a:r>
            <a:r>
              <a:rPr lang="ru-RU" sz="1700" dirty="0" err="1"/>
              <a:t>злочину</a:t>
            </a:r>
            <a:r>
              <a:rPr lang="ru-RU" sz="1700" dirty="0"/>
              <a:t> </a:t>
            </a:r>
            <a:r>
              <a:rPr lang="ru-RU" sz="1700" dirty="0" err="1"/>
              <a:t>чи</a:t>
            </a:r>
            <a:r>
              <a:rPr lang="ru-RU" sz="1700" dirty="0"/>
              <a:t> особа, яка </a:t>
            </a:r>
            <a:r>
              <a:rPr lang="ru-RU" sz="1700" dirty="0" err="1"/>
              <a:t>від</a:t>
            </a:r>
            <a:r>
              <a:rPr lang="ru-RU" sz="1700" dirty="0"/>
              <a:t> </a:t>
            </a:r>
            <a:r>
              <a:rPr lang="ru-RU" sz="1700" dirty="0" err="1"/>
              <a:t>злочину</a:t>
            </a:r>
            <a:r>
              <a:rPr lang="ru-RU" sz="1700" dirty="0"/>
              <a:t> </a:t>
            </a:r>
            <a:r>
              <a:rPr lang="ru-RU" sz="1700" dirty="0" err="1"/>
              <a:t>постраждала</a:t>
            </a:r>
            <a:r>
              <a:rPr lang="ru-RU" sz="1700" dirty="0"/>
              <a:t>. </a:t>
            </a:r>
            <a:endParaRPr lang="ru-RU" sz="1700" dirty="0" smtClean="0"/>
          </a:p>
          <a:p>
            <a:r>
              <a:rPr lang="ru-RU" sz="1700" dirty="0" err="1"/>
              <a:t>Особливе</a:t>
            </a:r>
            <a:r>
              <a:rPr lang="ru-RU" sz="1700" dirty="0"/>
              <a:t> </a:t>
            </a:r>
            <a:r>
              <a:rPr lang="ru-RU" sz="1700" dirty="0" err="1"/>
              <a:t>значення</a:t>
            </a:r>
            <a:r>
              <a:rPr lang="ru-RU" sz="1700" dirty="0"/>
              <a:t> </a:t>
            </a:r>
            <a:r>
              <a:rPr lang="ru-RU" sz="1700" dirty="0" err="1"/>
              <a:t>під</a:t>
            </a:r>
            <a:r>
              <a:rPr lang="ru-RU" sz="1700" dirty="0"/>
              <a:t> час судового </a:t>
            </a:r>
            <a:r>
              <a:rPr lang="ru-RU" sz="1700" dirty="0" err="1"/>
              <a:t>процесу</a:t>
            </a:r>
            <a:r>
              <a:rPr lang="ru-RU" sz="1700" dirty="0"/>
              <a:t> </a:t>
            </a:r>
            <a:r>
              <a:rPr lang="ru-RU" sz="1700" dirty="0" err="1"/>
              <a:t>має</a:t>
            </a:r>
            <a:r>
              <a:rPr lang="ru-RU" sz="1700" dirty="0"/>
              <a:t> </a:t>
            </a:r>
            <a:r>
              <a:rPr lang="ru-RU" sz="1700" dirty="0" err="1"/>
              <a:t>оцінка</a:t>
            </a:r>
            <a:r>
              <a:rPr lang="ru-RU" sz="1700" dirty="0"/>
              <a:t> </a:t>
            </a:r>
            <a:r>
              <a:rPr lang="ru-RU" sz="1700" dirty="0" err="1"/>
              <a:t>доказів</a:t>
            </a:r>
            <a:r>
              <a:rPr lang="ru-RU" sz="1700" dirty="0"/>
              <a:t>. </a:t>
            </a:r>
            <a:r>
              <a:rPr lang="ru-RU" sz="1700" dirty="0" err="1"/>
              <a:t>Відповідно</a:t>
            </a:r>
            <a:r>
              <a:rPr lang="ru-RU" sz="1700" dirty="0"/>
              <a:t> до </a:t>
            </a:r>
            <a:r>
              <a:rPr lang="ru-RU" sz="1700" dirty="0" err="1"/>
              <a:t>процесуального</a:t>
            </a:r>
            <a:r>
              <a:rPr lang="ru-RU" sz="1700" dirty="0"/>
              <a:t> </a:t>
            </a:r>
            <a:r>
              <a:rPr lang="ru-RU" sz="1700" dirty="0" err="1"/>
              <a:t>законодавства</a:t>
            </a:r>
            <a:r>
              <a:rPr lang="ru-RU" sz="1700" dirty="0"/>
              <a:t> </a:t>
            </a:r>
            <a:r>
              <a:rPr lang="ru-RU" sz="1700" dirty="0" err="1"/>
              <a:t>суддя</a:t>
            </a:r>
            <a:r>
              <a:rPr lang="ru-RU" sz="1700" dirty="0"/>
              <a:t> </a:t>
            </a:r>
            <a:r>
              <a:rPr lang="ru-RU" sz="1700" dirty="0" err="1"/>
              <a:t>оцінює</a:t>
            </a:r>
            <a:r>
              <a:rPr lang="ru-RU" sz="1700" dirty="0"/>
              <a:t> </a:t>
            </a:r>
            <a:r>
              <a:rPr lang="ru-RU" sz="1700" dirty="0" err="1"/>
              <a:t>докази</a:t>
            </a:r>
            <a:r>
              <a:rPr lang="ru-RU" sz="1700" dirty="0"/>
              <a:t> </a:t>
            </a:r>
            <a:r>
              <a:rPr lang="ru-RU" sz="1700" dirty="0" err="1"/>
              <a:t>відповідно</a:t>
            </a:r>
            <a:r>
              <a:rPr lang="ru-RU" sz="1700" dirty="0"/>
              <a:t> до </a:t>
            </a:r>
            <a:r>
              <a:rPr lang="ru-RU" sz="1700" dirty="0" err="1"/>
              <a:t>внутрішнього</a:t>
            </a:r>
            <a:r>
              <a:rPr lang="ru-RU" sz="1700" dirty="0"/>
              <a:t> </a:t>
            </a:r>
            <a:r>
              <a:rPr lang="ru-RU" sz="1700" dirty="0" err="1"/>
              <a:t>переконання</a:t>
            </a:r>
            <a:r>
              <a:rPr lang="ru-RU" sz="1700" dirty="0"/>
              <a:t>. </a:t>
            </a:r>
            <a:r>
              <a:rPr lang="ru-RU" sz="1700" dirty="0" err="1"/>
              <a:t>Можна</a:t>
            </a:r>
            <a:r>
              <a:rPr lang="ru-RU" sz="1700" dirty="0"/>
              <a:t> </a:t>
            </a:r>
            <a:r>
              <a:rPr lang="ru-RU" sz="1700" dirty="0" err="1"/>
              <a:t>виділити</a:t>
            </a:r>
            <a:r>
              <a:rPr lang="ru-RU" sz="1700" dirty="0"/>
              <a:t> три </a:t>
            </a:r>
            <a:r>
              <a:rPr lang="ru-RU" sz="1700" dirty="0" err="1"/>
              <a:t>аспекти</a:t>
            </a:r>
            <a:r>
              <a:rPr lang="ru-RU" sz="1700" dirty="0"/>
              <a:t> </a:t>
            </a:r>
            <a:r>
              <a:rPr lang="ru-RU" sz="1700" dirty="0" err="1"/>
              <a:t>цього</a:t>
            </a:r>
            <a:r>
              <a:rPr lang="ru-RU" sz="1700" dirty="0"/>
              <a:t> </a:t>
            </a:r>
            <a:r>
              <a:rPr lang="ru-RU" sz="1700" dirty="0" err="1"/>
              <a:t>процесу</a:t>
            </a:r>
            <a:r>
              <a:rPr lang="ru-RU" sz="1700" dirty="0"/>
              <a:t>: </a:t>
            </a:r>
            <a:r>
              <a:rPr lang="ru-RU" sz="1700" dirty="0" err="1"/>
              <a:t>юридичний</a:t>
            </a:r>
            <a:r>
              <a:rPr lang="ru-RU" sz="1700" dirty="0"/>
              <a:t> (</a:t>
            </a:r>
            <a:r>
              <a:rPr lang="ru-RU" sz="1700" dirty="0" err="1"/>
              <a:t>перевірка</a:t>
            </a:r>
            <a:r>
              <a:rPr lang="ru-RU" sz="1700" dirty="0"/>
              <a:t> </a:t>
            </a:r>
            <a:r>
              <a:rPr lang="ru-RU" sz="1700" dirty="0" err="1"/>
              <a:t>належності</a:t>
            </a:r>
            <a:r>
              <a:rPr lang="ru-RU" sz="1700" dirty="0"/>
              <a:t> </a:t>
            </a:r>
            <a:r>
              <a:rPr lang="ru-RU" sz="1700" dirty="0" err="1"/>
              <a:t>доказів</a:t>
            </a:r>
            <a:r>
              <a:rPr lang="ru-RU" sz="1700" dirty="0"/>
              <a:t>, </a:t>
            </a:r>
            <a:r>
              <a:rPr lang="ru-RU" sz="1700" dirty="0" err="1"/>
              <a:t>допустимості</a:t>
            </a:r>
            <a:r>
              <a:rPr lang="ru-RU" sz="1700" dirty="0"/>
              <a:t> </a:t>
            </a:r>
            <a:r>
              <a:rPr lang="ru-RU" sz="1700" dirty="0" err="1"/>
              <a:t>засобів</a:t>
            </a:r>
            <a:r>
              <a:rPr lang="ru-RU" sz="1700" dirty="0"/>
              <a:t> </a:t>
            </a:r>
            <a:r>
              <a:rPr lang="ru-RU" sz="1700" dirty="0" err="1"/>
              <a:t>доказування</a:t>
            </a:r>
            <a:r>
              <a:rPr lang="ru-RU" sz="1700" dirty="0"/>
              <a:t>), </a:t>
            </a:r>
            <a:r>
              <a:rPr lang="ru-RU" sz="1700" dirty="0" err="1"/>
              <a:t>психологічний</a:t>
            </a:r>
            <a:r>
              <a:rPr lang="ru-RU" sz="1700" dirty="0"/>
              <a:t> (</a:t>
            </a:r>
            <a:r>
              <a:rPr lang="ru-RU" sz="1700" dirty="0" err="1"/>
              <a:t>емоційний</a:t>
            </a:r>
            <a:r>
              <a:rPr lang="ru-RU" sz="1700" dirty="0"/>
              <a:t> стан, </a:t>
            </a:r>
            <a:r>
              <a:rPr lang="ru-RU" sz="1700" dirty="0" err="1"/>
              <a:t>уподобання</a:t>
            </a:r>
            <a:r>
              <a:rPr lang="ru-RU" sz="1700" dirty="0"/>
              <a:t>, </a:t>
            </a:r>
            <a:r>
              <a:rPr lang="ru-RU" sz="1700" dirty="0" err="1"/>
              <a:t>переконання</a:t>
            </a:r>
            <a:r>
              <a:rPr lang="ru-RU" sz="1700" dirty="0"/>
              <a:t> </a:t>
            </a:r>
            <a:r>
              <a:rPr lang="ru-RU" sz="1700" dirty="0" err="1"/>
              <a:t>судді</a:t>
            </a:r>
            <a:r>
              <a:rPr lang="ru-RU" sz="1700" dirty="0"/>
              <a:t>) і </a:t>
            </a:r>
            <a:r>
              <a:rPr lang="ru-RU" sz="1700" dirty="0" err="1"/>
              <a:t>моральний</a:t>
            </a:r>
            <a:r>
              <a:rPr lang="ru-RU" sz="1700" dirty="0"/>
              <a:t> (</a:t>
            </a:r>
            <a:r>
              <a:rPr lang="ru-RU" sz="1700" dirty="0" err="1"/>
              <a:t>відповідно</a:t>
            </a:r>
            <a:r>
              <a:rPr lang="ru-RU" sz="1700" dirty="0"/>
              <a:t> до </a:t>
            </a:r>
            <a:r>
              <a:rPr lang="ru-RU" sz="1700" dirty="0" err="1"/>
              <a:t>моральної</a:t>
            </a:r>
            <a:r>
              <a:rPr lang="ru-RU" sz="1700" dirty="0"/>
              <a:t> установки </a:t>
            </a:r>
            <a:r>
              <a:rPr lang="ru-RU" sz="1700" dirty="0" err="1"/>
              <a:t>судді</a:t>
            </a:r>
            <a:r>
              <a:rPr lang="ru-RU" sz="1700" dirty="0"/>
              <a:t>). </a:t>
            </a:r>
          </a:p>
          <a:p>
            <a:endParaRPr lang="ru-RU" sz="1700" dirty="0" smtClean="0"/>
          </a:p>
          <a:p>
            <a:r>
              <a:rPr lang="ru-RU" sz="1700" dirty="0" err="1"/>
              <a:t>Встановити</a:t>
            </a:r>
            <a:r>
              <a:rPr lang="ru-RU" sz="1700" dirty="0"/>
              <a:t> </a:t>
            </a:r>
            <a:r>
              <a:rPr lang="ru-RU" sz="1700" dirty="0" err="1"/>
              <a:t>істину</a:t>
            </a:r>
            <a:r>
              <a:rPr lang="ru-RU" sz="1700" dirty="0"/>
              <a:t> і </a:t>
            </a:r>
            <a:r>
              <a:rPr lang="ru-RU" sz="1700" dirty="0" err="1"/>
              <a:t>винести</a:t>
            </a:r>
            <a:r>
              <a:rPr lang="ru-RU" sz="1700" dirty="0"/>
              <a:t> </a:t>
            </a:r>
            <a:r>
              <a:rPr lang="ru-RU" sz="1700" dirty="0" err="1"/>
              <a:t>справедливе</a:t>
            </a:r>
            <a:r>
              <a:rPr lang="ru-RU" sz="1700" dirty="0"/>
              <a:t> </a:t>
            </a:r>
            <a:r>
              <a:rPr lang="ru-RU" sz="1700" dirty="0" err="1"/>
              <a:t>рішення</a:t>
            </a:r>
            <a:r>
              <a:rPr lang="ru-RU" sz="1700" dirty="0"/>
              <a:t> — </a:t>
            </a:r>
            <a:r>
              <a:rPr lang="ru-RU" sz="1700" dirty="0" err="1"/>
              <a:t>основний</a:t>
            </a:r>
            <a:r>
              <a:rPr lang="ru-RU" sz="1700" dirty="0"/>
              <a:t> </a:t>
            </a:r>
            <a:r>
              <a:rPr lang="ru-RU" sz="1700" dirty="0" err="1"/>
              <a:t>обов’язок</a:t>
            </a:r>
            <a:r>
              <a:rPr lang="ru-RU" sz="1700" dirty="0"/>
              <a:t> </a:t>
            </a:r>
            <a:r>
              <a:rPr lang="ru-RU" sz="1700" dirty="0" err="1"/>
              <a:t>судді</a:t>
            </a:r>
            <a:r>
              <a:rPr lang="ru-RU" sz="1700" dirty="0"/>
              <a:t> і разом </a:t>
            </a:r>
            <a:r>
              <a:rPr lang="ru-RU" sz="1700" dirty="0" err="1"/>
              <a:t>із</a:t>
            </a:r>
            <a:r>
              <a:rPr lang="ru-RU" sz="1700" dirty="0"/>
              <a:t> </a:t>
            </a:r>
            <a:r>
              <a:rPr lang="ru-RU" sz="1700" dirty="0" err="1"/>
              <a:t>тим</a:t>
            </a:r>
            <a:r>
              <a:rPr lang="ru-RU" sz="1700" dirty="0"/>
              <a:t> </a:t>
            </a:r>
            <a:r>
              <a:rPr lang="ru-RU" sz="1700" dirty="0" err="1"/>
              <a:t>найважче</a:t>
            </a:r>
            <a:r>
              <a:rPr lang="ru-RU" sz="1700" dirty="0"/>
              <a:t> </a:t>
            </a:r>
            <a:r>
              <a:rPr lang="ru-RU" sz="1700" dirty="0" err="1"/>
              <a:t>завдання</a:t>
            </a:r>
            <a:r>
              <a:rPr lang="ru-RU" sz="1700" dirty="0"/>
              <a:t>. </a:t>
            </a:r>
            <a:r>
              <a:rPr lang="ru-RU" sz="1700" dirty="0" err="1"/>
              <a:t>Міркування</a:t>
            </a:r>
            <a:r>
              <a:rPr lang="ru-RU" sz="1700" dirty="0"/>
              <a:t> про право на </a:t>
            </a:r>
            <a:r>
              <a:rPr lang="ru-RU" sz="1700" dirty="0" err="1"/>
              <a:t>судову</a:t>
            </a:r>
            <a:r>
              <a:rPr lang="ru-RU" sz="1700" dirty="0"/>
              <a:t> </a:t>
            </a:r>
            <a:r>
              <a:rPr lang="ru-RU" sz="1700" dirty="0" err="1"/>
              <a:t>помилку</a:t>
            </a:r>
            <a:r>
              <a:rPr lang="ru-RU" sz="1700" dirty="0"/>
              <a:t> в </a:t>
            </a:r>
            <a:r>
              <a:rPr lang="ru-RU" sz="1700" dirty="0" err="1"/>
              <a:t>психологічному</a:t>
            </a:r>
            <a:r>
              <a:rPr lang="ru-RU" sz="1700" dirty="0"/>
              <a:t> і моральному </a:t>
            </a:r>
            <a:r>
              <a:rPr lang="ru-RU" sz="1700" dirty="0" err="1"/>
              <a:t>аспекті</a:t>
            </a:r>
            <a:r>
              <a:rPr lang="ru-RU" sz="1700" dirty="0"/>
              <a:t> </a:t>
            </a:r>
            <a:r>
              <a:rPr lang="ru-RU" sz="1700" dirty="0" err="1"/>
              <a:t>цілком</a:t>
            </a:r>
            <a:r>
              <a:rPr lang="ru-RU" sz="1700" dirty="0"/>
              <a:t> </a:t>
            </a:r>
            <a:r>
              <a:rPr lang="ru-RU" sz="1700" dirty="0" err="1"/>
              <a:t>припустимі</a:t>
            </a:r>
            <a:r>
              <a:rPr lang="ru-RU" sz="1700" dirty="0"/>
              <a:t>. </a:t>
            </a:r>
            <a:r>
              <a:rPr lang="ru-RU" sz="1700" dirty="0" err="1"/>
              <a:t>Суддя</a:t>
            </a:r>
            <a:r>
              <a:rPr lang="ru-RU" sz="1700" dirty="0"/>
              <a:t> — жива </a:t>
            </a:r>
            <a:r>
              <a:rPr lang="ru-RU" sz="1700" dirty="0" err="1"/>
              <a:t>людина</a:t>
            </a:r>
            <a:r>
              <a:rPr lang="ru-RU" sz="1700" dirty="0"/>
              <a:t>, і </a:t>
            </a:r>
            <a:r>
              <a:rPr lang="ru-RU" sz="1700" dirty="0" err="1"/>
              <a:t>ніщо</a:t>
            </a:r>
            <a:r>
              <a:rPr lang="ru-RU" sz="1700" dirty="0"/>
              <a:t> </a:t>
            </a:r>
            <a:r>
              <a:rPr lang="ru-RU" sz="1700" dirty="0" err="1"/>
              <a:t>людське</a:t>
            </a:r>
            <a:r>
              <a:rPr lang="ru-RU" sz="1700" dirty="0"/>
              <a:t>, </a:t>
            </a:r>
            <a:r>
              <a:rPr lang="ru-RU" sz="1700" dirty="0" err="1"/>
              <a:t>йому</a:t>
            </a:r>
            <a:r>
              <a:rPr lang="ru-RU" sz="1700" dirty="0"/>
              <a:t> не </a:t>
            </a:r>
            <a:r>
              <a:rPr lang="ru-RU" sz="1700" dirty="0" err="1"/>
              <a:t>чужі</a:t>
            </a:r>
            <a:r>
              <a:rPr lang="ru-RU" sz="1700" dirty="0"/>
              <a:t>. </a:t>
            </a:r>
            <a:r>
              <a:rPr lang="ru-RU" sz="1700" dirty="0" err="1"/>
              <a:t>Проте</a:t>
            </a:r>
            <a:r>
              <a:rPr lang="ru-RU" sz="1700" dirty="0"/>
              <a:t> право на </a:t>
            </a:r>
            <a:r>
              <a:rPr lang="ru-RU" sz="1700" dirty="0" err="1"/>
              <a:t>помилку</a:t>
            </a:r>
            <a:r>
              <a:rPr lang="ru-RU" sz="1700" dirty="0"/>
              <a:t> </a:t>
            </a:r>
            <a:r>
              <a:rPr lang="ru-RU" sz="1700" dirty="0" err="1"/>
              <a:t>ні</a:t>
            </a:r>
            <a:r>
              <a:rPr lang="ru-RU" sz="1700" dirty="0"/>
              <a:t> </a:t>
            </a:r>
            <a:r>
              <a:rPr lang="ru-RU" sz="1700" dirty="0" err="1"/>
              <a:t>звідки</a:t>
            </a:r>
            <a:r>
              <a:rPr lang="ru-RU" sz="1700" dirty="0"/>
              <a:t> не </a:t>
            </a:r>
            <a:r>
              <a:rPr lang="ru-RU" sz="1700" dirty="0" err="1"/>
              <a:t>випливає</a:t>
            </a:r>
            <a:r>
              <a:rPr lang="ru-RU" sz="1700" dirty="0"/>
              <a:t> – </a:t>
            </a:r>
            <a:r>
              <a:rPr lang="ru-RU" sz="1700" dirty="0" err="1"/>
              <a:t>ні</a:t>
            </a:r>
            <a:r>
              <a:rPr lang="ru-RU" sz="1700" dirty="0"/>
              <a:t> в </a:t>
            </a:r>
            <a:r>
              <a:rPr lang="ru-RU" sz="1700" dirty="0" err="1"/>
              <a:t>юридичному</a:t>
            </a:r>
            <a:r>
              <a:rPr lang="ru-RU" sz="1700" dirty="0"/>
              <a:t>, </a:t>
            </a:r>
            <a:r>
              <a:rPr lang="ru-RU" sz="1700" dirty="0" err="1"/>
              <a:t>ні</a:t>
            </a:r>
            <a:r>
              <a:rPr lang="ru-RU" sz="1700" dirty="0"/>
              <a:t> в </a:t>
            </a:r>
            <a:r>
              <a:rPr lang="ru-RU" sz="1700" dirty="0" err="1"/>
              <a:t>етичному</a:t>
            </a:r>
            <a:r>
              <a:rPr lang="ru-RU" sz="1700" dirty="0"/>
              <a:t> </a:t>
            </a:r>
            <a:r>
              <a:rPr lang="ru-RU" sz="1700" dirty="0" err="1"/>
              <a:t>відношенні</a:t>
            </a:r>
            <a:r>
              <a:rPr lang="ru-RU" sz="1700" dirty="0"/>
              <a:t>. </a:t>
            </a:r>
            <a:r>
              <a:rPr lang="ru-RU" sz="1700" dirty="0" err="1"/>
              <a:t>Судова</a:t>
            </a:r>
            <a:r>
              <a:rPr lang="ru-RU" sz="1700" dirty="0"/>
              <a:t> </a:t>
            </a:r>
            <a:r>
              <a:rPr lang="ru-RU" sz="1700" dirty="0" err="1"/>
              <a:t>помилка</a:t>
            </a:r>
            <a:r>
              <a:rPr lang="ru-RU" sz="1700" dirty="0"/>
              <a:t> — </a:t>
            </a:r>
            <a:r>
              <a:rPr lang="ru-RU" sz="1700" dirty="0" err="1"/>
              <a:t>це</a:t>
            </a:r>
            <a:r>
              <a:rPr lang="ru-RU" sz="1700" dirty="0"/>
              <a:t> </a:t>
            </a:r>
            <a:r>
              <a:rPr lang="ru-RU" sz="1700" dirty="0" err="1"/>
              <a:t>завжди</a:t>
            </a:r>
            <a:r>
              <a:rPr lang="ru-RU" sz="1700" dirty="0"/>
              <a:t> </a:t>
            </a:r>
            <a:r>
              <a:rPr lang="ru-RU" sz="1700" dirty="0" err="1"/>
              <a:t>порушення</a:t>
            </a:r>
            <a:r>
              <a:rPr lang="ru-RU" sz="1700" dirty="0"/>
              <a:t> </a:t>
            </a:r>
            <a:r>
              <a:rPr lang="ru-RU" sz="1700" dirty="0" err="1"/>
              <a:t>законності</a:t>
            </a:r>
            <a:r>
              <a:rPr lang="ru-RU" sz="1700" dirty="0"/>
              <a:t>. </a:t>
            </a:r>
            <a:endParaRPr lang="uk-UA" sz="1700" dirty="0"/>
          </a:p>
        </p:txBody>
      </p:sp>
      <p:pic>
        <p:nvPicPr>
          <p:cNvPr id="6150" name="Picture 6" descr="Бесплатная векторная графика Молоток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9988" y="548680"/>
            <a:ext cx="2304256" cy="2454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2" name="Picture 8" descr="Jura novit curia - «суд знає закони», тому має самостійно здійснити  правильну правову кваліфікацію спірних відносин, навіть якщо позивач у ній  помилився (ВП ВС у справі № 662/397/15-ц від 08.06.2021)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3201" y="3573016"/>
            <a:ext cx="3290799" cy="3290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2174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96" y="116632"/>
            <a:ext cx="8579296" cy="785242"/>
          </a:xfrm>
        </p:spPr>
        <p:txBody>
          <a:bodyPr>
            <a:noAutofit/>
          </a:bodyPr>
          <a:lstStyle/>
          <a:p>
            <a:r>
              <a:rPr lang="ru-RU" sz="2800" b="1" i="1" dirty="0">
                <a:solidFill>
                  <a:schemeClr val="tx1"/>
                </a:solidFill>
              </a:rPr>
              <a:t>4. </a:t>
            </a:r>
            <a:r>
              <a:rPr lang="ru-RU" sz="2800" b="1" i="1" dirty="0" err="1">
                <a:solidFill>
                  <a:schemeClr val="tx1"/>
                </a:solidFill>
              </a:rPr>
              <a:t>Судова</a:t>
            </a:r>
            <a:r>
              <a:rPr lang="ru-RU" sz="2800" b="1" i="1" dirty="0">
                <a:solidFill>
                  <a:schemeClr val="tx1"/>
                </a:solidFill>
              </a:rPr>
              <a:t> риторика. </a:t>
            </a:r>
            <a:r>
              <a:rPr lang="ru-RU" sz="2800" b="1" i="1" dirty="0" err="1">
                <a:solidFill>
                  <a:schemeClr val="tx1"/>
                </a:solidFill>
              </a:rPr>
              <a:t>Дотримання</a:t>
            </a:r>
            <a:r>
              <a:rPr lang="ru-RU" sz="2800" b="1" i="1" dirty="0">
                <a:solidFill>
                  <a:schemeClr val="tx1"/>
                </a:solidFill>
              </a:rPr>
              <a:t> правил </a:t>
            </a:r>
            <a:r>
              <a:rPr lang="ru-RU" sz="2800" b="1" i="1" dirty="0" err="1">
                <a:solidFill>
                  <a:schemeClr val="tx1"/>
                </a:solidFill>
              </a:rPr>
              <a:t>етикету</a:t>
            </a:r>
            <a:r>
              <a:rPr lang="ru-RU" sz="2800" b="1" i="1" dirty="0">
                <a:solidFill>
                  <a:schemeClr val="tx1"/>
                </a:solidFill>
              </a:rPr>
              <a:t> в судовому </a:t>
            </a:r>
            <a:r>
              <a:rPr lang="ru-RU" sz="2800" b="1" i="1" dirty="0" err="1">
                <a:solidFill>
                  <a:schemeClr val="tx1"/>
                </a:solidFill>
              </a:rPr>
              <a:t>процесі</a:t>
            </a:r>
            <a:endParaRPr lang="uk-UA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24744"/>
            <a:ext cx="8784976" cy="5616624"/>
          </a:xfrm>
        </p:spPr>
        <p:txBody>
          <a:bodyPr>
            <a:normAutofit lnSpcReduction="10000"/>
          </a:bodyPr>
          <a:lstStyle/>
          <a:p>
            <a:pPr marL="64008" indent="0">
              <a:buNone/>
            </a:pPr>
            <a:r>
              <a:rPr lang="ru-RU" sz="2000" dirty="0" err="1"/>
              <a:t>Судовий</a:t>
            </a:r>
            <a:r>
              <a:rPr lang="ru-RU" sz="2000" dirty="0"/>
              <a:t> </a:t>
            </a:r>
            <a:r>
              <a:rPr lang="ru-RU" sz="2000" dirty="0" err="1"/>
              <a:t>процес</a:t>
            </a:r>
            <a:r>
              <a:rPr lang="ru-RU" sz="2000" dirty="0"/>
              <a:t> — </a:t>
            </a:r>
            <a:r>
              <a:rPr lang="ru-RU" sz="2000" dirty="0" err="1"/>
              <a:t>це</a:t>
            </a:r>
            <a:r>
              <a:rPr lang="ru-RU" sz="2000" dirty="0"/>
              <a:t> не </a:t>
            </a:r>
            <a:r>
              <a:rPr lang="ru-RU" sz="2000" dirty="0" err="1"/>
              <a:t>довільне</a:t>
            </a:r>
            <a:r>
              <a:rPr lang="ru-RU" sz="2000" dirty="0"/>
              <a:t> </a:t>
            </a:r>
            <a:r>
              <a:rPr lang="ru-RU" sz="2000" dirty="0" err="1"/>
              <a:t>спілкування</a:t>
            </a:r>
            <a:r>
              <a:rPr lang="ru-RU" sz="2000" dirty="0"/>
              <a:t> </a:t>
            </a:r>
            <a:r>
              <a:rPr lang="ru-RU" sz="2000" dirty="0" err="1"/>
              <a:t>учасників</a:t>
            </a:r>
            <a:r>
              <a:rPr lang="ru-RU" sz="2000" dirty="0"/>
              <a:t>, а </a:t>
            </a:r>
            <a:r>
              <a:rPr lang="ru-RU" sz="2000" dirty="0" err="1"/>
              <a:t>суворо</a:t>
            </a:r>
            <a:r>
              <a:rPr lang="ru-RU" sz="2000" dirty="0"/>
              <a:t> </a:t>
            </a:r>
            <a:r>
              <a:rPr lang="ru-RU" sz="2000" dirty="0" err="1"/>
              <a:t>визначена</a:t>
            </a:r>
            <a:r>
              <a:rPr lang="ru-RU" sz="2000" dirty="0"/>
              <a:t> </a:t>
            </a:r>
            <a:r>
              <a:rPr lang="ru-RU" sz="2000" dirty="0" err="1"/>
              <a:t>законодавством</a:t>
            </a:r>
            <a:r>
              <a:rPr lang="ru-RU" sz="2000" dirty="0"/>
              <a:t> </a:t>
            </a:r>
            <a:r>
              <a:rPr lang="ru-RU" sz="2000" dirty="0" err="1"/>
              <a:t>послідовність</a:t>
            </a:r>
            <a:r>
              <a:rPr lang="ru-RU" sz="2000" dirty="0"/>
              <a:t> </a:t>
            </a:r>
            <a:r>
              <a:rPr lang="ru-RU" sz="2000" dirty="0" err="1"/>
              <a:t>дій</a:t>
            </a:r>
            <a:r>
              <a:rPr lang="ru-RU" sz="2000" dirty="0"/>
              <a:t>, </a:t>
            </a:r>
            <a:r>
              <a:rPr lang="ru-RU" sz="2000" dirty="0" err="1"/>
              <a:t>якими</a:t>
            </a:r>
            <a:r>
              <a:rPr lang="ru-RU" sz="2000" dirty="0"/>
              <a:t> </a:t>
            </a:r>
            <a:r>
              <a:rPr lang="ru-RU" sz="2000" dirty="0" err="1"/>
              <a:t>керує</a:t>
            </a:r>
            <a:r>
              <a:rPr lang="ru-RU" sz="2000" dirty="0"/>
              <a:t> </a:t>
            </a:r>
            <a:r>
              <a:rPr lang="ru-RU" sz="2000" dirty="0" err="1"/>
              <a:t>суддя</a:t>
            </a:r>
            <a:r>
              <a:rPr lang="ru-RU" sz="2000" dirty="0"/>
              <a:t>. У судовому </a:t>
            </a:r>
            <a:r>
              <a:rPr lang="ru-RU" sz="2000" dirty="0" err="1"/>
              <a:t>процесі</a:t>
            </a:r>
            <a:r>
              <a:rPr lang="ru-RU" sz="2000" dirty="0"/>
              <a:t> не </a:t>
            </a:r>
            <a:r>
              <a:rPr lang="ru-RU" sz="2000" dirty="0" err="1"/>
              <a:t>може</a:t>
            </a:r>
            <a:r>
              <a:rPr lang="ru-RU" sz="2000" dirty="0"/>
              <a:t> бути </a:t>
            </a:r>
            <a:r>
              <a:rPr lang="ru-RU" sz="2000" dirty="0" err="1"/>
              <a:t>безладу</a:t>
            </a:r>
            <a:r>
              <a:rPr lang="ru-RU" sz="2000" dirty="0"/>
              <a:t> та </a:t>
            </a:r>
            <a:r>
              <a:rPr lang="ru-RU" sz="2000" dirty="0" err="1"/>
              <a:t>марнослів’я</a:t>
            </a:r>
            <a:r>
              <a:rPr lang="ru-RU" sz="2000" dirty="0"/>
              <a:t>. </a:t>
            </a:r>
            <a:endParaRPr lang="ru-RU" sz="2000" dirty="0" smtClean="0"/>
          </a:p>
          <a:p>
            <a:pPr marL="64008" indent="0">
              <a:buNone/>
            </a:pPr>
            <a:endParaRPr lang="uk-UA" sz="2000" dirty="0"/>
          </a:p>
          <a:p>
            <a:pPr marL="64008" indent="0">
              <a:buNone/>
            </a:pPr>
            <a:r>
              <a:rPr lang="uk-UA" sz="2000" dirty="0"/>
              <a:t>Спроби сторін сперечатися, грубо втручатися в інтимні стосунки учасників процесу, будь-які образливі звертання, факти суперечок сторін між собою, а тим більше із суддею, повинні бути припинені суддею. </a:t>
            </a:r>
            <a:r>
              <a:rPr lang="ru-RU" sz="2000" dirty="0" err="1"/>
              <a:t>Дуже</a:t>
            </a:r>
            <a:r>
              <a:rPr lang="ru-RU" sz="2000" dirty="0"/>
              <a:t> </a:t>
            </a:r>
            <a:r>
              <a:rPr lang="ru-RU" sz="2000" dirty="0" err="1"/>
              <a:t>ефективним</a:t>
            </a:r>
            <a:r>
              <a:rPr lang="ru-RU" sz="2000" dirty="0"/>
              <a:t> </a:t>
            </a:r>
            <a:r>
              <a:rPr lang="ru-RU" sz="2000" dirty="0" err="1"/>
              <a:t>засобом</a:t>
            </a:r>
            <a:r>
              <a:rPr lang="ru-RU" sz="2000" dirty="0"/>
              <a:t> </a:t>
            </a:r>
            <a:r>
              <a:rPr lang="ru-RU" sz="2000" dirty="0" err="1"/>
              <a:t>наведення</a:t>
            </a:r>
            <a:r>
              <a:rPr lang="ru-RU" sz="2000" dirty="0"/>
              <a:t> порядку в судовому </a:t>
            </a:r>
            <a:r>
              <a:rPr lang="ru-RU" sz="2000" dirty="0" err="1"/>
              <a:t>засідання</a:t>
            </a:r>
            <a:r>
              <a:rPr lang="ru-RU" sz="2000" dirty="0"/>
              <a:t> є право </a:t>
            </a:r>
            <a:r>
              <a:rPr lang="ru-RU" sz="2000" dirty="0" err="1"/>
              <a:t>судді</a:t>
            </a:r>
            <a:r>
              <a:rPr lang="ru-RU" sz="2000" dirty="0"/>
              <a:t> </a:t>
            </a:r>
            <a:r>
              <a:rPr lang="ru-RU" sz="2000" dirty="0" err="1"/>
              <a:t>дати</a:t>
            </a:r>
            <a:r>
              <a:rPr lang="ru-RU" sz="2000" dirty="0"/>
              <a:t> </a:t>
            </a:r>
            <a:r>
              <a:rPr lang="ru-RU" sz="2000" dirty="0" err="1"/>
              <a:t>усне</a:t>
            </a:r>
            <a:r>
              <a:rPr lang="ru-RU" sz="2000" dirty="0"/>
              <a:t> </a:t>
            </a:r>
            <a:r>
              <a:rPr lang="ru-RU" sz="2000" dirty="0" err="1"/>
              <a:t>зауваження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накласти</a:t>
            </a:r>
            <a:r>
              <a:rPr lang="ru-RU" sz="2000" dirty="0"/>
              <a:t> штраф за </a:t>
            </a:r>
            <a:r>
              <a:rPr lang="ru-RU" sz="2000" dirty="0" err="1"/>
              <a:t>неправомірні</a:t>
            </a:r>
            <a:r>
              <a:rPr lang="ru-RU" sz="2000" dirty="0"/>
              <a:t> </a:t>
            </a:r>
            <a:r>
              <a:rPr lang="ru-RU" sz="2000" dirty="0" err="1"/>
              <a:t>дії</a:t>
            </a:r>
            <a:r>
              <a:rPr lang="ru-RU" sz="2000" dirty="0"/>
              <a:t> (</a:t>
            </a:r>
            <a:r>
              <a:rPr lang="ru-RU" sz="2000" dirty="0" err="1"/>
              <a:t>неповага</a:t>
            </a:r>
            <a:r>
              <a:rPr lang="ru-RU" sz="2000" dirty="0"/>
              <a:t> до суду, образа </a:t>
            </a:r>
            <a:r>
              <a:rPr lang="ru-RU" sz="2000" dirty="0" err="1"/>
              <a:t>судді</a:t>
            </a:r>
            <a:r>
              <a:rPr lang="ru-RU" sz="2000" dirty="0"/>
              <a:t>). </a:t>
            </a:r>
            <a:endParaRPr lang="ru-RU" sz="2000" dirty="0" smtClean="0"/>
          </a:p>
          <a:p>
            <a:pPr marL="64008" indent="0">
              <a:buNone/>
            </a:pPr>
            <a:endParaRPr lang="uk-UA" sz="2000" dirty="0"/>
          </a:p>
          <a:p>
            <a:pPr marL="64008" indent="0">
              <a:buNone/>
            </a:pPr>
            <a:r>
              <a:rPr lang="ru-RU" sz="2000" b="1" dirty="0" err="1"/>
              <a:t>Неповагою</a:t>
            </a:r>
            <a:r>
              <a:rPr lang="ru-RU" sz="2000" b="1" dirty="0"/>
              <a:t> до суду </a:t>
            </a:r>
            <a:r>
              <a:rPr lang="ru-RU" sz="2000" b="1" dirty="0" err="1"/>
              <a:t>вважається</a:t>
            </a:r>
            <a:r>
              <a:rPr lang="ru-RU" sz="2000" b="1" dirty="0"/>
              <a:t>:</a:t>
            </a:r>
            <a:endParaRPr lang="uk-UA" sz="2000" b="1" dirty="0"/>
          </a:p>
          <a:p>
            <a:r>
              <a:rPr lang="ru-RU" sz="2000" dirty="0"/>
              <a:t>1) </a:t>
            </a:r>
            <a:r>
              <a:rPr lang="ru-RU" sz="2000" dirty="0" err="1"/>
              <a:t>поява</a:t>
            </a:r>
            <a:r>
              <a:rPr lang="ru-RU" sz="2000" dirty="0"/>
              <a:t> в </a:t>
            </a:r>
            <a:r>
              <a:rPr lang="ru-RU" sz="2000" dirty="0" err="1"/>
              <a:t>нетверезому</a:t>
            </a:r>
            <a:r>
              <a:rPr lang="ru-RU" sz="2000" dirty="0"/>
              <a:t> </a:t>
            </a:r>
            <a:r>
              <a:rPr lang="ru-RU" sz="2000" dirty="0" err="1"/>
              <a:t>стані</a:t>
            </a:r>
            <a:r>
              <a:rPr lang="ru-RU" sz="2000" dirty="0"/>
              <a:t> в судовому </a:t>
            </a:r>
            <a:r>
              <a:rPr lang="ru-RU" sz="2000" dirty="0" err="1"/>
              <a:t>засіданні</a:t>
            </a:r>
            <a:r>
              <a:rPr lang="ru-RU" sz="2000" dirty="0"/>
              <a:t>; </a:t>
            </a:r>
            <a:endParaRPr lang="uk-UA" sz="2000" dirty="0"/>
          </a:p>
          <a:p>
            <a:r>
              <a:rPr lang="uk-UA" sz="2000" dirty="0"/>
              <a:t>2) репліки, звертання, розмови в невстановлений час і без дозволу судді; </a:t>
            </a:r>
          </a:p>
          <a:p>
            <a:r>
              <a:rPr lang="uk-UA" sz="2000" dirty="0"/>
              <a:t>3) непристойна поведінка, некоректні та нецензурні висловлювання.</a:t>
            </a:r>
          </a:p>
        </p:txBody>
      </p:sp>
    </p:spTree>
    <p:extLst>
      <p:ext uri="{BB962C8B-B14F-4D97-AF65-F5344CB8AC3E}">
        <p14:creationId xmlns:p14="http://schemas.microsoft.com/office/powerpoint/2010/main" val="1074823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67</TotalTime>
  <Words>1305</Words>
  <Application>Microsoft Office PowerPoint</Application>
  <PresentationFormat>Екран (4:3)</PresentationFormat>
  <Paragraphs>78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10</vt:i4>
      </vt:variant>
    </vt:vector>
  </HeadingPairs>
  <TitlesOfParts>
    <vt:vector size="11" baseType="lpstr">
      <vt:lpstr>Яркая</vt:lpstr>
      <vt:lpstr>Судовий етикет</vt:lpstr>
      <vt:lpstr>1. Поняття та значення судового етикету.</vt:lpstr>
      <vt:lpstr>Презентація PowerPoint</vt:lpstr>
      <vt:lpstr>2. Суспільне призначення суду. Етикет судді</vt:lpstr>
      <vt:lpstr>Презентація PowerPoint</vt:lpstr>
      <vt:lpstr>Презентація PowerPoint</vt:lpstr>
      <vt:lpstr>3.  Етика судового процесу. </vt:lpstr>
      <vt:lpstr>Презентація PowerPoint</vt:lpstr>
      <vt:lpstr>4. Судова риторика. Дотримання правил етикету в судовому процесі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Судовий етикет</dc:title>
  <dc:creator>Uzivatel</dc:creator>
  <cp:lastModifiedBy>RePack by Diakov</cp:lastModifiedBy>
  <cp:revision>13</cp:revision>
  <dcterms:created xsi:type="dcterms:W3CDTF">2023-04-25T19:12:16Z</dcterms:created>
  <dcterms:modified xsi:type="dcterms:W3CDTF">2023-04-27T04:59:15Z</dcterms:modified>
</cp:coreProperties>
</file>