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765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407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3059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778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0093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325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4609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1805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391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6510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10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93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7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47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01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0869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039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25E7B-CFD1-41FC-96FE-99E343F9C9E9}" type="datetimeFigureOut">
              <a:rPr lang="uk-UA" smtClean="0"/>
              <a:t>09.02.23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A0F82-0ABE-426F-8533-C56A976A55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230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2D154-716B-4302-941E-AA02E9443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10085294" cy="1825096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/>
              <a:t>Конституційні</a:t>
            </a:r>
            <a:r>
              <a:rPr lang="ru-RU" sz="4000" dirty="0"/>
              <a:t>, </a:t>
            </a:r>
            <a:r>
              <a:rPr lang="ru-RU" sz="4000" dirty="0" err="1"/>
              <a:t>загальноправові</a:t>
            </a:r>
            <a:r>
              <a:rPr lang="ru-RU" sz="4000" dirty="0"/>
              <a:t> та </a:t>
            </a:r>
            <a:r>
              <a:rPr lang="ru-RU" sz="4000" dirty="0" err="1"/>
              <a:t>спеціальні</a:t>
            </a:r>
            <a:r>
              <a:rPr lang="ru-RU" sz="4000" dirty="0"/>
              <a:t> </a:t>
            </a:r>
            <a:r>
              <a:rPr lang="ru-RU" sz="4000" dirty="0" err="1"/>
              <a:t>принципи</a:t>
            </a:r>
            <a:r>
              <a:rPr lang="ru-RU" sz="4000" dirty="0"/>
              <a:t> земельного права.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5863707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3469C-B7E9-4F6B-903C-1FE97DEE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929" y="152400"/>
            <a:ext cx="4114800" cy="990600"/>
          </a:xfrm>
        </p:spPr>
        <p:txBody>
          <a:bodyPr/>
          <a:lstStyle/>
          <a:p>
            <a:pPr algn="ctr"/>
            <a:r>
              <a:rPr lang="uk-UA" dirty="0"/>
              <a:t>Конституційні принципи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10DF7E8-A1D8-444B-8AC7-33C0465F2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64187" y="1918446"/>
            <a:ext cx="4854389" cy="3680665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E18ACF7-4E5D-4D0C-8131-A02CDD30F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86753"/>
            <a:ext cx="6965576" cy="5271247"/>
          </a:xfrm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 принципи притаманні всім галузям права.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 принцип означає, що: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Конституція України має найвищу юридичну силу;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закони та інші нормативно-правові акти приймаються на основі Конституції України і повинні відповідати їй;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в) норми Конституції України є нормами прямої дії;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г) можливість звернення до суду для захисту конституційних прав і свобод людини і громадянина безпосередньо на підставі Конституції України гарантується;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ґ) людина, її життя і здоров'я, честь і гідність, недоторканність і безпека визнаються в Україні найвищою соціальною цінністю (ст. З Конституції України);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д) права і свободи людини та їх гарантії визначають зміст і спрямованість діяльності держави. Держава відповідає перед людиною за свою діяльність;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е) утвердження і забезпечення прав і свобод людини є обов'язком держави;</a:t>
            </a:r>
          </a:p>
          <a:p>
            <a:pPr algn="just" fontAlgn="base"/>
            <a:r>
              <a:rPr lang="uk-UA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є) у Конституції України закріплено, що земля є об'єктом пра­ва власності Українського народу (ст. 13) та основним національ­ним багатством, що перебуває під особливою охороною держави, що кожний громадянин має право користуватися землею як при­родним об'єктом відповідно до закону, що право власності на землю гарантується, набувається і реалізується громадянами, юридичними особами та державою виключно відповідно до зако­ну (статті 13, 14 Конституції України).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214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C6C1E-2B1D-46D3-BF1F-3A0A5AC4B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121" y="904081"/>
            <a:ext cx="5015753" cy="1089212"/>
          </a:xfrm>
        </p:spPr>
        <p:txBody>
          <a:bodyPr/>
          <a:lstStyle/>
          <a:p>
            <a:pPr algn="ctr"/>
            <a:r>
              <a:rPr lang="uk-UA" dirty="0"/>
              <a:t>Загально-правові принципи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3AA8EC6-DD5D-4472-B74F-2BB725069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4121" y="2549330"/>
            <a:ext cx="5116185" cy="3404589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24A372D-B914-4009-AB73-F5B43264D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50895"/>
            <a:ext cx="6660775" cy="513677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загально-правових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нале­жать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права: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базису природного ресурсу й основного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землю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громад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невтручання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громадами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землею,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90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A908C-9078-49A8-BADD-A1391BF2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082" y="484093"/>
            <a:ext cx="4114800" cy="1008529"/>
          </a:xfrm>
        </p:spPr>
        <p:txBody>
          <a:bodyPr/>
          <a:lstStyle/>
          <a:p>
            <a:pPr algn="ctr"/>
            <a:r>
              <a:rPr lang="uk-UA" dirty="0"/>
              <a:t>Спеціальні </a:t>
            </a:r>
            <a:r>
              <a:rPr lang="uk-UA" dirty="0" err="1"/>
              <a:t>прицнипи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6E9BF97-B335-499E-AED1-4B42C158F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1836" y="1963271"/>
            <a:ext cx="5580529" cy="4067119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5E3C9CA-B5AD-423B-B5DE-D1FD4880A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492623"/>
            <a:ext cx="6203576" cy="523987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права структур­но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схемою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права. Ряд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права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прин­ципів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спеціаль­них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права: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се­редовища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Пріоритет інтересів Українського народу як суб'єкта права власності на землю закладено у статтях 13, 14 Конституції України. Цей принцип є не тільки конституційним і загально правовим, а й спеціальним принципом земельного права як такий, що стосується основних конкретних засад права власності на землю і права землекористування в Україні. У ЗК України закріплено, що право на одержання у власність земельних діля­нок мають громадяни України. Це правило поширюється і на землю, яка може належати громадянам на праві спільної влас­ності. Іноземні громадяни, іноземні юридичні особи, спільні підприємства, міжнародні об'єднання й організації з участю українських, іноземних юридичних і фізичних осіб, підприєм­ства, що повністю належать іноземним інвесторам, можуть бути суб'єктами права власності, постійного чи тимчасового користу­вання відповідно до договору.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за­конодавство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землю і право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землекористування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земель, але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за­безпечує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51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B542D-F2FB-46E7-AD4F-E0F696916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6212" y="1470211"/>
            <a:ext cx="4625788" cy="1250576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се­редовища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</a:t>
            </a:r>
            <a:endParaRPr lang="uk-UA" sz="2000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14EA1C6-02AA-465B-B221-085E5D5B9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00" y="3028343"/>
            <a:ext cx="4876800" cy="3238500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E70020-44D4-4640-BF50-DF0970994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" y="1299882"/>
            <a:ext cx="7252448" cy="54863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прояв­ляється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такому: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зе­мельних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ви­користання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родю­чості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природоохоронний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ресурсозберігаючий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землеустрою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встановлення нормативів гранично допустимих концентрацій хімічних, радіоактивних та інших шкідливих речовин у ґрунті, а також екологічних і санітарно-технічних вимог щодо розміщення нових і реконструйованих об'єктів, будівель і споруд, впровадження нових технологій;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ґ) встановлення державних заходів щодо економічного стиму­лювання раціонального використання та охорони земель, спря­мованих на підвищення заінтересованості власників і земле­користувачів, зокрема орендарів, у збереженні та відтворенні родючості ґрунтів, на захист від негативних наслідків вироб­ничої діяльності;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встановлення юридичної відповідальності за порушення земельного законодавства, зокрема за псування сільськогосподарських та інших земель, забруднення їх хімічними та радіоактивними речовинами, виробничими відходами і стічними водами; за відхилення від умов розміщення проектування будівництва і введення в дію об'єктів, що негативно впливають на стан земель; за невиконання вимог природоохоронного режиму використання земель тощо.</a:t>
            </a:r>
          </a:p>
        </p:txBody>
      </p:sp>
    </p:spTree>
    <p:extLst>
      <p:ext uri="{BB962C8B-B14F-4D97-AF65-F5344CB8AC3E}">
        <p14:creationId xmlns:p14="http://schemas.microsoft.com/office/powerpoint/2010/main" val="148163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964AF-C282-45D4-8F67-3BB9D5FD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447" y="2012578"/>
            <a:ext cx="4827494" cy="10533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effectLst/>
                <a:latin typeface="Roboto" panose="02000000000000000000" pitchFamily="2" charset="0"/>
              </a:rPr>
              <a:t>Цільове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раціональне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земель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0D85C47-85CD-4E50-837E-D165F7BDA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3643" y="3792070"/>
            <a:ext cx="4453545" cy="2779605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3EF1022-B183-46E7-88D2-2A373769A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434353"/>
            <a:ext cx="7252447" cy="5423647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у ЗК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спе­ціальну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главу 4,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дев'ять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забудови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природоохоронного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лісогосподарського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водного фонду;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оборони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19 ЗК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правилами,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органами,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передачу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органами,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землеустрою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природоохоронного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пра­вовий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угіддя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5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2A235-385F-4BDC-98DE-A4F80CCAD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58" y="2422844"/>
            <a:ext cx="8610600" cy="1293028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04939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TM04033937[[fn=Туман]]</Template>
  <TotalTime>17</TotalTime>
  <Words>1065</Words>
  <Application>Microsoft Macintosh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Roboto</vt:lpstr>
      <vt:lpstr>Times New Roman</vt:lpstr>
      <vt:lpstr>Туман</vt:lpstr>
      <vt:lpstr>Конституційні, загальноправові та спеціальні принципи земельного права.</vt:lpstr>
      <vt:lpstr>Конституційні принципи</vt:lpstr>
      <vt:lpstr>Загально-правові принципи</vt:lpstr>
      <vt:lpstr>Спеціальні прицнипи</vt:lpstr>
      <vt:lpstr>Пріоритет екологічного благополуччя навколишнього се­редовища в процесі використання земель</vt:lpstr>
      <vt:lpstr>Цільове і раціональне використання земель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Конституційні, загальноправові та спеціальні принципи земельного права.</dc:title>
  <dc:creator>Володимир Сопіга</dc:creator>
  <cp:lastModifiedBy>Microsoft Office User</cp:lastModifiedBy>
  <cp:revision>4</cp:revision>
  <dcterms:created xsi:type="dcterms:W3CDTF">2022-11-20T19:50:41Z</dcterms:created>
  <dcterms:modified xsi:type="dcterms:W3CDTF">2023-02-09T10:29:46Z</dcterms:modified>
</cp:coreProperties>
</file>