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48"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a:t>Зразок заголовка</a:t>
            </a:r>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p:cNvSpPr>
            <a:spLocks noGrp="1"/>
          </p:cNvSpPr>
          <p:nvPr>
            <p:ph type="dt" sz="half" idx="10"/>
          </p:nvPr>
        </p:nvSpPr>
        <p:spPr/>
        <p:txBody>
          <a:bodyPr/>
          <a:lstStyle/>
          <a:p>
            <a:fld id="{55536F96-746B-4E8D-A093-C8BFE3D99C92}" type="datetimeFigureOut">
              <a:rPr lang="uk-UA" smtClean="0"/>
              <a:t>25.04.23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C7CDD48-F28D-4843-BC75-E72C19E04B56}" type="slidenum">
              <a:rPr lang="uk-UA" smtClean="0"/>
              <a:t>‹#›</a:t>
            </a:fld>
            <a:endParaRPr lang="uk-UA"/>
          </a:p>
        </p:txBody>
      </p:sp>
    </p:spTree>
    <p:extLst>
      <p:ext uri="{BB962C8B-B14F-4D97-AF65-F5344CB8AC3E}">
        <p14:creationId xmlns:p14="http://schemas.microsoft.com/office/powerpoint/2010/main" val="3986821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55536F96-746B-4E8D-A093-C8BFE3D99C92}" type="datetimeFigureOut">
              <a:rPr lang="uk-UA" smtClean="0"/>
              <a:t>25.04.23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C7CDD48-F28D-4843-BC75-E72C19E04B56}" type="slidenum">
              <a:rPr lang="uk-UA" smtClean="0"/>
              <a:t>‹#›</a:t>
            </a:fld>
            <a:endParaRPr lang="uk-UA"/>
          </a:p>
        </p:txBody>
      </p:sp>
    </p:spTree>
    <p:extLst>
      <p:ext uri="{BB962C8B-B14F-4D97-AF65-F5344CB8AC3E}">
        <p14:creationId xmlns:p14="http://schemas.microsoft.com/office/powerpoint/2010/main" val="3965564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55536F96-746B-4E8D-A093-C8BFE3D99C92}" type="datetimeFigureOut">
              <a:rPr lang="uk-UA" smtClean="0"/>
              <a:t>25.04.23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C7CDD48-F28D-4843-BC75-E72C19E04B56}" type="slidenum">
              <a:rPr lang="uk-UA" smtClean="0"/>
              <a:t>‹#›</a:t>
            </a:fld>
            <a:endParaRPr lang="uk-UA"/>
          </a:p>
        </p:txBody>
      </p:sp>
    </p:spTree>
    <p:extLst>
      <p:ext uri="{BB962C8B-B14F-4D97-AF65-F5344CB8AC3E}">
        <p14:creationId xmlns:p14="http://schemas.microsoft.com/office/powerpoint/2010/main" val="2573438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55536F96-746B-4E8D-A093-C8BFE3D99C92}" type="datetimeFigureOut">
              <a:rPr lang="uk-UA" smtClean="0"/>
              <a:t>25.04.23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C7CDD48-F28D-4843-BC75-E72C19E04B56}" type="slidenum">
              <a:rPr lang="uk-UA" smtClean="0"/>
              <a:t>‹#›</a:t>
            </a:fld>
            <a:endParaRPr lang="uk-UA"/>
          </a:p>
        </p:txBody>
      </p:sp>
    </p:spTree>
    <p:extLst>
      <p:ext uri="{BB962C8B-B14F-4D97-AF65-F5344CB8AC3E}">
        <p14:creationId xmlns:p14="http://schemas.microsoft.com/office/powerpoint/2010/main" val="156745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55536F96-746B-4E8D-A093-C8BFE3D99C92}" type="datetimeFigureOut">
              <a:rPr lang="uk-UA" smtClean="0"/>
              <a:t>25.04.23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C7CDD48-F28D-4843-BC75-E72C19E04B56}" type="slidenum">
              <a:rPr lang="uk-UA" smtClean="0"/>
              <a:t>‹#›</a:t>
            </a:fld>
            <a:endParaRPr lang="uk-UA"/>
          </a:p>
        </p:txBody>
      </p:sp>
    </p:spTree>
    <p:extLst>
      <p:ext uri="{BB962C8B-B14F-4D97-AF65-F5344CB8AC3E}">
        <p14:creationId xmlns:p14="http://schemas.microsoft.com/office/powerpoint/2010/main" val="399521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55536F96-746B-4E8D-A093-C8BFE3D99C92}" type="datetimeFigureOut">
              <a:rPr lang="uk-UA" smtClean="0"/>
              <a:t>25.04.23</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C7CDD48-F28D-4843-BC75-E72C19E04B56}" type="slidenum">
              <a:rPr lang="uk-UA" smtClean="0"/>
              <a:t>‹#›</a:t>
            </a:fld>
            <a:endParaRPr lang="uk-UA"/>
          </a:p>
        </p:txBody>
      </p:sp>
    </p:spTree>
    <p:extLst>
      <p:ext uri="{BB962C8B-B14F-4D97-AF65-F5344CB8AC3E}">
        <p14:creationId xmlns:p14="http://schemas.microsoft.com/office/powerpoint/2010/main" val="2878094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55536F96-746B-4E8D-A093-C8BFE3D99C92}" type="datetimeFigureOut">
              <a:rPr lang="uk-UA" smtClean="0"/>
              <a:t>25.04.23</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2C7CDD48-F28D-4843-BC75-E72C19E04B56}" type="slidenum">
              <a:rPr lang="uk-UA" smtClean="0"/>
              <a:t>‹#›</a:t>
            </a:fld>
            <a:endParaRPr lang="uk-UA"/>
          </a:p>
        </p:txBody>
      </p:sp>
    </p:spTree>
    <p:extLst>
      <p:ext uri="{BB962C8B-B14F-4D97-AF65-F5344CB8AC3E}">
        <p14:creationId xmlns:p14="http://schemas.microsoft.com/office/powerpoint/2010/main" val="3117341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55536F96-746B-4E8D-A093-C8BFE3D99C92}" type="datetimeFigureOut">
              <a:rPr lang="uk-UA" smtClean="0"/>
              <a:t>25.04.23</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2C7CDD48-F28D-4843-BC75-E72C19E04B56}" type="slidenum">
              <a:rPr lang="uk-UA" smtClean="0"/>
              <a:t>‹#›</a:t>
            </a:fld>
            <a:endParaRPr lang="uk-UA"/>
          </a:p>
        </p:txBody>
      </p:sp>
    </p:spTree>
    <p:extLst>
      <p:ext uri="{BB962C8B-B14F-4D97-AF65-F5344CB8AC3E}">
        <p14:creationId xmlns:p14="http://schemas.microsoft.com/office/powerpoint/2010/main" val="3622193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55536F96-746B-4E8D-A093-C8BFE3D99C92}" type="datetimeFigureOut">
              <a:rPr lang="uk-UA" smtClean="0"/>
              <a:t>25.04.23</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2C7CDD48-F28D-4843-BC75-E72C19E04B56}" type="slidenum">
              <a:rPr lang="uk-UA" smtClean="0"/>
              <a:t>‹#›</a:t>
            </a:fld>
            <a:endParaRPr lang="uk-UA"/>
          </a:p>
        </p:txBody>
      </p:sp>
    </p:spTree>
    <p:extLst>
      <p:ext uri="{BB962C8B-B14F-4D97-AF65-F5344CB8AC3E}">
        <p14:creationId xmlns:p14="http://schemas.microsoft.com/office/powerpoint/2010/main" val="1561565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55536F96-746B-4E8D-A093-C8BFE3D99C92}" type="datetimeFigureOut">
              <a:rPr lang="uk-UA" smtClean="0"/>
              <a:t>25.04.23</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C7CDD48-F28D-4843-BC75-E72C19E04B56}" type="slidenum">
              <a:rPr lang="uk-UA" smtClean="0"/>
              <a:t>‹#›</a:t>
            </a:fld>
            <a:endParaRPr lang="uk-UA"/>
          </a:p>
        </p:txBody>
      </p:sp>
    </p:spTree>
    <p:extLst>
      <p:ext uri="{BB962C8B-B14F-4D97-AF65-F5344CB8AC3E}">
        <p14:creationId xmlns:p14="http://schemas.microsoft.com/office/powerpoint/2010/main" val="2765495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55536F96-746B-4E8D-A093-C8BFE3D99C92}" type="datetimeFigureOut">
              <a:rPr lang="uk-UA" smtClean="0"/>
              <a:t>25.04.23</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C7CDD48-F28D-4843-BC75-E72C19E04B56}" type="slidenum">
              <a:rPr lang="uk-UA" smtClean="0"/>
              <a:t>‹#›</a:t>
            </a:fld>
            <a:endParaRPr lang="uk-UA"/>
          </a:p>
        </p:txBody>
      </p:sp>
    </p:spTree>
    <p:extLst>
      <p:ext uri="{BB962C8B-B14F-4D97-AF65-F5344CB8AC3E}">
        <p14:creationId xmlns:p14="http://schemas.microsoft.com/office/powerpoint/2010/main" val="184940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36F96-746B-4E8D-A093-C8BFE3D99C92}" type="datetimeFigureOut">
              <a:rPr lang="uk-UA" smtClean="0"/>
              <a:t>25.04.23</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CDD48-F28D-4843-BC75-E72C19E04B56}" type="slidenum">
              <a:rPr lang="uk-UA" smtClean="0"/>
              <a:t>‹#›</a:t>
            </a:fld>
            <a:endParaRPr lang="uk-UA"/>
          </a:p>
        </p:txBody>
      </p:sp>
    </p:spTree>
    <p:extLst>
      <p:ext uri="{BB962C8B-B14F-4D97-AF65-F5344CB8AC3E}">
        <p14:creationId xmlns:p14="http://schemas.microsoft.com/office/powerpoint/2010/main" val="3339978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783828" y="4676930"/>
            <a:ext cx="8659317" cy="1846055"/>
          </a:xfrm>
        </p:spPr>
        <p:txBody>
          <a:bodyPr>
            <a:noAutofit/>
          </a:bodyPr>
          <a:lstStyle/>
          <a:p>
            <a:r>
              <a:rPr lang="uk-UA" sz="4400" b="1" dirty="0">
                <a:solidFill>
                  <a:schemeClr val="bg1"/>
                </a:solidFill>
                <a:latin typeface="Bookman Old Style" panose="02050604050505020204" pitchFamily="18" charset="0"/>
              </a:rPr>
              <a:t>Професійна етика. Юридична етика як вид професійної етики. Професійна етика державних службовців.</a:t>
            </a:r>
            <a:br>
              <a:rPr lang="uk-UA" sz="4400" b="1" dirty="0">
                <a:solidFill>
                  <a:schemeClr val="bg1"/>
                </a:solidFill>
                <a:latin typeface="Bookman Old Style" panose="02050604050505020204" pitchFamily="18" charset="0"/>
              </a:rPr>
            </a:br>
            <a:br>
              <a:rPr lang="uk-UA" sz="4400" b="1" dirty="0">
                <a:solidFill>
                  <a:schemeClr val="bg1"/>
                </a:solidFill>
                <a:latin typeface="Bookman Old Style" panose="02050604050505020204" pitchFamily="18" charset="0"/>
              </a:rPr>
            </a:br>
            <a:br>
              <a:rPr lang="uk-UA" sz="4400" b="1" dirty="0">
                <a:solidFill>
                  <a:schemeClr val="bg1"/>
                </a:solidFill>
                <a:latin typeface="Bookman Old Style" panose="02050604050505020204" pitchFamily="18" charset="0"/>
              </a:rPr>
            </a:br>
            <a:endParaRPr lang="uk-UA" sz="44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8488490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50000"/>
              </a:schemeClr>
            </a:gs>
            <a:gs pos="0">
              <a:schemeClr val="bg1">
                <a:lumMod val="50000"/>
              </a:schemeClr>
            </a:gs>
            <a:gs pos="100000">
              <a:schemeClr val="bg1">
                <a:lumMod val="95000"/>
              </a:schemeClr>
            </a:gs>
            <a:gs pos="100000">
              <a:schemeClr val="bg1"/>
            </a:gs>
          </a:gsLst>
          <a:lin ang="16200000" scaled="1"/>
        </a:gradFill>
        <a:effectLst/>
      </p:bgPr>
    </p:bg>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19922" y="104931"/>
            <a:ext cx="8604276" cy="6072032"/>
          </a:xfrm>
        </p:spPr>
        <p:txBody>
          <a:bodyPr>
            <a:normAutofit fontScale="92500" lnSpcReduction="20000"/>
          </a:bodyPr>
          <a:lstStyle/>
          <a:p>
            <a:r>
              <a:rPr lang="uk-UA" b="1" dirty="0">
                <a:latin typeface="Bookman Old Style" panose="02050604050505020204" pitchFamily="18" charset="0"/>
              </a:rPr>
              <a:t>Етична норма</a:t>
            </a:r>
            <a:r>
              <a:rPr lang="uk-UA" dirty="0">
                <a:latin typeface="Bookman Old Style" panose="02050604050505020204" pitchFamily="18" charset="0"/>
              </a:rPr>
              <a:t>, на відміну від норми правової, не спричиняє санкцій, передбачених законом, якщо порушення етичних вимог не переростає в правопорушення. Етичні норми містять, переважно, рекомендаційний характер. Однак за деякі етичні порушення передбачені та можуть застосовуватися санкції корпоративного впливу, що можуть мати правові наслідки. Наприклад Вища кваліфікаційна комісія анулювала свідоцтво про право на зайняття адвокатською діяльністю, мотивуючи це несумлінним відношенням адвоката до своїх обов'язків. Тут несумлінність як моральна категорія, має правові наслідки - анулювання права на заняття адвокатською діяльністю.</a:t>
            </a:r>
          </a:p>
          <a:p>
            <a:r>
              <a:rPr lang="uk-UA" dirty="0">
                <a:latin typeface="Bookman Old Style" panose="02050604050505020204" pitchFamily="18" charset="0"/>
              </a:rPr>
              <a:t>Побудова етичної норми за класичною тріадою не є суцільною. Безліч етичних норм не містять усіх трьох елементів, приміром, санкції.</a:t>
            </a:r>
          </a:p>
          <a:p>
            <a:endParaRPr lang="uk-UA" dirty="0">
              <a:latin typeface="Bookman Old Style" panose="020506040505050202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4198" y="0"/>
            <a:ext cx="3467802" cy="6858000"/>
          </a:xfrm>
          <a:prstGeom prst="rect">
            <a:avLst/>
          </a:prstGeom>
        </p:spPr>
      </p:pic>
    </p:spTree>
    <p:extLst>
      <p:ext uri="{BB962C8B-B14F-4D97-AF65-F5344CB8AC3E}">
        <p14:creationId xmlns:p14="http://schemas.microsoft.com/office/powerpoint/2010/main" val="48566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50000"/>
              </a:schemeClr>
            </a:gs>
            <a:gs pos="0">
              <a:schemeClr val="bg1">
                <a:lumMod val="50000"/>
              </a:schemeClr>
            </a:gs>
            <a:gs pos="100000">
              <a:schemeClr val="bg1">
                <a:lumMod val="95000"/>
              </a:schemeClr>
            </a:gs>
            <a:gs pos="100000">
              <a:schemeClr val="bg1"/>
            </a:gs>
          </a:gsLst>
          <a:lin ang="16200000" scaled="1"/>
        </a:gradFill>
        <a:effectLst/>
      </p:bgPr>
    </p:bg>
    <p:spTree>
      <p:nvGrpSpPr>
        <p:cNvPr id="1" name=""/>
        <p:cNvGrpSpPr/>
        <p:nvPr/>
      </p:nvGrpSpPr>
      <p:grpSpPr>
        <a:xfrm>
          <a:off x="0" y="0"/>
          <a:ext cx="0" cy="0"/>
          <a:chOff x="0" y="0"/>
          <a:chExt cx="0" cy="0"/>
        </a:xfrm>
      </p:grpSpPr>
      <p:sp>
        <p:nvSpPr>
          <p:cNvPr id="5" name="Заголовок 1"/>
          <p:cNvSpPr>
            <a:spLocks noGrp="1"/>
          </p:cNvSpPr>
          <p:nvPr>
            <p:ph idx="1"/>
          </p:nvPr>
        </p:nvSpPr>
        <p:spPr>
          <a:xfrm>
            <a:off x="4147279" y="59960"/>
            <a:ext cx="8044721" cy="5966086"/>
          </a:xfrm>
        </p:spPr>
        <p:txBody>
          <a:bodyPr>
            <a:normAutofit fontScale="92500" lnSpcReduction="10000"/>
          </a:bodyPr>
          <a:lstStyle/>
          <a:p>
            <a:pPr marL="0" indent="0">
              <a:buNone/>
            </a:pPr>
            <a:r>
              <a:rPr lang="uk-UA" b="1" dirty="0"/>
              <a:t>                   </a:t>
            </a:r>
            <a:r>
              <a:rPr lang="uk-UA" b="1" dirty="0">
                <a:latin typeface="Bookman Old Style" panose="02050604050505020204" pitchFamily="18" charset="0"/>
              </a:rPr>
              <a:t>Джерела професійної етики.</a:t>
            </a:r>
            <a:endParaRPr lang="uk-UA" dirty="0">
              <a:latin typeface="Bookman Old Style" panose="02050604050505020204" pitchFamily="18" charset="0"/>
            </a:endParaRPr>
          </a:p>
          <a:p>
            <a:r>
              <a:rPr lang="uk-UA" dirty="0">
                <a:latin typeface="Bookman Old Style" panose="02050604050505020204" pitchFamily="18" charset="0"/>
              </a:rPr>
              <a:t>Юридична етика як галузь філософського вчення, постійно розвивається і підживлюється з численних міжнародних, офіційних і інших джерел.</a:t>
            </a:r>
          </a:p>
          <a:p>
            <a:r>
              <a:rPr lang="uk-UA" dirty="0">
                <a:latin typeface="Bookman Old Style" panose="02050604050505020204" pitchFamily="18" charset="0"/>
              </a:rPr>
              <a:t>На цей час існує більше десятка міжнародних документів, присвячених етичним аспектам правової сфери. Деякі з них визнані ще радянською державою, а до більшості Україна приєдналася після здобуття власної незалежності. Це Загальна декларація прав людини, Деонтологічний кодекс, прийнятий на пленарному засіданні дванадцяти делегацій Європейського співтовариства в жовтні 1988 р. у Страсбурзі, та багато інших.</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172126" cy="5636302"/>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6111" y="3357797"/>
            <a:ext cx="2619122" cy="3387777"/>
          </a:xfrm>
          <a:prstGeom prst="rect">
            <a:avLst/>
          </a:prstGeom>
        </p:spPr>
      </p:pic>
    </p:spTree>
    <p:extLst>
      <p:ext uri="{BB962C8B-B14F-4D97-AF65-F5344CB8AC3E}">
        <p14:creationId xmlns:p14="http://schemas.microsoft.com/office/powerpoint/2010/main" val="21310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50000"/>
              </a:schemeClr>
            </a:gs>
            <a:gs pos="0">
              <a:schemeClr val="bg1">
                <a:lumMod val="50000"/>
              </a:schemeClr>
            </a:gs>
            <a:gs pos="100000">
              <a:schemeClr val="bg1">
                <a:lumMod val="95000"/>
              </a:schemeClr>
            </a:gs>
            <a:gs pos="100000">
              <a:schemeClr val="bg1"/>
            </a:gs>
          </a:gsLst>
          <a:lin ang="16200000" scaled="1"/>
        </a:gradFill>
        <a:effectLst/>
      </p:bgPr>
    </p:bg>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432715" y="142407"/>
            <a:ext cx="7469474" cy="6715593"/>
          </a:xfrm>
        </p:spPr>
        <p:txBody>
          <a:bodyPr>
            <a:normAutofit fontScale="92500" lnSpcReduction="20000"/>
          </a:bodyPr>
          <a:lstStyle/>
          <a:p>
            <a:pPr marL="0" indent="0">
              <a:buNone/>
            </a:pPr>
            <a:r>
              <a:rPr lang="uk-UA" dirty="0">
                <a:latin typeface="Bookman Old Style" panose="02050604050505020204" pitchFamily="18" charset="0"/>
              </a:rPr>
              <a:t>   До офіційних джерел юридичної етики варто віднести деякі Закони України (Закон України «Про адвокатуру».), Укази Президента (Указ Президента від 30 вересня 1999 р. «Про деякі міри щодо підвищення рівня роботи адвокатури», що затвердив Положення про кваліфікаційно-дисциплінарну комісію адвокатури), Постанови Кабінету Міністрів (Постанова КМУ «Про твердження порядку оплати праці адвокатів по наданню громадянам правової допомоги в кримінальних справах за рахунок держави»).</a:t>
            </a:r>
          </a:p>
          <a:p>
            <a:pPr marL="0" indent="0">
              <a:buNone/>
            </a:pPr>
            <a:r>
              <a:rPr lang="uk-UA" dirty="0">
                <a:latin typeface="Bookman Old Style" panose="02050604050505020204" pitchFamily="18" charset="0"/>
              </a:rPr>
              <a:t>  До офіційних джерел юридичної етики варто також віднести рішення Конституційного Суду України. Зокрема, рішення від 16 жовтня 2000 р. за N 13-рп/2000, що розширив коло осіб, які допускаються до виконання функцій із захисту прав громадян у кримінальних справах. Будучи чисто правовим по своїй суті, рішення торкається маси етичних питань, що потребують регулювання.</a:t>
            </a:r>
          </a:p>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798788" cy="68580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6818" y="3217472"/>
            <a:ext cx="2730396" cy="3640528"/>
          </a:xfrm>
          <a:prstGeom prst="rect">
            <a:avLst/>
          </a:prstGeom>
        </p:spPr>
      </p:pic>
    </p:spTree>
    <p:extLst>
      <p:ext uri="{BB962C8B-B14F-4D97-AF65-F5344CB8AC3E}">
        <p14:creationId xmlns:p14="http://schemas.microsoft.com/office/powerpoint/2010/main" val="41293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8000" b="-108000"/>
          </a:stretch>
        </a:blipFill>
        <a:effectLst/>
      </p:bgPr>
    </p:bg>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643326" y="926214"/>
            <a:ext cx="11273854" cy="5249733"/>
          </a:xfrm>
        </p:spPr>
        <p:txBody>
          <a:bodyPr>
            <a:normAutofit/>
          </a:bodyPr>
          <a:lstStyle/>
          <a:p>
            <a:pPr marL="0" indent="0">
              <a:buNone/>
            </a:pPr>
            <a:r>
              <a:rPr lang="uk-UA" dirty="0">
                <a:solidFill>
                  <a:schemeClr val="bg1"/>
                </a:solidFill>
                <a:latin typeface="Bookman Old Style" panose="02050604050505020204" pitchFamily="18" charset="0"/>
              </a:rPr>
              <a:t>   Останнім часом набуває сили рух за підвищення ролі деонтологічних і етичних вимог в юридичному бізнесі. Прагнення юридичних компаній, що закріпилися на ринку надання правових послуг, до моно­полізму, порушення рекламної етики, переманювання кадрів і </a:t>
            </a:r>
            <a:r>
              <a:rPr lang="uk-UA" dirty="0" err="1">
                <a:solidFill>
                  <a:schemeClr val="bg1"/>
                </a:solidFill>
                <a:latin typeface="Bookman Old Style" panose="02050604050505020204" pitchFamily="18" charset="0"/>
              </a:rPr>
              <a:t>т.ін</a:t>
            </a:r>
            <a:r>
              <a:rPr lang="uk-UA" dirty="0">
                <a:solidFill>
                  <a:schemeClr val="bg1"/>
                </a:solidFill>
                <a:latin typeface="Bookman Old Style" panose="02050604050505020204" pitchFamily="18" charset="0"/>
              </a:rPr>
              <a:t>. викликало до життя таку форму спротиву цим явищам, як укладен­ня колективних угод з метою встановлення етичної відповідальності за порушення обумовлених в угодах етичних вимог. Більш докладно про це йдеться в розділі 13 "Етика юридичного бізнесу".</a:t>
            </a:r>
          </a:p>
          <a:p>
            <a:pPr marL="0" indent="0">
              <a:buNone/>
            </a:pPr>
            <a:r>
              <a:rPr lang="uk-UA" dirty="0">
                <a:solidFill>
                  <a:schemeClr val="bg1"/>
                </a:solidFill>
                <a:latin typeface="Bookman Old Style" panose="02050604050505020204" pitchFamily="18" charset="0"/>
              </a:rPr>
              <a:t>   Нарешті, дисциплінарна практика місцевих кваліфікаційно-дисциплінарних комісій.</a:t>
            </a:r>
          </a:p>
          <a:p>
            <a:pPr marL="0" indent="0">
              <a:buNone/>
            </a:pPr>
            <a:endParaRPr lang="uk-UA" dirty="0"/>
          </a:p>
        </p:txBody>
      </p:sp>
    </p:spTree>
    <p:extLst>
      <p:ext uri="{BB962C8B-B14F-4D97-AF65-F5344CB8AC3E}">
        <p14:creationId xmlns:p14="http://schemas.microsoft.com/office/powerpoint/2010/main" val="235463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50000"/>
              </a:schemeClr>
            </a:gs>
            <a:gs pos="0">
              <a:schemeClr val="bg1">
                <a:lumMod val="50000"/>
              </a:schemeClr>
            </a:gs>
            <a:gs pos="100000">
              <a:schemeClr val="bg1">
                <a:lumMod val="95000"/>
              </a:schemeClr>
            </a:gs>
            <a:gs pos="100000">
              <a:schemeClr val="bg1"/>
            </a:gs>
          </a:gsLst>
          <a:lin ang="16200000" scaled="1"/>
        </a:gradFill>
        <a:effectLst/>
      </p:bgPr>
    </p:bg>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 y="0"/>
            <a:ext cx="11353800" cy="6858000"/>
          </a:xfrm>
        </p:spPr>
        <p:txBody>
          <a:bodyPr>
            <a:normAutofit fontScale="85000" lnSpcReduction="20000"/>
          </a:bodyPr>
          <a:lstStyle/>
          <a:p>
            <a:pPr marL="0" indent="0">
              <a:buNone/>
            </a:pPr>
            <a:r>
              <a:rPr lang="uk-UA" b="1" dirty="0"/>
              <a:t>                                </a:t>
            </a:r>
            <a:r>
              <a:rPr lang="uk-UA" b="1" dirty="0">
                <a:latin typeface="Bookman Old Style" panose="02050604050505020204" pitchFamily="18" charset="0"/>
              </a:rPr>
              <a:t>Професійна етика державних службовців. </a:t>
            </a:r>
          </a:p>
          <a:p>
            <a:pPr marL="0" indent="0">
              <a:buNone/>
            </a:pPr>
            <a:r>
              <a:rPr lang="uk-UA" dirty="0">
                <a:latin typeface="Bookman Old Style" panose="02050604050505020204" pitchFamily="18" charset="0"/>
              </a:rPr>
              <a:t>     Моральні вимоги до державних службовців встановлені в багатьох нормативно-правових актах, зокрема Конституції України, Законі України „Про державну службу” тощо. Але максимально деталізовані і конкретні норми містить Наказ Головдержслужби „Про затвердження Загальних правил поведінки державного службовця” № 58 від 23.10.2000 р., який містить наступні положення:</a:t>
            </a:r>
          </a:p>
          <a:p>
            <a:pPr marL="0" lvl="0" indent="0">
              <a:buNone/>
            </a:pPr>
            <a:r>
              <a:rPr lang="uk-UA" dirty="0">
                <a:latin typeface="Bookman Old Style" panose="02050604050505020204" pitchFamily="18" charset="0"/>
              </a:rPr>
              <a:t>        1) Державна служба України ґрунтується на принципах служіння Українському народу та Українській державі; демократизму, гуманізму і соціальної справедливості; верховенства права, що забезпечує пріоритет прав і свобод людини і громадянина; професіоналізму, ініціативності, чесності, відданості справі; персональної відповідальності за виконання посадових повноважень і дотримання службової дисципліни; політичної неупередженості; відкритості, гласності та контрольованості.</a:t>
            </a:r>
          </a:p>
          <a:p>
            <a:pPr marL="0" lvl="0" indent="0">
              <a:buNone/>
            </a:pPr>
            <a:r>
              <a:rPr lang="uk-UA" dirty="0">
                <a:latin typeface="Bookman Old Style" panose="02050604050505020204" pitchFamily="18" charset="0"/>
              </a:rPr>
              <a:t>       2) Суспільне призначення державної служби полягає в забезпеченні ефективного здійснення завдань і функцій Української держави шляхом сумлінного виконання державними службовцями покладених на них службових повноважень.</a:t>
            </a:r>
          </a:p>
          <a:p>
            <a:pPr marL="0" lvl="0" indent="0">
              <a:buNone/>
            </a:pPr>
            <a:r>
              <a:rPr lang="uk-UA" dirty="0">
                <a:latin typeface="Bookman Old Style" panose="02050604050505020204" pitchFamily="18" charset="0"/>
              </a:rPr>
              <a:t>       3) Поведінка державних службовців має відповідати очікуванням громадськості й забезпечувати довіру суспільства та громадян до державної служби, сприяти реалізації прав і свобод людини і громадянина, визначених Конституцією і законами України.</a:t>
            </a:r>
          </a:p>
        </p:txBody>
      </p:sp>
    </p:spTree>
    <p:extLst>
      <p:ext uri="{BB962C8B-B14F-4D97-AF65-F5344CB8AC3E}">
        <p14:creationId xmlns:p14="http://schemas.microsoft.com/office/powerpoint/2010/main" val="17704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50000"/>
              </a:schemeClr>
            </a:gs>
            <a:gs pos="0">
              <a:schemeClr val="bg1">
                <a:lumMod val="50000"/>
              </a:schemeClr>
            </a:gs>
            <a:gs pos="100000">
              <a:schemeClr val="bg1">
                <a:lumMod val="95000"/>
              </a:schemeClr>
            </a:gs>
            <a:gs pos="100000">
              <a:schemeClr val="bg1"/>
            </a:gs>
          </a:gsLst>
          <a:lin ang="16200000" scaled="1"/>
        </a:gradFill>
        <a:effectLst/>
      </p:bgPr>
    </p:bg>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8633" y="176707"/>
            <a:ext cx="8260829" cy="6463936"/>
          </a:xfrm>
        </p:spPr>
        <p:txBody>
          <a:bodyPr>
            <a:normAutofit fontScale="92500" lnSpcReduction="10000"/>
          </a:bodyPr>
          <a:lstStyle/>
          <a:p>
            <a:pPr lvl="0"/>
            <a:r>
              <a:rPr lang="uk-UA" dirty="0">
                <a:latin typeface="Bookman Old Style" panose="02050604050505020204" pitchFamily="18" charset="0"/>
              </a:rPr>
              <a:t>Державний службовець має дбати про позитивний імідж та авторитет органів державної влади і державної служби в цілому, дорожити своїм ім'ям та статусом.</a:t>
            </a:r>
          </a:p>
          <a:p>
            <a:pPr lvl="0"/>
            <a:r>
              <a:rPr lang="uk-UA" dirty="0">
                <a:latin typeface="Bookman Old Style" panose="02050604050505020204" pitchFamily="18" charset="0"/>
              </a:rPr>
              <a:t>Державні службовці, з урахуванням конституційних прав, можуть брати участь у політичній чи іншій громадській діяльності лише поза межами їх службових обов'язків і в поза робочий час, щоб не підривати віру громадськості в неупереджене виконання ними своїх функцій. Власні політичні погляди вони не можуть використовувати при виконанні своїх посадових обов'язків.</a:t>
            </a:r>
          </a:p>
          <a:p>
            <a:pPr lvl="0"/>
            <a:r>
              <a:rPr lang="uk-UA" dirty="0">
                <a:latin typeface="Bookman Old Style" panose="02050604050505020204" pitchFamily="18" charset="0"/>
              </a:rPr>
              <a:t>Державний службовець, як і інші громадяни, має право на приватне життя і повинен поважати приватне життя інших державних службовців, зберігати з цих питань конфіденційність інформації, якщо інше не встановлено законами України.</a:t>
            </a:r>
          </a:p>
          <a:p>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4256" y="326609"/>
            <a:ext cx="3091409" cy="4121878"/>
          </a:xfrm>
          <a:prstGeom prst="rect">
            <a:avLst/>
          </a:prstGeom>
          <a:effectLst>
            <a:outerShdw blurRad="419100" dist="50800" dir="4800000" sx="114000" sy="114000" algn="ctr" rotWithShape="0">
              <a:srgbClr val="000000">
                <a:alpha val="61000"/>
              </a:srgbClr>
            </a:outerShdw>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8655" y="2909851"/>
            <a:ext cx="2408971" cy="3730792"/>
          </a:xfrm>
          <a:prstGeom prst="rect">
            <a:avLst/>
          </a:prstGeom>
          <a:effectLst>
            <a:outerShdw blurRad="368300" dist="50800" dir="5400000" sx="112000" sy="112000" algn="ctr" rotWithShape="0">
              <a:srgbClr val="000000">
                <a:alpha val="76000"/>
              </a:srgbClr>
            </a:outerShdw>
          </a:effectLst>
        </p:spPr>
      </p:pic>
    </p:spTree>
    <p:extLst>
      <p:ext uri="{BB962C8B-B14F-4D97-AF65-F5344CB8AC3E}">
        <p14:creationId xmlns:p14="http://schemas.microsoft.com/office/powerpoint/2010/main" val="44401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39000" b="-39000"/>
          </a:stretch>
        </a:blipFill>
        <a:effectLst/>
      </p:bgPr>
    </p:bg>
    <p:spTree>
      <p:nvGrpSpPr>
        <p:cNvPr id="1" name=""/>
        <p:cNvGrpSpPr/>
        <p:nvPr/>
      </p:nvGrpSpPr>
      <p:grpSpPr>
        <a:xfrm>
          <a:off x="0" y="0"/>
          <a:ext cx="0" cy="0"/>
          <a:chOff x="0" y="0"/>
          <a:chExt cx="0" cy="0"/>
        </a:xfrm>
      </p:grpSpPr>
      <p:sp>
        <p:nvSpPr>
          <p:cNvPr id="4" name="Заголовок 1"/>
          <p:cNvSpPr>
            <a:spLocks noGrp="1"/>
          </p:cNvSpPr>
          <p:nvPr>
            <p:ph idx="1"/>
          </p:nvPr>
        </p:nvSpPr>
        <p:spPr>
          <a:xfrm>
            <a:off x="284813" y="509666"/>
            <a:ext cx="11497456" cy="6145967"/>
          </a:xfrm>
        </p:spPr>
        <p:txBody>
          <a:bodyPr>
            <a:normAutofit fontScale="92500" lnSpcReduction="20000"/>
          </a:bodyPr>
          <a:lstStyle/>
          <a:p>
            <a:pPr lvl="0"/>
            <a:r>
              <a:rPr lang="uk-UA" dirty="0">
                <a:effectLst>
                  <a:outerShdw blurRad="38100" dist="38100" dir="2700000" algn="tl">
                    <a:srgbClr val="000000">
                      <a:alpha val="43137"/>
                    </a:srgbClr>
                  </a:outerShdw>
                </a:effectLst>
                <a:latin typeface="Bookman Old Style" panose="02050604050505020204" pitchFamily="18" charset="0"/>
              </a:rPr>
              <a:t>Державний службовець при виконанні службових обов'язків повинен діяти на підставі, в обсязі та у спосіб, які передбачені Конституцією та законами України, а також укладеними і в установленому порядку ратифікованими міжнародними договорами України, на засадах чесності, справедливості, відповідальності, відкритості й прозорості. </a:t>
            </a:r>
          </a:p>
          <a:p>
            <a:pPr lvl="0"/>
            <a:r>
              <a:rPr lang="uk-UA" dirty="0">
                <a:effectLst>
                  <a:outerShdw blurRad="38100" dist="38100" dir="2700000" algn="tl">
                    <a:srgbClr val="000000">
                      <a:alpha val="43137"/>
                    </a:srgbClr>
                  </a:outerShdw>
                </a:effectLst>
                <a:latin typeface="Bookman Old Style" panose="02050604050505020204" pitchFamily="18" charset="0"/>
              </a:rPr>
              <a:t>Державний службовець повинен сумлінно виконувати свої службові обов'язки, проявляти ініціативу і творчі здібності, постійно вдосконалювати організацію своєї роботи.</a:t>
            </a:r>
          </a:p>
          <a:p>
            <a:pPr lvl="0"/>
            <a:r>
              <a:rPr lang="uk-UA" dirty="0">
                <a:effectLst>
                  <a:outerShdw blurRad="38100" dist="38100" dir="2700000" algn="tl">
                    <a:srgbClr val="000000">
                      <a:alpha val="43137"/>
                    </a:srgbClr>
                  </a:outerShdw>
                </a:effectLst>
                <a:latin typeface="Bookman Old Style" panose="02050604050505020204" pitchFamily="18" charset="0"/>
              </a:rPr>
              <a:t>Державний службовець має виконувати свої посадові обов'язки чесно, неупереджено, не надавати будь-яких переваг та не виявляти прихильність до окремих фізичних і юридичних осіб, політичних партій, рішуче виступати проти антидержавних проявів і сил, які загрожують порядку в суспільстві або безпеці громадян.</a:t>
            </a:r>
          </a:p>
          <a:p>
            <a:r>
              <a:rPr lang="uk-UA" dirty="0">
                <a:effectLst>
                  <a:outerShdw blurRad="38100" dist="38100" dir="2700000" algn="tl">
                    <a:srgbClr val="000000">
                      <a:alpha val="43137"/>
                    </a:srgbClr>
                  </a:outerShdw>
                </a:effectLst>
                <a:latin typeface="Bookman Old Style" panose="02050604050505020204" pitchFamily="18" charset="0"/>
              </a:rPr>
              <a:t>Державний службовець повинен шанобливо ставитися до громадян, керівників і співробітників, дотримуватися високої культури спілкування, не допускати дій і вчинків, які можуть зашкодити інтересам державної служби</a:t>
            </a:r>
            <a:r>
              <a:rPr lang="uk-UA"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29691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50000"/>
              </a:schemeClr>
            </a:gs>
            <a:gs pos="0">
              <a:schemeClr val="bg1">
                <a:lumMod val="50000"/>
              </a:schemeClr>
            </a:gs>
            <a:gs pos="100000">
              <a:schemeClr val="bg1">
                <a:lumMod val="95000"/>
              </a:schemeClr>
            </a:gs>
            <a:gs pos="100000">
              <a:schemeClr val="bg1"/>
            </a:gs>
          </a:gsLst>
          <a:lin ang="16200000" scaled="1"/>
        </a:gradFill>
        <a:effectLst/>
      </p:bgPr>
    </p:bg>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 y="251658"/>
            <a:ext cx="7884825" cy="1277339"/>
          </a:xfrm>
        </p:spPr>
        <p:txBody>
          <a:bodyPr>
            <a:noAutofit/>
          </a:bodyPr>
          <a:lstStyle/>
          <a:p>
            <a:pPr lvl="0"/>
            <a:r>
              <a:rPr lang="uk-UA" sz="2100" dirty="0">
                <a:latin typeface="Bookman Old Style" panose="02050604050505020204" pitchFamily="18" charset="0"/>
              </a:rPr>
              <a:t>Державний службовець має з належною повагою ставитись до прав, обов'язків та законних інтересів громадян, їх об'єднань, а також юридичних осіб, не повинен проявляти свавілля або байдужість до їхніх правомірних дій та вимог, допускати прояви бюрократизму, відомчості та місництва, нестриманість у висловлюваннях або іншим чином поводитися таким чином, що дискредитує орган державної влади або ганьбить репутацію державного службовця.</a:t>
            </a:r>
          </a:p>
          <a:p>
            <a:pPr lvl="0"/>
            <a:r>
              <a:rPr lang="uk-UA" sz="2100" dirty="0">
                <a:latin typeface="Bookman Old Style" panose="02050604050505020204" pitchFamily="18" charset="0"/>
              </a:rPr>
              <a:t>Державний службовець має виявляти толерантність і повагу до різних релігійних організацій, шанування та дотримання народних звичаїв і національних традицій, установленого протоколу у відносинах з представниками міжнародних організацій, іноземних установ та іноземців.</a:t>
            </a:r>
          </a:p>
          <a:p>
            <a:pPr lvl="0"/>
            <a:r>
              <a:rPr lang="uk-UA" sz="2100" dirty="0">
                <a:latin typeface="Bookman Old Style" panose="02050604050505020204" pitchFamily="18" charset="0"/>
              </a:rPr>
              <a:t>При виконанні своїх повноважень державний службовець має забезпечувати, щоб матеріальні та фінансові ресурси, які йому доручені, використовувались раціонально, ефективно та </a:t>
            </a:r>
            <a:r>
              <a:rPr lang="uk-UA" sz="2100" dirty="0" err="1">
                <a:latin typeface="Bookman Old Style" panose="02050604050505020204" pitchFamily="18" charset="0"/>
              </a:rPr>
              <a:t>економно</a:t>
            </a:r>
            <a:r>
              <a:rPr lang="uk-UA" sz="2100" dirty="0">
                <a:latin typeface="Bookman Old Style" panose="02050604050505020204" pitchFamily="18" charset="0"/>
              </a:rPr>
              <a:t>.</a:t>
            </a:r>
          </a:p>
          <a:p>
            <a:endParaRPr lang="uk-UA" sz="21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482" y="128275"/>
            <a:ext cx="3810000" cy="4352925"/>
          </a:xfrm>
          <a:prstGeom prst="rect">
            <a:avLst/>
          </a:prstGeom>
          <a:effectLst>
            <a:outerShdw blurRad="381000" dist="50800" dir="5400000" sx="107000" sy="107000" algn="ctr" rotWithShape="0">
              <a:srgbClr val="000000">
                <a:alpha val="62000"/>
              </a:srgbClr>
            </a:outerShdw>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1950" y="3754306"/>
            <a:ext cx="3880188" cy="2908821"/>
          </a:xfrm>
          <a:prstGeom prst="rect">
            <a:avLst/>
          </a:prstGeom>
          <a:effectLst>
            <a:outerShdw blurRad="558800" dist="50800" dir="5400000" sx="106000" sy="106000" algn="ctr" rotWithShape="0">
              <a:srgbClr val="000000">
                <a:alpha val="73000"/>
              </a:srgbClr>
            </a:outerShdw>
          </a:effectLst>
        </p:spPr>
      </p:pic>
    </p:spTree>
    <p:extLst>
      <p:ext uri="{BB962C8B-B14F-4D97-AF65-F5344CB8AC3E}">
        <p14:creationId xmlns:p14="http://schemas.microsoft.com/office/powerpoint/2010/main" val="220898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149902"/>
            <a:ext cx="12037102" cy="6535711"/>
          </a:xfrm>
          <a:blipFill dpi="0" rotWithShape="1">
            <a:blip r:embed="rId2"/>
            <a:srcRect/>
            <a:stretch>
              <a:fillRect/>
            </a:stretch>
          </a:blipFill>
        </p:spPr>
        <p:txBody>
          <a:bodyPr>
            <a:normAutofit fontScale="85000" lnSpcReduction="20000"/>
          </a:bodyPr>
          <a:lstStyle/>
          <a:p>
            <a:pPr lvl="0"/>
            <a:r>
              <a:rPr lang="uk-UA" dirty="0">
                <a:solidFill>
                  <a:schemeClr val="bg1"/>
                </a:solidFill>
                <a:latin typeface="Bookman Old Style" panose="02050604050505020204" pitchFamily="18" charset="0"/>
              </a:rPr>
              <a:t>Державний службовець повинен постійно поліпшувати стан відповідності своїх умінь, знань і навичок функціям та завданням займаної посади, підвищувати свій професійний, інтелектуальний та культурний рівень за освітньо-професійними програмами та шляхом самоосвіти.</a:t>
            </a:r>
          </a:p>
          <a:p>
            <a:pPr lvl="0"/>
            <a:r>
              <a:rPr lang="uk-UA" dirty="0">
                <a:solidFill>
                  <a:schemeClr val="bg1"/>
                </a:solidFill>
                <a:latin typeface="Bookman Old Style" panose="02050604050505020204" pitchFamily="18" charset="0"/>
              </a:rPr>
              <a:t>Державний службовець повинен діяти в межах своїх повноважень. У разі одержання доручення, яке суперечить чинному законодавству, державний службовець зобов'язаний невідкладно в письмовій формі повідомити про це керівнику, який дав доручення, а в разі наполягання на його виконанні - повідомити вищу за посадою особу.</a:t>
            </a:r>
          </a:p>
          <a:p>
            <a:pPr lvl="0"/>
            <a:r>
              <a:rPr lang="uk-UA" dirty="0">
                <a:solidFill>
                  <a:schemeClr val="bg1"/>
                </a:solidFill>
                <a:latin typeface="Bookman Old Style" panose="02050604050505020204" pitchFamily="18" charset="0"/>
              </a:rPr>
              <a:t>Державному службовцю забороняється розголошувати довірену йому державну таємницю, іншу інформацію з обмеженим доступом, установлену Законами України "Про інформацію" та "Про державну таємницю", у тому числі й після залишення ним державної служби, а також використовувати таку інформацію для власного інтересу або інтересу інших осіб шляхом порад чи рекомендацій. У той же час державний службовець не повинен приховувати від громадян факти та обставини, що становлять загрозу для життя, здоров'я і безпеки людей, крім випадків заборони розголошення відомостей, що становлять державну таємницю, вичерпний перелік яких визначений законом, а також завдавати шкоди державній інформаційній політиці, суб'єктам інформаційних відносин шляхом ухилення чи утримання від ужиття заходів щодо охорони державної таємниці та іншої інформації з обмеженим доступом.</a:t>
            </a:r>
          </a:p>
          <a:p>
            <a:endParaRPr lang="uk-UA" dirty="0">
              <a:solidFill>
                <a:schemeClr val="bg1"/>
              </a:solidFill>
            </a:endParaRPr>
          </a:p>
        </p:txBody>
      </p:sp>
    </p:spTree>
    <p:extLst>
      <p:ext uri="{BB962C8B-B14F-4D97-AF65-F5344CB8AC3E}">
        <p14:creationId xmlns:p14="http://schemas.microsoft.com/office/powerpoint/2010/main" val="141219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04931" y="134911"/>
            <a:ext cx="11782269" cy="6580682"/>
          </a:xfrm>
          <a:gradFill>
            <a:gsLst>
              <a:gs pos="0">
                <a:schemeClr val="bg1">
                  <a:lumMod val="50000"/>
                </a:schemeClr>
              </a:gs>
              <a:gs pos="0">
                <a:schemeClr val="bg1">
                  <a:lumMod val="50000"/>
                </a:schemeClr>
              </a:gs>
              <a:gs pos="100000">
                <a:schemeClr val="bg1">
                  <a:lumMod val="95000"/>
                </a:schemeClr>
              </a:gs>
              <a:gs pos="100000">
                <a:schemeClr val="bg1"/>
              </a:gs>
            </a:gsLst>
            <a:lin ang="16200000" scaled="1"/>
          </a:gradFill>
        </p:spPr>
        <p:txBody>
          <a:bodyPr>
            <a:normAutofit fontScale="92500" lnSpcReduction="10000"/>
          </a:bodyPr>
          <a:lstStyle/>
          <a:p>
            <a:pPr lvl="0"/>
            <a:r>
              <a:rPr lang="uk-UA" dirty="0">
                <a:latin typeface="Bookman Old Style" panose="02050604050505020204" pitchFamily="18" charset="0"/>
              </a:rPr>
              <a:t>Державний службовець повинен на вимогу заявляти про наявність чи відсутність у нього конфлікту інтересів. Конфлікт інтересів випливає із ситуації, коли державний службовець має приватний інтерес, тобто переваги для нього або його родини, близьких родичів, друзів чи осіб та організацій, з якими він має або мав спільні ділові чи політичні інтереси, що впливає або може впливати на неупереджене та об'єктивне виконання службових обов'язків. Будь-який з таких конфліктів має бути вирішений до прийняття на державну службу чи призначення на нову посаду.</a:t>
            </a:r>
          </a:p>
          <a:p>
            <a:pPr lvl="0"/>
            <a:r>
              <a:rPr lang="uk-UA" dirty="0">
                <a:latin typeface="Bookman Old Style" panose="02050604050505020204" pitchFamily="18" charset="0"/>
              </a:rPr>
              <a:t>Державний службовець повинен суворо дотримуватись обмежень і заборон, передбачених антикорупційним законодавством та Законами України "Про державну службу" та "Про боротьбу з корупцією", уникати дій, які можуть бути сприйняті як підстава підозрювати його в корупції. Своєю поведінкою він має продемонструвати, що не терпить будь-яких проявів корупції, відмітає пропозиції про незаконні послуги, чітко розмежовує службу і приватне життя, при найменших ознаках корумпованої поведінки інформує свого керівника або державний орган вищого рівня.</a:t>
            </a:r>
          </a:p>
          <a:p>
            <a:endParaRPr lang="uk-UA" dirty="0">
              <a:latin typeface="Bookman Old Style" panose="02050604050505020204" pitchFamily="18" charset="0"/>
            </a:endParaRPr>
          </a:p>
        </p:txBody>
      </p:sp>
    </p:spTree>
    <p:extLst>
      <p:ext uri="{BB962C8B-B14F-4D97-AF65-F5344CB8AC3E}">
        <p14:creationId xmlns:p14="http://schemas.microsoft.com/office/powerpoint/2010/main" val="98279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50000"/>
              </a:schemeClr>
            </a:gs>
            <a:gs pos="0">
              <a:schemeClr val="bg1">
                <a:lumMod val="50000"/>
              </a:schemeClr>
            </a:gs>
            <a:gs pos="100000">
              <a:schemeClr val="bg1">
                <a:lumMod val="95000"/>
              </a:schemeClr>
            </a:gs>
            <a:gs pos="100000">
              <a:schemeClr val="bg1"/>
            </a:gs>
          </a:gsLst>
          <a:lin ang="16200000" scaled="1"/>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b="1" i="1"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ПЛАН</a:t>
            </a:r>
          </a:p>
        </p:txBody>
      </p:sp>
      <p:pic>
        <p:nvPicPr>
          <p:cNvPr id="7" name="Місце для вмісту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828882" y="352425"/>
            <a:ext cx="3134518" cy="6269037"/>
          </a:xfrm>
        </p:spPr>
      </p:pic>
      <p:sp>
        <p:nvSpPr>
          <p:cNvPr id="6" name="Місце для тексту 5"/>
          <p:cNvSpPr>
            <a:spLocks noGrp="1"/>
          </p:cNvSpPr>
          <p:nvPr>
            <p:ph type="body" sz="half" idx="2"/>
          </p:nvPr>
        </p:nvSpPr>
        <p:spPr>
          <a:xfrm>
            <a:off x="0" y="2268537"/>
            <a:ext cx="5638800" cy="4589463"/>
          </a:xfrm>
        </p:spPr>
        <p:txBody>
          <a:bodyPr>
            <a:normAutofit/>
          </a:bodyPr>
          <a:lstStyle/>
          <a:p>
            <a:pPr lvl="0"/>
            <a:r>
              <a:rPr lang="uk-UA" sz="1800" b="1" i="1" dirty="0">
                <a:latin typeface="Batang" panose="02030600000101010101" pitchFamily="18" charset="-127"/>
                <a:ea typeface="Batang" panose="02030600000101010101" pitchFamily="18" charset="-127"/>
              </a:rPr>
              <a:t>1. Професійна етика: поняття, види. </a:t>
            </a:r>
          </a:p>
          <a:p>
            <a:pPr lvl="0"/>
            <a:r>
              <a:rPr lang="uk-UA" sz="1800" b="1" i="1" dirty="0">
                <a:latin typeface="Batang" panose="02030600000101010101" pitchFamily="18" charset="-127"/>
                <a:ea typeface="Batang" panose="02030600000101010101" pitchFamily="18" charset="-127"/>
              </a:rPr>
              <a:t>2. Специфіка юридичної професії і значення юридичної етики.</a:t>
            </a:r>
          </a:p>
          <a:p>
            <a:pPr lvl="0"/>
            <a:r>
              <a:rPr lang="uk-UA" sz="1800" b="1" i="1" dirty="0">
                <a:latin typeface="Batang" panose="02030600000101010101" pitchFamily="18" charset="-127"/>
                <a:ea typeface="Batang" panose="02030600000101010101" pitchFamily="18" charset="-127"/>
              </a:rPr>
              <a:t>3. Юридична етика як вид професійної етики: поняття, предмет, завдання. Відмінність юридичної етики і етики права.</a:t>
            </a:r>
          </a:p>
          <a:p>
            <a:pPr lvl="0"/>
            <a:r>
              <a:rPr lang="uk-UA" sz="1800" b="1" i="1" dirty="0">
                <a:latin typeface="Batang" panose="02030600000101010101" pitchFamily="18" charset="-127"/>
                <a:ea typeface="Batang" panose="02030600000101010101" pitchFamily="18" charset="-127"/>
              </a:rPr>
              <a:t>4. Структура, види, норми і джерела професійної етики. </a:t>
            </a:r>
          </a:p>
          <a:p>
            <a:r>
              <a:rPr lang="uk-UA" sz="1800" b="1" i="1" dirty="0">
                <a:latin typeface="Batang" panose="02030600000101010101" pitchFamily="18" charset="-127"/>
                <a:ea typeface="Batang" panose="02030600000101010101" pitchFamily="18" charset="-127"/>
              </a:rPr>
              <a:t>5. Професійна етика державних службовців</a:t>
            </a:r>
            <a:r>
              <a:rPr lang="uk-UA" dirty="0">
                <a:latin typeface="Batang" panose="02030600000101010101" pitchFamily="18" charset="-127"/>
                <a:ea typeface="Batang" panose="02030600000101010101" pitchFamily="18" charset="-127"/>
              </a:rPr>
              <a:t>. </a:t>
            </a:r>
          </a:p>
          <a:p>
            <a:endParaRPr lang="uk-UA" sz="1800" b="1" i="1" dirty="0"/>
          </a:p>
          <a:p>
            <a:endParaRPr lang="uk-UA" sz="1800" dirty="0"/>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2268537"/>
            <a:ext cx="3810000" cy="4352925"/>
          </a:xfrm>
          <a:prstGeom prst="rect">
            <a:avLst/>
          </a:prstGeom>
        </p:spPr>
      </p:pic>
    </p:spTree>
    <p:extLst>
      <p:ext uri="{BB962C8B-B14F-4D97-AF65-F5344CB8AC3E}">
        <p14:creationId xmlns:p14="http://schemas.microsoft.com/office/powerpoint/2010/main" val="141389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50000"/>
              </a:schemeClr>
            </a:gs>
            <a:gs pos="0">
              <a:schemeClr val="bg1">
                <a:lumMod val="50000"/>
              </a:schemeClr>
            </a:gs>
            <a:gs pos="100000">
              <a:schemeClr val="bg1">
                <a:lumMod val="95000"/>
              </a:schemeClr>
            </a:gs>
            <a:gs pos="100000">
              <a:schemeClr val="bg1"/>
            </a:gs>
          </a:gsLst>
          <a:lin ang="16200000" scaled="1"/>
        </a:gradFill>
        <a:effectLst/>
      </p:bgPr>
    </p:bg>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04931" y="404735"/>
            <a:ext cx="7240249" cy="1903749"/>
          </a:xfrm>
        </p:spPr>
        <p:txBody>
          <a:bodyPr>
            <a:normAutofit fontScale="85000" lnSpcReduction="20000"/>
          </a:bodyPr>
          <a:lstStyle/>
          <a:p>
            <a:r>
              <a:rPr lang="uk-UA" dirty="0">
                <a:latin typeface="Bookman Old Style" panose="02050604050505020204" pitchFamily="18" charset="0"/>
              </a:rPr>
              <a:t>Державний службовець зобов'язаний утримуватися від виконання іншої дозволеної законом роботи, якщо вона заважає йому належним чином виконувати свої повноваження або якій він повинен приділяти увагу протягом свого робочого часу.</a:t>
            </a:r>
          </a:p>
          <a:p>
            <a:endParaRPr lang="uk-UA" dirty="0">
              <a:latin typeface="Bookman Old Style" panose="020506040505050202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5180" y="404735"/>
            <a:ext cx="4454809" cy="5762199"/>
          </a:xfrm>
          <a:prstGeom prst="rect">
            <a:avLst/>
          </a:prstGeom>
          <a:effectLst>
            <a:outerShdw blurRad="711200" dist="50800" dir="2700000" sx="111000" sy="111000" algn="ctr" rotWithShape="0">
              <a:srgbClr val="000000">
                <a:alpha val="81000"/>
              </a:srgbClr>
            </a:outerShdw>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522" y="2308484"/>
            <a:ext cx="3810000" cy="4352925"/>
          </a:xfrm>
          <a:prstGeom prst="rect">
            <a:avLst/>
          </a:prstGeom>
        </p:spPr>
      </p:pic>
    </p:spTree>
    <p:extLst>
      <p:ext uri="{BB962C8B-B14F-4D97-AF65-F5344CB8AC3E}">
        <p14:creationId xmlns:p14="http://schemas.microsoft.com/office/powerpoint/2010/main" val="242271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33140" y="2458387"/>
            <a:ext cx="10439400" cy="1420865"/>
          </a:xfrm>
        </p:spPr>
        <p:txBody>
          <a:bodyPr/>
          <a:lstStyle/>
          <a:p>
            <a:r>
              <a:rPr lang="uk-UA" b="1" dirty="0">
                <a:solidFill>
                  <a:schemeClr val="bg1"/>
                </a:solidFill>
                <a:effectLst>
                  <a:outerShdw blurRad="38100" dist="38100" dir="2700000" algn="tl">
                    <a:srgbClr val="000000">
                      <a:alpha val="43137"/>
                    </a:srgbClr>
                  </a:outerShdw>
                </a:effectLst>
                <a:latin typeface="Bookman Old Style" panose="02050604050505020204" pitchFamily="18" charset="0"/>
              </a:rPr>
              <a:t>ДЯКУЮ ЗА УВАГУ</a:t>
            </a:r>
          </a:p>
        </p:txBody>
      </p:sp>
    </p:spTree>
    <p:extLst>
      <p:ext uri="{BB962C8B-B14F-4D97-AF65-F5344CB8AC3E}">
        <p14:creationId xmlns:p14="http://schemas.microsoft.com/office/powerpoint/2010/main" val="329733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Місце для вмісту 5"/>
          <p:cNvSpPr>
            <a:spLocks noGrp="1"/>
          </p:cNvSpPr>
          <p:nvPr>
            <p:ph idx="1"/>
          </p:nvPr>
        </p:nvSpPr>
        <p:spPr>
          <a:xfrm>
            <a:off x="800100" y="1066800"/>
            <a:ext cx="10515600" cy="4351338"/>
          </a:xfrm>
        </p:spPr>
        <p:txBody>
          <a:bodyPr>
            <a:noAutofit/>
          </a:bodyPr>
          <a:lstStyle/>
          <a:p>
            <a:r>
              <a:rPr lang="ru-RU" b="1" dirty="0">
                <a:solidFill>
                  <a:schemeClr val="bg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1</a:t>
            </a:r>
            <a:r>
              <a:rPr lang="uk-UA" b="1" dirty="0">
                <a:solidFill>
                  <a:schemeClr val="bg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a:t>
            </a:r>
            <a:r>
              <a:rPr lang="uk-UA" sz="2400" b="1" dirty="0">
                <a:solidFill>
                  <a:schemeClr val="bg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Професійна етика: поняття, види, значення.</a:t>
            </a:r>
          </a:p>
          <a:p>
            <a:r>
              <a:rPr lang="uk-UA" sz="2400" b="1" dirty="0">
                <a:solidFill>
                  <a:schemeClr val="bg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Сьогодні прийнято говорити про професійну етику лікаря, педагога, журналіста, депутата, судді, відповідні етичні кодекси в бізнесі, у військових, у сфері торгівлі, існують міжнародні етичні кодекси для працівників музеїв, товариства Червоного хреста і в рамках інших міжнародних організацій. </a:t>
            </a:r>
            <a:r>
              <a:rPr lang="uk-UA" sz="2400" b="1" dirty="0">
                <a:solidFill>
                  <a:schemeClr val="bg1">
                    <a:lumMod val="9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В силу поглиблення професіоналізації праці перед спеціалістами різноманітних напрямів все частіше виникають моральні колізії, вирішити які, спираючись тільки на професійні знання не можливо. Більше того, професійне захоплення, позбавлене моральних критеріїв та цінностей, може бути небезпечним як для самої людини, так і для оточуючих, а в більш широких масштабах — і для суспільства в цілому. Тому проблеми професійної етики зовсім не зайвий додаток до професійної </a:t>
            </a:r>
            <a:r>
              <a:rPr lang="uk-UA" sz="2400" b="1" dirty="0">
                <a:solidFill>
                  <a:schemeClr val="bg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освіти.</a:t>
            </a:r>
          </a:p>
        </p:txBody>
      </p:sp>
    </p:spTree>
    <p:extLst>
      <p:ext uri="{BB962C8B-B14F-4D97-AF65-F5344CB8AC3E}">
        <p14:creationId xmlns:p14="http://schemas.microsoft.com/office/powerpoint/2010/main" val="380653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50000"/>
              </a:schemeClr>
            </a:gs>
            <a:gs pos="0">
              <a:schemeClr val="bg1">
                <a:lumMod val="50000"/>
              </a:schemeClr>
            </a:gs>
            <a:gs pos="100000">
              <a:schemeClr val="bg1">
                <a:lumMod val="95000"/>
              </a:schemeClr>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52400" y="377824"/>
            <a:ext cx="6946900" cy="4981575"/>
          </a:xfrm>
        </p:spPr>
        <p:txBody>
          <a:bodyPr>
            <a:normAutofit fontScale="77500" lnSpcReduction="20000"/>
          </a:bodyPr>
          <a:lstStyle/>
          <a:p>
            <a:r>
              <a:rPr lang="uk-UA" b="1" dirty="0">
                <a:latin typeface="Batang" panose="02030600000101010101" pitchFamily="18" charset="-127"/>
                <a:ea typeface="Batang" panose="02030600000101010101" pitchFamily="18" charset="-127"/>
              </a:rPr>
              <a:t>Професійна етика — система конкретизованих моральних норм і принципів з врахуванням особливостей тої чи іншої професійної діяльності людей.</a:t>
            </a:r>
          </a:p>
          <a:p>
            <a:r>
              <a:rPr lang="uk-UA" b="1" dirty="0">
                <a:latin typeface="Batang" panose="02030600000101010101" pitchFamily="18" charset="-127"/>
                <a:ea typeface="Batang" panose="02030600000101010101" pitchFamily="18" charset="-127"/>
              </a:rPr>
              <a:t>Професійна діяльність, об’єктом якої стають живі люди, утворює складну систему </a:t>
            </a:r>
            <a:r>
              <a:rPr lang="uk-UA" b="1" dirty="0" err="1">
                <a:latin typeface="Batang" panose="02030600000101010101" pitchFamily="18" charset="-127"/>
                <a:ea typeface="Batang" panose="02030600000101010101" pitchFamily="18" charset="-127"/>
              </a:rPr>
              <a:t>взаємоперехідних</a:t>
            </a:r>
            <a:r>
              <a:rPr lang="uk-UA" b="1" dirty="0">
                <a:latin typeface="Batang" panose="02030600000101010101" pitchFamily="18" charset="-127"/>
                <a:ea typeface="Batang" panose="02030600000101010101" pitchFamily="18" charset="-127"/>
              </a:rPr>
              <a:t>, взаємозумовлених моральних стосунків. До цієї системи належить перш за все: 1. ставлення спеціалістів до об’єкта праці (слідчий - обвинувачений, лікар – хворий), 2. стосунки спеціаліста з колегами (адвокати між собою), 3. ставлення спеціаліста до суспільства (призма професійної діяльності, анекдот).</a:t>
            </a:r>
          </a:p>
          <a:p>
            <a:r>
              <a:rPr lang="uk-UA" b="1" dirty="0">
                <a:latin typeface="Batang" panose="02030600000101010101" pitchFamily="18" charset="-127"/>
                <a:ea typeface="Batang" panose="02030600000101010101" pitchFamily="18" charset="-127"/>
              </a:rPr>
              <a:t>Професійна етика є збірним поняттям, вона охоплює весь спектр професійних </a:t>
            </a:r>
            <a:r>
              <a:rPr lang="uk-UA" b="1" dirty="0" err="1">
                <a:latin typeface="Batang" panose="02030600000101010101" pitchFamily="18" charset="-127"/>
                <a:ea typeface="Batang" panose="02030600000101010101" pitchFamily="18" charset="-127"/>
              </a:rPr>
              <a:t>відгалужень</a:t>
            </a:r>
            <a:r>
              <a:rPr lang="uk-UA" b="1" dirty="0">
                <a:latin typeface="Batang" panose="02030600000101010101" pitchFamily="18" charset="-127"/>
                <a:ea typeface="Batang" panose="02030600000101010101" pitchFamily="18" charset="-127"/>
              </a:rPr>
              <a:t> етики: медичної, юридичної, педагогічної тощо. </a:t>
            </a:r>
          </a:p>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0" y="377824"/>
            <a:ext cx="4013200" cy="6019800"/>
          </a:xfrm>
          <a:prstGeom prst="rect">
            <a:avLst/>
          </a:prstGeom>
        </p:spPr>
      </p:pic>
    </p:spTree>
    <p:extLst>
      <p:ext uri="{BB962C8B-B14F-4D97-AF65-F5344CB8AC3E}">
        <p14:creationId xmlns:p14="http://schemas.microsoft.com/office/powerpoint/2010/main" val="142864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13543" y="269823"/>
            <a:ext cx="11878457" cy="6865495"/>
          </a:xfrm>
          <a:gradFill>
            <a:gsLst>
              <a:gs pos="0">
                <a:schemeClr val="bg1">
                  <a:lumMod val="50000"/>
                </a:schemeClr>
              </a:gs>
              <a:gs pos="0">
                <a:schemeClr val="bg1">
                  <a:lumMod val="50000"/>
                </a:schemeClr>
              </a:gs>
              <a:gs pos="100000">
                <a:schemeClr val="bg1">
                  <a:lumMod val="95000"/>
                </a:schemeClr>
              </a:gs>
              <a:gs pos="100000">
                <a:schemeClr val="bg1"/>
              </a:gs>
            </a:gsLst>
            <a:lin ang="16200000" scaled="1"/>
          </a:gradFill>
        </p:spPr>
        <p:txBody>
          <a:bodyPr>
            <a:normAutofit fontScale="85000" lnSpcReduction="10000"/>
          </a:bodyPr>
          <a:lstStyle/>
          <a:p>
            <a:pPr lvl="0"/>
            <a:r>
              <a:rPr lang="uk-UA" dirty="0">
                <a:latin typeface="Bookman Old Style" panose="02050604050505020204" pitchFamily="18" charset="0"/>
              </a:rPr>
              <a:t>основні юридичні професії включають наявність влади над іншими людьми і вирішення їх доль.</a:t>
            </a:r>
          </a:p>
          <a:p>
            <a:pPr lvl="0"/>
            <a:r>
              <a:rPr lang="uk-UA" dirty="0">
                <a:latin typeface="Bookman Old Style" panose="02050604050505020204" pitchFamily="18" charset="0"/>
              </a:rPr>
              <a:t>крім того, функціонування однієї з гілок влади, а саме судової, повністю забезпечують юристи. Переоцінити соціальне значення суду важко, оскільки суд — це основний орган, де повинна бути відновлена справедливість.</a:t>
            </a:r>
          </a:p>
          <a:p>
            <a:pPr lvl="0"/>
            <a:r>
              <a:rPr lang="uk-UA" dirty="0">
                <a:latin typeface="Bookman Old Style" panose="02050604050505020204" pitchFamily="18" charset="0"/>
              </a:rPr>
              <a:t>повноваження, закріплені за посадами, які обіймають юристи, є досить широкими, а відповідно породжують серйозні моральні, матеріальні та правові наслідки.</a:t>
            </a:r>
          </a:p>
          <a:p>
            <a:pPr lvl="0"/>
            <a:r>
              <a:rPr lang="uk-UA" dirty="0">
                <a:latin typeface="Bookman Old Style" panose="02050604050505020204" pitchFamily="18" charset="0"/>
              </a:rPr>
              <a:t>рішення винесені окремими посадовими особами (наприклад, судді) виносяться від імені України, а тому неправомірне або несправедливе рішення, по-перше шкодить особі, щодо якої воно прийняте, по-друге, дискредитує не тільки самого юриста, але і державу в цілому. </a:t>
            </a:r>
          </a:p>
          <a:p>
            <a:pPr lvl="0"/>
            <a:r>
              <a:rPr lang="uk-UA" dirty="0">
                <a:latin typeface="Bookman Old Style" panose="02050604050505020204" pitchFamily="18" charset="0"/>
              </a:rPr>
              <a:t>робота юристів — це постійний розгляд і вирішення міжособистісних конфліктних ситуацій, де зіштовхуються діаметрально-протилежні інтереси, і їх вирішення має бути справедливим. Оскільки незаконне, несправедливе розв’язання конфлікту — це причина виникнення нового. </a:t>
            </a:r>
          </a:p>
          <a:p>
            <a:r>
              <a:rPr lang="uk-UA" dirty="0">
                <a:latin typeface="Bookman Old Style" panose="02050604050505020204" pitchFamily="18" charset="0"/>
              </a:rPr>
              <a:t>спілкування з людьми під час здійснення професійних обов’язків дуже часто відбувається в критичних ситуаціях в режимі підвищеної психологічної напруги (слідчий – обвинувачений, суддя – засуджений). </a:t>
            </a:r>
            <a:endParaRPr lang="uk-UA" dirty="0">
              <a:latin typeface="Bookman Old Style" panose="02050604050505020204" pitchFamily="18" charset="0"/>
              <a:ea typeface="Batang" panose="02030600000101010101" pitchFamily="18" charset="-127"/>
            </a:endParaRPr>
          </a:p>
        </p:txBody>
      </p:sp>
    </p:spTree>
    <p:extLst>
      <p:ext uri="{BB962C8B-B14F-4D97-AF65-F5344CB8AC3E}">
        <p14:creationId xmlns:p14="http://schemas.microsoft.com/office/powerpoint/2010/main" val="346833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50000"/>
              </a:schemeClr>
            </a:gs>
            <a:gs pos="0">
              <a:schemeClr val="bg1">
                <a:lumMod val="50000"/>
              </a:schemeClr>
            </a:gs>
            <a:gs pos="100000">
              <a:schemeClr val="bg1">
                <a:lumMod val="95000"/>
              </a:schemeClr>
            </a:gs>
            <a:gs pos="100000">
              <a:schemeClr val="bg1"/>
            </a:gs>
          </a:gsLst>
          <a:lin ang="16200000" scaled="1"/>
        </a:gradFill>
        <a:effectLst/>
      </p:bgPr>
    </p:bg>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 y="224851"/>
            <a:ext cx="6970426" cy="6490742"/>
          </a:xfrm>
        </p:spPr>
        <p:txBody>
          <a:bodyPr>
            <a:normAutofit fontScale="85000" lnSpcReduction="10000"/>
          </a:bodyPr>
          <a:lstStyle/>
          <a:p>
            <a:pPr lvl="0"/>
            <a:r>
              <a:rPr lang="uk-UA" b="1" dirty="0">
                <a:latin typeface="Bookman Old Style" panose="02050604050505020204" pitchFamily="18" charset="0"/>
              </a:rPr>
              <a:t>Юридична етика як вид професійної етики: поняття, предмет. Відмінність юридичної етики і етики права.</a:t>
            </a:r>
            <a:endParaRPr lang="uk-UA" dirty="0">
              <a:latin typeface="Bookman Old Style" panose="02050604050505020204" pitchFamily="18" charset="0"/>
            </a:endParaRPr>
          </a:p>
          <a:p>
            <a:r>
              <a:rPr lang="uk-UA" b="1" dirty="0">
                <a:latin typeface="Bookman Old Style" panose="02050604050505020204" pitchFamily="18" charset="0"/>
              </a:rPr>
              <a:t>Юридична етика</a:t>
            </a:r>
            <a:r>
              <a:rPr lang="uk-UA" dirty="0">
                <a:latin typeface="Bookman Old Style" panose="02050604050505020204" pitchFamily="18" charset="0"/>
              </a:rPr>
              <a:t> — це вид професійної етики, що досліджує застосування загальних норм моралі під час здійснення специфічної професійної діяльності юристами, зокрема моральні проблеми, які виникають під час такого застосування.</a:t>
            </a:r>
          </a:p>
          <a:p>
            <a:r>
              <a:rPr lang="uk-UA" dirty="0">
                <a:latin typeface="Bookman Old Style" panose="02050604050505020204" pitchFamily="18" charset="0"/>
              </a:rPr>
              <a:t>Юридична етика </a:t>
            </a:r>
            <a:r>
              <a:rPr lang="uk-UA" dirty="0" err="1">
                <a:latin typeface="Bookman Old Style" panose="02050604050505020204" pitchFamily="18" charset="0"/>
              </a:rPr>
              <a:t>переносить</a:t>
            </a:r>
            <a:r>
              <a:rPr lang="uk-UA" dirty="0">
                <a:latin typeface="Bookman Old Style" panose="02050604050505020204" pitchFamily="18" charset="0"/>
              </a:rPr>
              <a:t> досліджувані етикою абстрактні моральні категорії на практичний ґрунт, пропонує шляхи втілення їх у реальне життя, сприяє моралізації професійної діяльності, додає їй морального змісту.</a:t>
            </a:r>
          </a:p>
          <a:p>
            <a:r>
              <a:rPr lang="uk-UA" dirty="0">
                <a:latin typeface="Bookman Old Style" panose="02050604050505020204" pitchFamily="18" charset="0"/>
              </a:rPr>
              <a:t>Ви напевно неодноразово чули такий термін як етика права. Постає питання, а що ж таке правова етика або етика права? Ці поняття не слід ототожнювати. </a:t>
            </a:r>
          </a:p>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4944" y="224852"/>
            <a:ext cx="4070923" cy="4070923"/>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689" y="3937941"/>
            <a:ext cx="3895178" cy="2920059"/>
          </a:xfrm>
          <a:prstGeom prst="rect">
            <a:avLst/>
          </a:prstGeom>
        </p:spPr>
      </p:pic>
    </p:spTree>
    <p:extLst>
      <p:ext uri="{BB962C8B-B14F-4D97-AF65-F5344CB8AC3E}">
        <p14:creationId xmlns:p14="http://schemas.microsoft.com/office/powerpoint/2010/main" val="224962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50000"/>
              </a:schemeClr>
            </a:gs>
            <a:gs pos="0">
              <a:schemeClr val="bg1">
                <a:lumMod val="50000"/>
              </a:schemeClr>
            </a:gs>
            <a:gs pos="100000">
              <a:schemeClr val="bg1">
                <a:lumMod val="95000"/>
              </a:schemeClr>
            </a:gs>
            <a:gs pos="100000">
              <a:schemeClr val="bg1"/>
            </a:gs>
          </a:gsLst>
          <a:lin ang="16200000" scaled="1"/>
        </a:gradFill>
        <a:effectLst/>
      </p:bgPr>
    </p:bg>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 y="236667"/>
            <a:ext cx="9054058" cy="1607123"/>
          </a:xfrm>
        </p:spPr>
        <p:txBody>
          <a:bodyPr>
            <a:noAutofit/>
          </a:bodyPr>
          <a:lstStyle/>
          <a:p>
            <a:r>
              <a:rPr lang="uk-UA" sz="2050" b="1" dirty="0">
                <a:latin typeface="Bookman Old Style" panose="02050604050505020204" pitchFamily="18" charset="0"/>
              </a:rPr>
              <a:t>Предметом етики</a:t>
            </a:r>
            <a:r>
              <a:rPr lang="uk-UA" sz="2050" dirty="0">
                <a:latin typeface="Bookman Old Style" panose="02050604050505020204" pitchFamily="18" charset="0"/>
              </a:rPr>
              <a:t> права є моральний зміст права: його онтологія, основні цінності, норми, а також практика реалізації цього змісту в різних правових системах (або умовах).</a:t>
            </a:r>
          </a:p>
          <a:p>
            <a:r>
              <a:rPr lang="uk-UA" sz="2050" dirty="0">
                <a:latin typeface="Bookman Old Style" panose="02050604050505020204" pitchFamily="18" charset="0"/>
              </a:rPr>
              <a:t>Тоді як </a:t>
            </a:r>
            <a:r>
              <a:rPr lang="uk-UA" sz="2050" b="1" dirty="0">
                <a:latin typeface="Bookman Old Style" panose="02050604050505020204" pitchFamily="18" charset="0"/>
              </a:rPr>
              <a:t>предмет юридичної етики</a:t>
            </a:r>
            <a:r>
              <a:rPr lang="uk-UA" sz="2050" dirty="0">
                <a:latin typeface="Bookman Old Style" panose="02050604050505020204" pitchFamily="18" charset="0"/>
              </a:rPr>
              <a:t> — це відношення або ставлення спеціаліста, професіонала до змісту і цінностей права, законодавчих норм, правил, і реалізація цього відношення в професійній діяльності.</a:t>
            </a:r>
          </a:p>
          <a:p>
            <a:r>
              <a:rPr lang="uk-UA" sz="2050" b="1" dirty="0">
                <a:latin typeface="Bookman Old Style" panose="02050604050505020204" pitchFamily="18" charset="0"/>
              </a:rPr>
              <a:t>Суб’єктом етики права </a:t>
            </a:r>
            <a:r>
              <a:rPr lang="uk-UA" sz="2050" dirty="0">
                <a:latin typeface="Bookman Old Style" panose="02050604050505020204" pitchFamily="18" charset="0"/>
              </a:rPr>
              <a:t>є кожен дієздатний громадянин. Етика права у суб’єкта права — явище довільне. Вона передбачає своєрідну реакцію на зовнішнє право, закони. Проявляється ця реакція у внутрішній позиції людини, які прямо </a:t>
            </a:r>
            <a:r>
              <a:rPr lang="uk-UA" sz="2050" dirty="0" err="1">
                <a:latin typeface="Bookman Old Style" panose="02050604050505020204" pitchFamily="18" charset="0"/>
              </a:rPr>
              <a:t>пропорційно</a:t>
            </a:r>
            <a:r>
              <a:rPr lang="uk-UA" sz="2050" dirty="0">
                <a:latin typeface="Bookman Old Style" panose="02050604050505020204" pitchFamily="18" charset="0"/>
              </a:rPr>
              <a:t> впливає на зовнішню поведінку (правомірну чи ні). </a:t>
            </a:r>
          </a:p>
          <a:p>
            <a:r>
              <a:rPr lang="uk-UA" sz="2050" b="1" dirty="0">
                <a:latin typeface="Bookman Old Style" panose="02050604050505020204" pitchFamily="18" charset="0"/>
              </a:rPr>
              <a:t>Суб’єктом юридичної етики</a:t>
            </a:r>
            <a:r>
              <a:rPr lang="uk-UA" sz="2050" dirty="0">
                <a:latin typeface="Bookman Old Style" panose="02050604050505020204" pitchFamily="18" charset="0"/>
              </a:rPr>
              <a:t> є спеціаліст, який безпосередньо реалізує в професійній практиці своє відношення до права. Закон по-різному може бути використаний, і це залежить більшою мірою не від закону, а від особи, яка його застосовує. </a:t>
            </a:r>
          </a:p>
          <a:p>
            <a:r>
              <a:rPr lang="uk-UA" sz="2050" dirty="0">
                <a:latin typeface="Bookman Old Style" panose="02050604050505020204" pitchFamily="18" charset="0"/>
              </a:rPr>
              <a:t>У суб’єкта етики права на перший план виходить ціннісне ставлення до права, його роль в нормативній творчості та застосуванні права є мінімальною і опосередкованою.</a:t>
            </a:r>
          </a:p>
          <a:p>
            <a:endParaRPr lang="uk-UA" sz="2050" dirty="0">
              <a:latin typeface="Bookman Old Style" panose="020506040505050202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4059" y="0"/>
            <a:ext cx="2998034" cy="3989287"/>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1331" y="3141471"/>
            <a:ext cx="3000762" cy="3716529"/>
          </a:xfrm>
          <a:prstGeom prst="rect">
            <a:avLst/>
          </a:prstGeom>
        </p:spPr>
      </p:pic>
    </p:spTree>
    <p:extLst>
      <p:ext uri="{BB962C8B-B14F-4D97-AF65-F5344CB8AC3E}">
        <p14:creationId xmlns:p14="http://schemas.microsoft.com/office/powerpoint/2010/main" val="130156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8000" b="-88000"/>
          </a:stretch>
        </a:blipFill>
        <a:effectLst/>
      </p:bgPr>
    </p:bg>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748259" y="446530"/>
            <a:ext cx="10515600" cy="4351338"/>
          </a:xfrm>
        </p:spPr>
        <p:txBody>
          <a:bodyPr>
            <a:noAutofit/>
          </a:bodyPr>
          <a:lstStyle/>
          <a:p>
            <a:r>
              <a:rPr lang="uk-UA" sz="2400" dirty="0">
                <a:solidFill>
                  <a:schemeClr val="bg1"/>
                </a:solidFill>
                <a:latin typeface="Bookman Old Style" panose="02050604050505020204" pitchFamily="18" charset="0"/>
              </a:rPr>
              <a:t>Структура, види і норми професійної етики. </a:t>
            </a:r>
          </a:p>
          <a:p>
            <a:r>
              <a:rPr lang="uk-UA" sz="2400" dirty="0">
                <a:solidFill>
                  <a:schemeClr val="bg1"/>
                </a:solidFill>
                <a:latin typeface="Bookman Old Style" panose="02050604050505020204" pitchFamily="18" charset="0"/>
              </a:rPr>
              <a:t>Структура юридичної етики — це внутрішня побудова її знань. Можна виділити загальну та особливу частину юридичної етики. </a:t>
            </a:r>
          </a:p>
          <a:p>
            <a:r>
              <a:rPr lang="uk-UA" sz="2400" dirty="0">
                <a:solidFill>
                  <a:schemeClr val="bg1"/>
                </a:solidFill>
                <a:latin typeface="Bookman Old Style" panose="02050604050505020204" pitchFamily="18" charset="0"/>
              </a:rPr>
              <a:t>В </a:t>
            </a:r>
            <a:r>
              <a:rPr lang="uk-UA" sz="2400" i="1" dirty="0">
                <a:solidFill>
                  <a:schemeClr val="bg1"/>
                </a:solidFill>
                <a:latin typeface="Bookman Old Style" panose="02050604050505020204" pitchFamily="18" charset="0"/>
              </a:rPr>
              <a:t>загальній</a:t>
            </a:r>
            <a:r>
              <a:rPr lang="uk-UA" sz="2400" dirty="0">
                <a:solidFill>
                  <a:schemeClr val="bg1"/>
                </a:solidFill>
                <a:latin typeface="Bookman Old Style" panose="02050604050505020204" pitchFamily="18" charset="0"/>
              </a:rPr>
              <a:t> частині етики досліджується поняття юридичної етики, її призначення, історичний шлях розвитку і міжнародне визнання галузі знань тощо. </a:t>
            </a:r>
            <a:r>
              <a:rPr lang="uk-UA" sz="2400" i="1" dirty="0">
                <a:solidFill>
                  <a:schemeClr val="bg1"/>
                </a:solidFill>
                <a:latin typeface="Bookman Old Style" panose="02050604050505020204" pitchFamily="18" charset="0"/>
              </a:rPr>
              <a:t>Особлива</a:t>
            </a:r>
            <a:r>
              <a:rPr lang="uk-UA" sz="2400" dirty="0">
                <a:solidFill>
                  <a:schemeClr val="bg1"/>
                </a:solidFill>
                <a:latin typeface="Bookman Old Style" panose="02050604050505020204" pitchFamily="18" charset="0"/>
              </a:rPr>
              <a:t> частина дає уявлення про значення і роль етичних категорій стосовно спеціалізованих інститутів юридичної професії.</a:t>
            </a:r>
          </a:p>
          <a:p>
            <a:r>
              <a:rPr lang="uk-UA" sz="2400" dirty="0">
                <a:solidFill>
                  <a:schemeClr val="bg1"/>
                </a:solidFill>
                <a:latin typeface="Bookman Old Style" panose="02050604050505020204" pitchFamily="18" charset="0"/>
              </a:rPr>
              <a:t>За ознаками спеціалізації юридичну етику слід поділити на:</a:t>
            </a:r>
          </a:p>
          <a:p>
            <a:pPr lvl="0"/>
            <a:r>
              <a:rPr lang="uk-UA" sz="2400" dirty="0">
                <a:solidFill>
                  <a:schemeClr val="bg1"/>
                </a:solidFill>
                <a:latin typeface="Bookman Old Style" panose="02050604050505020204" pitchFamily="18" charset="0"/>
              </a:rPr>
              <a:t>суддівську етику;</a:t>
            </a:r>
          </a:p>
          <a:p>
            <a:pPr lvl="0"/>
            <a:r>
              <a:rPr lang="uk-UA" sz="2400" dirty="0">
                <a:solidFill>
                  <a:schemeClr val="bg1"/>
                </a:solidFill>
                <a:latin typeface="Bookman Old Style" panose="02050604050505020204" pitchFamily="18" charset="0"/>
              </a:rPr>
              <a:t>етику слідчого;</a:t>
            </a:r>
          </a:p>
          <a:p>
            <a:pPr lvl="0"/>
            <a:r>
              <a:rPr lang="uk-UA" sz="2400" dirty="0">
                <a:solidFill>
                  <a:schemeClr val="bg1"/>
                </a:solidFill>
                <a:latin typeface="Bookman Old Style" panose="02050604050505020204" pitchFamily="18" charset="0"/>
              </a:rPr>
              <a:t>прокурорську етику;</a:t>
            </a:r>
          </a:p>
          <a:p>
            <a:pPr lvl="0"/>
            <a:r>
              <a:rPr lang="uk-UA" sz="2400" dirty="0">
                <a:solidFill>
                  <a:schemeClr val="bg1"/>
                </a:solidFill>
                <a:latin typeface="Bookman Old Style" panose="02050604050505020204" pitchFamily="18" charset="0"/>
              </a:rPr>
              <a:t>адвокатську етику;</a:t>
            </a:r>
          </a:p>
          <a:p>
            <a:pPr lvl="0"/>
            <a:r>
              <a:rPr lang="uk-UA" sz="2400" dirty="0">
                <a:solidFill>
                  <a:schemeClr val="bg1"/>
                </a:solidFill>
                <a:latin typeface="Bookman Old Style" panose="02050604050505020204" pitchFamily="18" charset="0"/>
              </a:rPr>
              <a:t>етику нотаріуса;</a:t>
            </a:r>
          </a:p>
          <a:p>
            <a:pPr lvl="0"/>
            <a:r>
              <a:rPr lang="uk-UA" sz="2400" dirty="0">
                <a:solidFill>
                  <a:schemeClr val="bg1"/>
                </a:solidFill>
                <a:latin typeface="Bookman Old Style" panose="02050604050505020204" pitchFamily="18" charset="0"/>
              </a:rPr>
              <a:t>етику юрисконсульта;</a:t>
            </a:r>
          </a:p>
          <a:p>
            <a:endParaRPr lang="uk-UA" sz="24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47729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53584" y="371579"/>
            <a:ext cx="11408764" cy="6089182"/>
          </a:xfrm>
          <a:gradFill>
            <a:gsLst>
              <a:gs pos="0">
                <a:schemeClr val="bg1">
                  <a:lumMod val="50000"/>
                </a:schemeClr>
              </a:gs>
              <a:gs pos="0">
                <a:schemeClr val="bg1">
                  <a:lumMod val="50000"/>
                </a:schemeClr>
              </a:gs>
              <a:gs pos="100000">
                <a:schemeClr val="bg1">
                  <a:lumMod val="95000"/>
                </a:schemeClr>
              </a:gs>
              <a:gs pos="100000">
                <a:schemeClr val="bg1"/>
              </a:gs>
            </a:gsLst>
            <a:lin ang="16200000" scaled="1"/>
          </a:gradFill>
        </p:spPr>
        <p:txBody>
          <a:bodyPr>
            <a:normAutofit fontScale="77500" lnSpcReduction="20000"/>
          </a:bodyPr>
          <a:lstStyle/>
          <a:p>
            <a:r>
              <a:rPr lang="uk-UA" sz="3400" b="1" dirty="0">
                <a:latin typeface="Bookman Old Style" panose="02050604050505020204" pitchFamily="18" charset="0"/>
              </a:rPr>
              <a:t>Офіційна етика</a:t>
            </a:r>
            <a:r>
              <a:rPr lang="uk-UA" sz="3400" dirty="0">
                <a:latin typeface="Bookman Old Style" panose="02050604050505020204" pitchFamily="18" charset="0"/>
              </a:rPr>
              <a:t> — це етичні вимоги, що містяться в правових нормах, невиконання яких може мати негативні наслідки (звільнення з посади, відсторонення від справи). Наприклад, у Законі України „Про статус суддів” від 15 грудня 1992 р. містилася вимога до судді „не допускати вчинків і будь-яких дій, що ганьблять звання судді і можуть викликати сумнів у його об’єктивності, неупередженості і незалежності”. Це вимога Закону. Однак ця вимога носить і етичний характер, вимагаючи від судді високої моральності. </a:t>
            </a:r>
          </a:p>
          <a:p>
            <a:r>
              <a:rPr lang="uk-UA" sz="3400" b="1" dirty="0">
                <a:latin typeface="Bookman Old Style" panose="02050604050505020204" pitchFamily="18" charset="0"/>
              </a:rPr>
              <a:t>Корпоративна етика — </a:t>
            </a:r>
            <a:r>
              <a:rPr lang="uk-UA" sz="3400" dirty="0">
                <a:latin typeface="Bookman Old Style" panose="02050604050505020204" pitchFamily="18" charset="0"/>
              </a:rPr>
              <a:t>це сукупність етичних правил, що містяться в документах, прийнятих добровільно представниками будь-якої професії, галузі, громадського об’єднання і обов’язкові до виконання особами, що до них належать (це суддівська, адвокатська етика). </a:t>
            </a:r>
          </a:p>
          <a:p>
            <a:r>
              <a:rPr lang="uk-UA" sz="3400" dirty="0">
                <a:latin typeface="Bookman Old Style" panose="02050604050505020204" pitchFamily="18" charset="0"/>
              </a:rPr>
              <a:t>Крім офіційної та корпоративної етики існують взаємини, не врегульовані будь-якими правилами, крім вимог загальної вихованості і внутрішньої інтелігентності юристів. Так, не повинен адвокат, суддя, слідчий у присутності клієнта образливо відгукуватися про роботу колеги, навіть якщо клієнт з ним не знайомий. Це вимоги </a:t>
            </a:r>
            <a:r>
              <a:rPr lang="uk-UA" sz="3400" b="1" dirty="0">
                <a:latin typeface="Bookman Old Style" panose="02050604050505020204" pitchFamily="18" charset="0"/>
              </a:rPr>
              <a:t>традиційної</a:t>
            </a:r>
            <a:r>
              <a:rPr lang="uk-UA" sz="3400" dirty="0">
                <a:latin typeface="Bookman Old Style" panose="02050604050505020204" pitchFamily="18" charset="0"/>
              </a:rPr>
              <a:t> етики.</a:t>
            </a:r>
          </a:p>
          <a:p>
            <a:endParaRPr lang="uk-UA" dirty="0"/>
          </a:p>
        </p:txBody>
      </p:sp>
    </p:spTree>
    <p:extLst>
      <p:ext uri="{BB962C8B-B14F-4D97-AF65-F5344CB8AC3E}">
        <p14:creationId xmlns:p14="http://schemas.microsoft.com/office/powerpoint/2010/main" val="274140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2475</Words>
  <Application>Microsoft Office PowerPoint</Application>
  <PresentationFormat>Widescreen</PresentationFormat>
  <Paragraphs>71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Тема Office</vt:lpstr>
      <vt:lpstr>Професійна етика. Юридична етика як вид професійної етики. Професійна етика державних службовців.   </vt:lpstr>
      <vt:lpstr>         ПЛАН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ДЯКУЮ ЗА УВАГУ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Професійна етика. Юридична етика як вид професійної етики.</dc:title>
  <dc:creator>klient</dc:creator>
  <cp:lastModifiedBy>Vitalina Volianska</cp:lastModifiedBy>
  <cp:revision>10</cp:revision>
  <dcterms:created xsi:type="dcterms:W3CDTF">2023-04-24T16:19:58Z</dcterms:created>
  <dcterms:modified xsi:type="dcterms:W3CDTF">2023-04-25T19:00:56Z</dcterms:modified>
</cp:coreProperties>
</file>