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692696"/>
            <a:ext cx="7175351" cy="4176464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uk-UA" dirty="0"/>
              <a:t>Тема: </a:t>
            </a:r>
            <a:r>
              <a:rPr lang="uk-UA" dirty="0">
                <a:effectLst/>
              </a:rPr>
              <a:t>Спілкування як соціально-психологічний феномен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9270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08240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3) </a:t>
            </a:r>
            <a:r>
              <a:rPr lang="uk-UA" b="1" dirty="0"/>
              <a:t>емпатія</a:t>
            </a:r>
            <a:r>
              <a:rPr lang="uk-UA" dirty="0"/>
              <a:t> (здатність людини до розуміння стану іншої людини, проникнення в її </a:t>
            </a:r>
            <a:r>
              <a:rPr lang="uk-UA" dirty="0" err="1"/>
              <a:t>пережиннвання</a:t>
            </a:r>
            <a:r>
              <a:rPr lang="uk-UA" dirty="0"/>
              <a:t>)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Є два </a:t>
            </a:r>
            <a:r>
              <a:rPr lang="uk-UA" u="sng" dirty="0"/>
              <a:t>види емпатії : </a:t>
            </a:r>
          </a:p>
          <a:p>
            <a:pPr marL="0" indent="0">
              <a:buNone/>
            </a:pPr>
            <a:r>
              <a:rPr lang="uk-UA" dirty="0"/>
              <a:t>	1.Співпереживання;</a:t>
            </a:r>
          </a:p>
          <a:p>
            <a:pPr marL="0" indent="0">
              <a:buNone/>
            </a:pPr>
            <a:r>
              <a:rPr lang="uk-UA" dirty="0"/>
              <a:t>	2.Співчуття.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</a:t>
            </a:r>
            <a:r>
              <a:rPr lang="uk-UA" b="1" dirty="0"/>
              <a:t>рефлексія</a:t>
            </a:r>
            <a:r>
              <a:rPr lang="uk-UA" dirty="0"/>
              <a:t> (процес самопізнання суб’єктом внутрішніх психічних актів і станів).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	Є такі основні позиції:</a:t>
            </a:r>
            <a:endParaRPr lang="ru-RU" dirty="0"/>
          </a:p>
          <a:p>
            <a:pPr lvl="0"/>
            <a:r>
              <a:rPr lang="uk-UA" dirty="0"/>
              <a:t>індивід,  яким він є насправді;</a:t>
            </a:r>
            <a:endParaRPr lang="ru-RU" dirty="0"/>
          </a:p>
          <a:p>
            <a:pPr lvl="0"/>
            <a:r>
              <a:rPr lang="uk-UA" dirty="0"/>
              <a:t>індивід,  яким він себе бачить;</a:t>
            </a:r>
            <a:endParaRPr lang="ru-RU" dirty="0"/>
          </a:p>
          <a:p>
            <a:pPr lvl="0"/>
            <a:r>
              <a:rPr lang="uk-UA" dirty="0"/>
              <a:t>індивід,  яким його бачать інші люди.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704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	Атракція (приваблювати) – </a:t>
            </a:r>
            <a:r>
              <a:rPr lang="uk-UA" dirty="0"/>
              <a:t>поняття, яке позначає захоплення, симпатію, що виникають під час сприйняття людини іншою людиною.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b="1" dirty="0"/>
              <a:t>	Міжособистісна</a:t>
            </a:r>
            <a:r>
              <a:rPr lang="uk-UA" dirty="0"/>
              <a:t> </a:t>
            </a:r>
            <a:r>
              <a:rPr lang="uk-UA" b="1" dirty="0"/>
              <a:t>атракція</a:t>
            </a:r>
            <a:r>
              <a:rPr lang="uk-UA" dirty="0"/>
              <a:t> – це взаємний процес віддання людьми переваги одна одній відносно інших осіб, наявність психологічного </a:t>
            </a:r>
            <a:r>
              <a:rPr lang="uk-UA" dirty="0" err="1"/>
              <a:t>притягування</a:t>
            </a:r>
            <a:r>
              <a:rPr lang="uk-UA" dirty="0"/>
              <a:t> між ними.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327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/>
              <a:t>Є </a:t>
            </a:r>
            <a:r>
              <a:rPr lang="uk-UA" sz="2800" u="sng" dirty="0"/>
              <a:t>зовнішні</a:t>
            </a:r>
            <a:r>
              <a:rPr lang="uk-UA" sz="2800" dirty="0"/>
              <a:t> та </a:t>
            </a:r>
            <a:r>
              <a:rPr lang="uk-UA" sz="2800" u="sng" dirty="0"/>
              <a:t>внутрішні</a:t>
            </a:r>
            <a:r>
              <a:rPr lang="uk-UA" sz="2800" dirty="0"/>
              <a:t> </a:t>
            </a:r>
            <a:r>
              <a:rPr lang="uk-UA" sz="2800" u="sng" dirty="0"/>
              <a:t>чинники</a:t>
            </a:r>
            <a:r>
              <a:rPr lang="uk-UA" sz="2800" dirty="0"/>
              <a:t> </a:t>
            </a:r>
            <a:r>
              <a:rPr lang="uk-UA" sz="2800" u="sng" dirty="0"/>
              <a:t>атракції</a:t>
            </a:r>
            <a:r>
              <a:rPr lang="uk-UA" sz="2800" dirty="0"/>
              <a:t>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До </a:t>
            </a:r>
            <a:r>
              <a:rPr lang="uk-UA" u="sng" dirty="0"/>
              <a:t>зовнішніх</a:t>
            </a:r>
            <a:r>
              <a:rPr lang="uk-UA" dirty="0"/>
              <a:t> чинників належать такі:</a:t>
            </a:r>
            <a:endParaRPr lang="ru-RU" dirty="0"/>
          </a:p>
          <a:p>
            <a:pPr lvl="0"/>
            <a:r>
              <a:rPr lang="uk-UA" dirty="0"/>
              <a:t>потреба </a:t>
            </a:r>
            <a:r>
              <a:rPr lang="uk-UA"/>
              <a:t>в афіліації </a:t>
            </a:r>
            <a:r>
              <a:rPr lang="uk-UA" dirty="0"/>
              <a:t>(створювати позитивно забарвлені стосунки, бажання подобатися іншим);</a:t>
            </a:r>
          </a:p>
          <a:p>
            <a:pPr lvl="0"/>
            <a:r>
              <a:rPr lang="uk-UA" dirty="0"/>
              <a:t>чинники емоційного стану (позитивний настрій людини зумовлює більш її доброзичливе ставлення до оточення);</a:t>
            </a:r>
          </a:p>
          <a:p>
            <a:pPr lvl="0"/>
            <a:r>
              <a:rPr lang="uk-UA" dirty="0"/>
              <a:t>просторова близькість (чим ближче знаходяться люди між собою в процесі певної діяльності, тим вища між ними взаємна симпатія).</a:t>
            </a:r>
          </a:p>
          <a:p>
            <a:pPr marL="0" indent="0">
              <a:buNone/>
            </a:pPr>
            <a:r>
              <a:rPr lang="uk-UA" dirty="0"/>
              <a:t>	Найбільший вплив на появу атракції спостерігається на початку знайомства.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880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dirty="0"/>
              <a:t>3  . Комунікативний аспект спілкування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</a:t>
            </a:r>
            <a:r>
              <a:rPr lang="uk-UA" b="1" dirty="0"/>
              <a:t>Види комунікації</a:t>
            </a:r>
          </a:p>
          <a:p>
            <a:pPr marL="0" indent="0">
              <a:buNone/>
            </a:pPr>
            <a:r>
              <a:rPr lang="uk-UA" b="1" dirty="0"/>
              <a:t>	</a:t>
            </a:r>
            <a:r>
              <a:rPr lang="uk-UA" dirty="0"/>
              <a:t>За типом відносин між їх учасниками ці процеси поділяються на: міжособистісні; публічні; масові.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uk-UA" u="sng" dirty="0" err="1"/>
              <a:t>Міжособистіна</a:t>
            </a:r>
            <a:r>
              <a:rPr lang="uk-UA" dirty="0"/>
              <a:t> – встановлення комунікативного </a:t>
            </a:r>
            <a:r>
              <a:rPr lang="uk-UA" dirty="0" err="1"/>
              <a:t>зв</a:t>
            </a:r>
            <a:r>
              <a:rPr lang="ru-RU" dirty="0"/>
              <a:t>’</a:t>
            </a:r>
            <a:r>
              <a:rPr lang="uk-UA" dirty="0" err="1"/>
              <a:t>язку</a:t>
            </a:r>
            <a:r>
              <a:rPr lang="uk-UA" dirty="0"/>
              <a:t> між окремими учасниками спілкування.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uk-UA" u="sng" dirty="0"/>
              <a:t>Публічна</a:t>
            </a:r>
            <a:r>
              <a:rPr lang="uk-UA" dirty="0"/>
              <a:t> – бере участь група осіб.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uk-UA" u="sng" dirty="0"/>
              <a:t>Масова</a:t>
            </a:r>
            <a:r>
              <a:rPr lang="uk-UA" dirty="0"/>
              <a:t> – є спеціально підготовлене повідомлення (викладач готує лекцію)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329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242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b="1" dirty="0"/>
              <a:t>	Ключовими елементами будь-якого комунікативного акту є:</a:t>
            </a:r>
          </a:p>
          <a:p>
            <a:pPr marL="0" indent="0">
              <a:buNone/>
            </a:pPr>
            <a:br>
              <a:rPr lang="uk-UA" b="1" dirty="0"/>
            </a:br>
            <a:r>
              <a:rPr lang="uk-UA" dirty="0"/>
              <a:t>1. Відправник інформації, який визначає зміст і форму передачі інформації;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2. Інформація як закодоване за допомогою певних знаків повідомлення;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Кодування, за допомогою якого певна інформація відображається в зрозумілих для інших людей символах;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4. Канал </a:t>
            </a:r>
            <a:r>
              <a:rPr lang="uk-UA" dirty="0" err="1"/>
              <a:t>зв</a:t>
            </a:r>
            <a:r>
              <a:rPr lang="ru-RU" dirty="0"/>
              <a:t>’</a:t>
            </a:r>
            <a:r>
              <a:rPr lang="uk-UA" dirty="0" err="1"/>
              <a:t>язку</a:t>
            </a:r>
            <a:r>
              <a:rPr lang="uk-UA" b="1" dirty="0"/>
              <a:t> – </a:t>
            </a:r>
            <a:r>
              <a:rPr lang="uk-UA" dirty="0"/>
              <a:t>спосіб передачі інформації;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5. Одержувач;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6. Декодування – переведення одержувачем отриманої у вигляді кодової системи інформації в зрозумілу для нього форму.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1904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	На першому етапі комунікативного акту </a:t>
            </a:r>
            <a:r>
              <a:rPr lang="uk-UA" dirty="0"/>
              <a:t>відправник визначає його мету, обґрунтовує для себе наміри передачі інформації;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	На другому етапі комунікативного акту </a:t>
            </a:r>
            <a:r>
              <a:rPr lang="uk-UA" dirty="0"/>
              <a:t>передбачається кодування певної інформації. Код – символ чи певні знаки. У словесному передачі інформації кодом виступає сама мова.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На етапі формування інформації можуть бути такі </a:t>
            </a:r>
            <a:r>
              <a:rPr lang="uk-UA" u="sng" dirty="0"/>
              <a:t>форми:</a:t>
            </a:r>
            <a:r>
              <a:rPr lang="uk-UA" dirty="0"/>
              <a:t> письмова, усна, інтерактивного зображення із звуковим супроводом.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171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363272" cy="53522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/>
              <a:t>	У процесі спілкування можуть виконуватися такі функції</a:t>
            </a:r>
            <a:r>
              <a:rPr lang="uk-UA" dirty="0"/>
              <a:t>: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1. репрезентативна – подання інформації певній особі.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2. </a:t>
            </a:r>
            <a:r>
              <a:rPr lang="uk-UA" dirty="0" err="1"/>
              <a:t>апелятивна</a:t>
            </a:r>
            <a:r>
              <a:rPr lang="uk-UA" dirty="0"/>
              <a:t> – певний вплив на особистість;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3. експресивна – відображення певних почуттів відправника інформації.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uk-UA" dirty="0"/>
              <a:t>Повідомленням передають певну інформацію. Є природні (взаємодія між людьми) і штучні (телефон, інтернет).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b="1" dirty="0"/>
              <a:t>	На третьому етапі комунікативного акту </a:t>
            </a:r>
            <a:r>
              <a:rPr lang="uk-UA" dirty="0"/>
              <a:t>відбувається безпосередня передача інформації. Процес відправлення повідомлення і коли одержувач її отримав.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5898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	На четвертому етапі комунікативного акту</a:t>
            </a:r>
            <a:r>
              <a:rPr lang="uk-UA" dirty="0"/>
              <a:t> передбачається декодування отриманої інформації, тобто її розшифрування, перетворення одержувачем у таку форму, яка робить зміст зрозумілим для нього. Потрібно передавати інформацію багатьма ресурсами для впевненості її передачі і точному надсиланні. </a:t>
            </a:r>
            <a:endParaRPr lang="ru-RU" dirty="0"/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b="1" dirty="0"/>
              <a:t>	Є такі види зворотного </a:t>
            </a:r>
            <a:r>
              <a:rPr lang="uk-UA" b="1" dirty="0" err="1"/>
              <a:t>зв</a:t>
            </a:r>
            <a:r>
              <a:rPr lang="ru-RU" b="1" dirty="0"/>
              <a:t>’</a:t>
            </a:r>
            <a:r>
              <a:rPr lang="uk-UA" b="1" dirty="0" err="1"/>
              <a:t>язку</a:t>
            </a:r>
            <a:r>
              <a:rPr lang="uk-UA" b="1" dirty="0"/>
              <a:t>:</a:t>
            </a:r>
            <a:endParaRPr lang="ru-RU" dirty="0"/>
          </a:p>
          <a:p>
            <a:r>
              <a:rPr lang="uk-UA" dirty="0"/>
              <a:t>Навмисний і ненавмисний;</a:t>
            </a:r>
            <a:endParaRPr lang="ru-RU" dirty="0"/>
          </a:p>
          <a:p>
            <a:r>
              <a:rPr lang="uk-UA" dirty="0"/>
              <a:t>Оцінний та безоцінний.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224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/>
              <a:t>	</a:t>
            </a:r>
            <a:r>
              <a:rPr lang="uk-UA" sz="2800" b="1" dirty="0"/>
              <a:t>Є такі бар</a:t>
            </a:r>
            <a:r>
              <a:rPr lang="ru-RU" sz="2800" b="1" dirty="0"/>
              <a:t>’</a:t>
            </a:r>
            <a:r>
              <a:rPr lang="uk-UA" sz="2800" b="1" dirty="0" err="1"/>
              <a:t>єри</a:t>
            </a:r>
            <a:r>
              <a:rPr lang="uk-UA" sz="2800" b="1" dirty="0"/>
              <a:t> у спілкуванні: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uk-UA" dirty="0"/>
              <a:t>1. </a:t>
            </a:r>
            <a:r>
              <a:rPr lang="uk-UA" b="1" dirty="0"/>
              <a:t>Бар</a:t>
            </a:r>
            <a:r>
              <a:rPr lang="ru-RU" b="1" dirty="0"/>
              <a:t>’</a:t>
            </a:r>
            <a:r>
              <a:rPr lang="uk-UA" b="1" dirty="0" err="1"/>
              <a:t>єр</a:t>
            </a:r>
            <a:r>
              <a:rPr lang="uk-UA" b="1" dirty="0"/>
              <a:t> компетентності </a:t>
            </a:r>
            <a:r>
              <a:rPr lang="uk-UA" dirty="0"/>
              <a:t>виникає тоді, коли партнери мають різні рівні щодо певної проблеми.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2. Бар’єр вибіркового слухання </a:t>
            </a:r>
            <a:r>
              <a:rPr lang="uk-UA" dirty="0"/>
              <a:t>пов’язаний з тим, що особа, маючи свої сталі цінності свідомо чи несвідомо блокує ту інформацію, яка не узгоджується з ними.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</a:t>
            </a:r>
            <a:r>
              <a:rPr lang="uk-UA" b="1" dirty="0"/>
              <a:t>Бар’єр на основі оцінних суджень </a:t>
            </a:r>
            <a:r>
              <a:rPr lang="uk-UA" dirty="0"/>
              <a:t>тобто судження про загальну цінність повідомлення співрозмовників </a:t>
            </a:r>
            <a:r>
              <a:rPr lang="uk-UA" dirty="0" err="1"/>
              <a:t>грунтуються</a:t>
            </a:r>
            <a:r>
              <a:rPr lang="uk-UA" dirty="0"/>
              <a:t> не на </a:t>
            </a:r>
            <a:r>
              <a:rPr lang="uk-UA" dirty="0" err="1"/>
              <a:t>обєктивному</a:t>
            </a:r>
            <a:r>
              <a:rPr lang="uk-UA" dirty="0"/>
              <a:t> вивчення питання, а на минулому досвіді їх спілкування чи на основі очікуваного значення.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507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802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4. </a:t>
            </a:r>
            <a:r>
              <a:rPr lang="uk-UA" b="1" dirty="0"/>
              <a:t>Бар’єр фільтрації </a:t>
            </a:r>
            <a:r>
              <a:rPr lang="uk-UA" dirty="0"/>
              <a:t>свідчить про усвідомлення викривлення співрозмовниками змісту інформації на шляху її поширенню з нижчих рівнів управління до вищих.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5. </a:t>
            </a:r>
            <a:r>
              <a:rPr lang="uk-UA" b="1" dirty="0"/>
              <a:t>Бар</a:t>
            </a:r>
            <a:r>
              <a:rPr lang="ru-RU" b="1" dirty="0"/>
              <a:t>’</a:t>
            </a:r>
            <a:r>
              <a:rPr lang="uk-UA" b="1" dirty="0" err="1"/>
              <a:t>єр</a:t>
            </a:r>
            <a:r>
              <a:rPr lang="uk-UA" b="1" dirty="0"/>
              <a:t> внутрішньо-групового мовлення – </a:t>
            </a:r>
            <a:r>
              <a:rPr lang="uk-UA" dirty="0"/>
              <a:t>жаргони, сленг, мова втаємничення.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6. </a:t>
            </a:r>
            <a:r>
              <a:rPr lang="uk-UA" b="1" dirty="0"/>
              <a:t>Бар</a:t>
            </a:r>
            <a:r>
              <a:rPr lang="ru-RU" b="1" dirty="0"/>
              <a:t>’</a:t>
            </a:r>
            <a:r>
              <a:rPr lang="uk-UA" b="1" dirty="0" err="1"/>
              <a:t>єр</a:t>
            </a:r>
            <a:r>
              <a:rPr lang="uk-UA" b="1" dirty="0"/>
              <a:t> різниці статусу;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7. Тиск часу;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8. Бар’єр перевантаження спілкуванням.</a:t>
            </a:r>
            <a:endParaRPr lang="ru-RU" dirty="0"/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b="1" dirty="0"/>
              <a:t>	</a:t>
            </a:r>
            <a:r>
              <a:rPr lang="uk-UA" dirty="0"/>
              <a:t>Під час ділового спілкування між фахівцями можуть виникнути й специфічні комунікативні бар’єри: логічний, семантичний, стилістичний, фонематичний.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127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83432"/>
          </a:xfrm>
        </p:spPr>
        <p:txBody>
          <a:bodyPr>
            <a:noAutofit/>
          </a:bodyPr>
          <a:lstStyle/>
          <a:p>
            <a:pPr algn="ctr"/>
            <a:r>
              <a:rPr lang="uk-UA" sz="5400" b="1" dirty="0"/>
              <a:t>План</a:t>
            </a:r>
            <a:br>
              <a:rPr lang="ru-RU" sz="5400" dirty="0"/>
            </a:b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1. Сутність спілкування. Структура процесу спілкування.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2. </a:t>
            </a:r>
            <a:r>
              <a:rPr lang="uk-UA" dirty="0" err="1"/>
              <a:t>Перцептивний</a:t>
            </a:r>
            <a:r>
              <a:rPr lang="uk-UA" dirty="0"/>
              <a:t> аспект спілкування.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Комунікативний аспект спілкування.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4. Інтерактивний аспект спілкування.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5. Моделі спілкування.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6. Культура слухання.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3187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5. Інтерактивний аспект спілкування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/>
              <a:t>	Відбувається не лише передача інформації, а й збагачення і уточнення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	 </a:t>
            </a:r>
            <a:r>
              <a:rPr lang="uk-UA" b="1" dirty="0" err="1"/>
              <a:t>Інтеракція</a:t>
            </a:r>
            <a:r>
              <a:rPr lang="uk-UA" dirty="0"/>
              <a:t> – це процес, спрямований на обмін діями під час спілкування. Інтерактивний процес спілкування забезпечує взаємодію між людьми, безпосередню організацію їх спільної діяльності.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9712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	Виділяють такі рівні спілкування</a:t>
            </a:r>
            <a:r>
              <a:rPr lang="uk-UA" dirty="0"/>
              <a:t>:</a:t>
            </a:r>
            <a:endParaRPr lang="ru-RU" dirty="0"/>
          </a:p>
          <a:p>
            <a:pPr lvl="0"/>
            <a:r>
              <a:rPr lang="uk-UA" dirty="0" err="1"/>
              <a:t>конвеційність</a:t>
            </a:r>
            <a:r>
              <a:rPr lang="uk-UA" dirty="0"/>
              <a:t> (щирість);</a:t>
            </a:r>
            <a:endParaRPr lang="ru-RU" dirty="0"/>
          </a:p>
          <a:p>
            <a:pPr lvl="0"/>
            <a:r>
              <a:rPr lang="uk-UA" dirty="0"/>
              <a:t>примітивний (сприйняття інших учасників як засобу досягнення власних цілей);</a:t>
            </a:r>
            <a:endParaRPr lang="ru-RU" dirty="0"/>
          </a:p>
          <a:p>
            <a:pPr lvl="0"/>
            <a:r>
              <a:rPr lang="uk-UA" dirty="0"/>
              <a:t>маніпулятивний (маніпулювання іншими людьми);</a:t>
            </a:r>
            <a:endParaRPr lang="ru-RU" dirty="0"/>
          </a:p>
          <a:p>
            <a:pPr lvl="0"/>
            <a:r>
              <a:rPr lang="uk-UA" dirty="0"/>
              <a:t>стандартизований (дотримування стандартів, «контакт масок»);</a:t>
            </a:r>
            <a:endParaRPr lang="ru-RU" dirty="0"/>
          </a:p>
          <a:p>
            <a:pPr lvl="0"/>
            <a:r>
              <a:rPr lang="uk-UA" dirty="0"/>
              <a:t>ігровий (учасники спілкування виконують роль гравців);</a:t>
            </a:r>
            <a:endParaRPr lang="ru-RU" dirty="0"/>
          </a:p>
          <a:p>
            <a:pPr lvl="0"/>
            <a:r>
              <a:rPr lang="uk-UA" dirty="0"/>
              <a:t>духовний (сприйняття кожного партнера як самобутньої особистості).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8557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</a:t>
            </a:r>
          </a:p>
          <a:p>
            <a:pPr marL="0" indent="0">
              <a:buNone/>
            </a:pPr>
            <a:r>
              <a:rPr lang="uk-UA" dirty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5218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Ефективність процесу спілкування залежить від сили впливу співрозмовників один на одного.</a:t>
            </a:r>
          </a:p>
          <a:p>
            <a:pPr marL="0" indent="0">
              <a:buNone/>
            </a:pPr>
            <a:r>
              <a:rPr lang="uk-UA" b="1" dirty="0"/>
              <a:t>Виділяють такі типи взаємовпливу</a:t>
            </a:r>
            <a:r>
              <a:rPr lang="uk-UA" dirty="0"/>
              <a:t>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1. Взаємне полегшення, коли позитивна взаємодія кожного партнера по спілкуванню підвищує результативність дій кожного;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2. Взаємодія ускладнення;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Однобічне полегшення;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4. Однобічне ускладнення;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5. Асиметричне полегшення;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6. Незалежність.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20155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	Міжособистісні відносини </a:t>
            </a:r>
            <a:r>
              <a:rPr lang="uk-UA" dirty="0"/>
              <a:t>– це суб’єктивно забарвленні зв’язки між партнерами по спілкуванню, які виявляються в характері та способах їхнього взаємовпливу один на одного.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b="1" dirty="0"/>
              <a:t>Основні механізми ефективної взаємодії між людьми</a:t>
            </a:r>
            <a:r>
              <a:rPr lang="uk-UA" dirty="0"/>
              <a:t>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1. Взаєморозуміння;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2. Координація;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Узгодженість;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4. Партнерство.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21872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6. Моделі спілкування: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	Інформаційна модель спілкування </a:t>
            </a:r>
            <a:r>
              <a:rPr lang="uk-UA" dirty="0"/>
              <a:t>звичайно використовується для передачі, аналізу, пояснення, чи коментування певної інформації її доповідачем та сприйняття цієї інформації з поясненнями її одержувачем.</a:t>
            </a:r>
            <a:endParaRPr lang="ru-RU" dirty="0"/>
          </a:p>
          <a:p>
            <a:r>
              <a:rPr lang="uk-UA" u="sng" dirty="0"/>
              <a:t>Приклади використання інформаційної моделі спілкування</a:t>
            </a:r>
            <a:r>
              <a:rPr lang="uk-UA" dirty="0"/>
              <a:t>: усне звітування працівників; читання лекції викладачем студентам.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106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802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/>
              <a:t>	</a:t>
            </a:r>
            <a:r>
              <a:rPr lang="uk-UA" b="1" dirty="0" err="1"/>
              <a:t>Переконувальна</a:t>
            </a:r>
            <a:r>
              <a:rPr lang="uk-UA" b="1" dirty="0"/>
              <a:t> модель спілкування </a:t>
            </a:r>
            <a:r>
              <a:rPr lang="uk-UA" dirty="0"/>
              <a:t>передбачає здійснення її організатором запланованого впливу на свідомість інших учасників, спробу переконати їх у правильності певних думок, ідей чи позицій.</a:t>
            </a:r>
            <a:endParaRPr lang="ru-RU" dirty="0"/>
          </a:p>
          <a:p>
            <a:pPr algn="just"/>
            <a:r>
              <a:rPr lang="uk-UA" u="sng" dirty="0"/>
              <a:t>Ймовірність ефективного впливу на свідомість людини підвищується за таких умов</a:t>
            </a:r>
            <a:r>
              <a:rPr lang="uk-UA" dirty="0"/>
              <a:t>: інтелектуальної </a:t>
            </a:r>
            <a:r>
              <a:rPr lang="uk-UA" dirty="0" err="1"/>
              <a:t>розвинутості</a:t>
            </a:r>
            <a:r>
              <a:rPr lang="uk-UA" dirty="0"/>
              <a:t> партнерів спілкування; спрямування їхньої взаємодії на задоволення спільних потреб; використання позитивних висловлювань.</a:t>
            </a:r>
            <a:endParaRPr lang="ru-RU" dirty="0"/>
          </a:p>
          <a:p>
            <a:pPr marL="0" indent="0" algn="just">
              <a:buNone/>
            </a:pPr>
            <a:r>
              <a:rPr lang="uk-UA" b="1" dirty="0"/>
              <a:t>	Експресивна модель спілкування</a:t>
            </a:r>
            <a:r>
              <a:rPr lang="uk-UA" dirty="0"/>
              <a:t> зорієнтована на формування в партнерів по спілкуванню певного настрою.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2690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08240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	Сугестивна модель спілкування</a:t>
            </a:r>
            <a:r>
              <a:rPr lang="uk-UA" dirty="0"/>
              <a:t> спрямована на навіювання іншим людям певних думок. </a:t>
            </a:r>
          </a:p>
          <a:p>
            <a:pPr marL="0" indent="0">
              <a:buNone/>
            </a:pPr>
            <a:r>
              <a:rPr lang="uk-UA" u="sng" dirty="0"/>
              <a:t>Його ефективність залежить від таких чинників</a:t>
            </a:r>
            <a:r>
              <a:rPr lang="uk-UA" dirty="0"/>
              <a:t>: невпевненість у собі, низька самооцінка, віра в авторитети.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b="1" dirty="0"/>
              <a:t>	Ритуальна модель спілкування</a:t>
            </a:r>
            <a:r>
              <a:rPr lang="uk-UA" dirty="0"/>
              <a:t> передбачає дотримування ритуалів, церемоній.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b="1" dirty="0"/>
              <a:t>	Приклади використання даної моделі</a:t>
            </a:r>
            <a:r>
              <a:rPr lang="uk-UA" dirty="0"/>
              <a:t>: урочиста промова, вітальна промова, свята…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4847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7. Культура слухання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В середньому в людини після вербального контакту засвоюється тільки ¼ від загального обсягу запланованої для передачі інформації, тобто більша частина її змісту втрачається.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	Рекомендації для покращення сприймання інформації:</a:t>
            </a:r>
            <a:endParaRPr lang="ru-RU" dirty="0"/>
          </a:p>
          <a:p>
            <a:pPr lvl="0"/>
            <a:r>
              <a:rPr lang="uk-UA" dirty="0"/>
              <a:t>забезпечення фізичної та психологічної підготовки людини;</a:t>
            </a:r>
            <a:endParaRPr lang="ru-RU" dirty="0"/>
          </a:p>
          <a:p>
            <a:pPr lvl="0"/>
            <a:r>
              <a:rPr lang="uk-UA" dirty="0"/>
              <a:t>вживання в роль слухача;</a:t>
            </a:r>
            <a:endParaRPr lang="ru-RU" dirty="0"/>
          </a:p>
          <a:p>
            <a:pPr lvl="0"/>
            <a:r>
              <a:rPr lang="uk-UA" dirty="0" err="1"/>
              <a:t>невідволікання</a:t>
            </a:r>
            <a:r>
              <a:rPr lang="uk-UA" dirty="0"/>
              <a:t> на сторонні речі.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90894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53522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/>
              <a:t>	Виділяють такі види слухання</a:t>
            </a:r>
            <a:r>
              <a:rPr lang="uk-UA" dirty="0"/>
              <a:t>: критичне, </a:t>
            </a:r>
            <a:r>
              <a:rPr lang="uk-UA" dirty="0" err="1"/>
              <a:t>емпатичне</a:t>
            </a:r>
            <a:r>
              <a:rPr lang="uk-UA" dirty="0"/>
              <a:t>, нерефлективне, активне рефлективне.</a:t>
            </a:r>
            <a:endParaRPr lang="ru-RU" dirty="0"/>
          </a:p>
          <a:p>
            <a:r>
              <a:rPr lang="uk-UA" b="1" dirty="0"/>
              <a:t>Критичне</a:t>
            </a:r>
            <a:r>
              <a:rPr lang="uk-UA" dirty="0"/>
              <a:t>: роздумуємо для себе наскільки важлива інформація; оцінюємо, чи дійсно зроблені висновки; визначаємо чи існують інші дані.</a:t>
            </a:r>
            <a:endParaRPr lang="ru-RU" dirty="0"/>
          </a:p>
          <a:p>
            <a:r>
              <a:rPr lang="uk-UA" b="1" dirty="0" err="1"/>
              <a:t>Емпатичне</a:t>
            </a:r>
            <a:r>
              <a:rPr lang="uk-UA" dirty="0"/>
              <a:t> слухання передбачає, що людині під час прийняття інформації не стільки прислухається до слів оратора, скільки намагається емоційно сприйняти його ставлення до того матеріалу. </a:t>
            </a:r>
            <a:endParaRPr lang="ru-RU" dirty="0"/>
          </a:p>
          <a:p>
            <a:r>
              <a:rPr lang="uk-UA" u="sng" dirty="0"/>
              <a:t>Поради для покращення даного слухання</a:t>
            </a:r>
            <a:r>
              <a:rPr lang="uk-UA" dirty="0"/>
              <a:t>: абстрагування від власних переживань; у своїх діях відображувати і переживання і на що вони поділяються; почуття попропускати під час слухання; дотримуватися пауз.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0287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39416"/>
          </a:xfrm>
        </p:spPr>
        <p:txBody>
          <a:bodyPr>
            <a:normAutofit fontScale="90000"/>
          </a:bodyPr>
          <a:lstStyle/>
          <a:p>
            <a:r>
              <a:rPr lang="uk-UA" b="1" u="sng" dirty="0"/>
              <a:t>Основна література</a:t>
            </a:r>
            <a:r>
              <a:rPr lang="uk-UA" b="1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 Базова: </a:t>
            </a:r>
          </a:p>
          <a:p>
            <a:r>
              <a:rPr lang="uk-UA" dirty="0"/>
              <a:t>1.Бацевич Ф.С. Основи комунікативної лінгвістики: підручник / Ф.С. </a:t>
            </a:r>
            <a:r>
              <a:rPr lang="uk-UA" dirty="0" err="1"/>
              <a:t>Бацевич</a:t>
            </a:r>
            <a:r>
              <a:rPr lang="uk-UA" dirty="0"/>
              <a:t>. – К.: Видавничий центр «Академія», 2004. – 342 с.</a:t>
            </a:r>
          </a:p>
          <a:p>
            <a:r>
              <a:rPr lang="uk-UA" b="1" dirty="0"/>
              <a:t>2. Пасинок Г.В. Основи культури мовлення. </a:t>
            </a:r>
            <a:r>
              <a:rPr lang="uk-UA" b="1" dirty="0" err="1"/>
              <a:t>Навч</a:t>
            </a:r>
            <a:r>
              <a:rPr lang="uk-UA" b="1" dirty="0"/>
              <a:t>. Посібник. К. : Центр учбової літератури, 2012. – 184 с. – С. 56-72.</a:t>
            </a:r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03183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682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/>
              <a:t>	</a:t>
            </a:r>
            <a:r>
              <a:rPr lang="uk-UA" b="1" dirty="0" err="1"/>
              <a:t>Нерефлективне</a:t>
            </a:r>
            <a:r>
              <a:rPr lang="uk-UA" dirty="0"/>
              <a:t> слухання передбачає, що людина уважно слухає співрозмовника, підкреслю все для себе, але майже не втручається в його промову.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u="sng" dirty="0"/>
              <a:t>Прийоми</a:t>
            </a:r>
            <a:r>
              <a:rPr lang="uk-UA" dirty="0"/>
              <a:t>:</a:t>
            </a:r>
            <a:endParaRPr lang="ru-RU" dirty="0"/>
          </a:p>
          <a:p>
            <a:r>
              <a:rPr lang="uk-UA" dirty="0"/>
              <a:t>Підтакування(«Та», «ну…»);</a:t>
            </a:r>
            <a:endParaRPr lang="ru-RU" dirty="0"/>
          </a:p>
          <a:p>
            <a:r>
              <a:rPr lang="uk-UA" dirty="0"/>
              <a:t>Луна (повтор слів);</a:t>
            </a:r>
            <a:endParaRPr lang="ru-RU" dirty="0"/>
          </a:p>
          <a:p>
            <a:r>
              <a:rPr lang="uk-UA" dirty="0"/>
              <a:t>Дзеркало (теж саме, лиш порядок слів інший).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u="sng" dirty="0"/>
              <a:t>Не ватро: </a:t>
            </a:r>
            <a:r>
              <a:rPr lang="uk-UA" dirty="0"/>
              <a:t>перебивати людину, висловлювати свої висновки, виражати зневагу до людини.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b="1" dirty="0"/>
              <a:t>	Активне</a:t>
            </a:r>
            <a:r>
              <a:rPr lang="uk-UA" dirty="0"/>
              <a:t> </a:t>
            </a:r>
            <a:r>
              <a:rPr lang="uk-UA" b="1" dirty="0"/>
              <a:t>рефлективне</a:t>
            </a:r>
            <a:r>
              <a:rPr lang="uk-UA" dirty="0"/>
              <a:t> слухання – вид слухання у якому найперше приділяється інформаційному наповненню.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У процесі сприймання інформації людина активно аналізує, опрацьовує і висловлює свою думку.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	</a:t>
            </a:r>
            <a:r>
              <a:rPr lang="uk-UA" u="sng" dirty="0"/>
              <a:t>Прийоми:</a:t>
            </a:r>
            <a:endParaRPr lang="ru-RU" u="sng" dirty="0"/>
          </a:p>
          <a:p>
            <a:r>
              <a:rPr lang="uk-UA" dirty="0"/>
              <a:t>Уточнення (ви мали на увазі?)</a:t>
            </a:r>
            <a:endParaRPr lang="ru-RU" dirty="0"/>
          </a:p>
          <a:p>
            <a:r>
              <a:rPr lang="uk-UA" dirty="0"/>
              <a:t>Наслідок - підвищення взаємопорозуміння співрозмовника.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85408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2" y="1556792"/>
            <a:ext cx="7882135" cy="3005683"/>
          </a:xfrm>
        </p:spPr>
        <p:txBody>
          <a:bodyPr>
            <a:normAutofit/>
          </a:bodyPr>
          <a:lstStyle/>
          <a:p>
            <a:r>
              <a:rPr lang="uk-UA" sz="8800" dirty="0"/>
              <a:t>Дякую за увагу!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3264847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11424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1. Сутність спілкування. Структура процесу спілкування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32176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	</a:t>
            </a:r>
            <a:r>
              <a:rPr lang="uk-UA" b="1" dirty="0"/>
              <a:t>Спілкування</a:t>
            </a:r>
            <a:r>
              <a:rPr lang="uk-UA" dirty="0"/>
              <a:t> – це складний багатоплановий процес встановлення контакту між людьми, під час якого виявляються й формуються міжособистісні відносини.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u="sng" dirty="0"/>
              <a:t>Спілкування вивчається в трьох позиціях:</a:t>
            </a:r>
            <a:endParaRPr lang="ru-RU" dirty="0"/>
          </a:p>
          <a:p>
            <a:pPr lvl="0"/>
            <a:r>
              <a:rPr lang="uk-UA" dirty="0"/>
              <a:t>Як окремий вид людської діяльності;</a:t>
            </a:r>
            <a:endParaRPr lang="ru-RU" dirty="0"/>
          </a:p>
          <a:p>
            <a:pPr lvl="0"/>
            <a:r>
              <a:rPr lang="uk-UA" dirty="0"/>
              <a:t>Як атрибут інших видів діяльності </a:t>
            </a:r>
            <a:r>
              <a:rPr lang="uk-UA" dirty="0" err="1"/>
              <a:t>індивідума</a:t>
            </a:r>
            <a:r>
              <a:rPr lang="uk-UA" dirty="0"/>
              <a:t>;</a:t>
            </a:r>
            <a:endParaRPr lang="ru-RU" dirty="0"/>
          </a:p>
          <a:p>
            <a:pPr lvl="0"/>
            <a:r>
              <a:rPr lang="uk-UA" dirty="0"/>
              <a:t>Як взаємодія його учасників.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6845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91264" cy="5568280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/>
              <a:t>	За допомогою спілкування як соціального феномена може відбуватися передача форм культури й соціального досвіду не лише між сучасниками, але й представниками різних істотних епох. Процесу спілкування звичайно притаманні імпровізація, спонтанність. Спілкування з одного боку має творчий характер, а з іншого – усталені протягом багатьох століть певні норми етикету.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	Важливою функцією спілкування є </a:t>
            </a:r>
            <a:r>
              <a:rPr lang="uk-UA" b="1" dirty="0"/>
              <a:t>аксіологічна, </a:t>
            </a:r>
            <a:r>
              <a:rPr lang="uk-UA" dirty="0"/>
              <a:t>коли між людьми відбувається активний обмін особистісними цінностями, життєвими пріоритетами та ідеалами.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701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959496"/>
          </a:xfrm>
        </p:spPr>
        <p:txBody>
          <a:bodyPr>
            <a:normAutofit/>
          </a:bodyPr>
          <a:lstStyle/>
          <a:p>
            <a:r>
              <a:rPr lang="uk-UA" dirty="0"/>
              <a:t>	</a:t>
            </a:r>
            <a:r>
              <a:rPr lang="uk-UA" u="sng" dirty="0"/>
              <a:t>Процес спілкування складається з трьох компонентів: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056112"/>
          </a:xfrm>
        </p:spPr>
        <p:txBody>
          <a:bodyPr/>
          <a:lstStyle/>
          <a:p>
            <a:pPr lvl="0"/>
            <a:r>
              <a:rPr lang="uk-UA" sz="2800" dirty="0"/>
              <a:t>Перцепції;</a:t>
            </a:r>
            <a:endParaRPr lang="ru-RU" sz="2800" dirty="0"/>
          </a:p>
          <a:p>
            <a:pPr lvl="0"/>
            <a:r>
              <a:rPr lang="uk-UA" sz="2800" dirty="0"/>
              <a:t>Комунікації;</a:t>
            </a:r>
            <a:endParaRPr lang="ru-RU" sz="2800" dirty="0"/>
          </a:p>
          <a:p>
            <a:pPr lvl="0"/>
            <a:r>
              <a:rPr lang="uk-UA" sz="2800" dirty="0" err="1"/>
              <a:t>Інтеракції</a:t>
            </a:r>
            <a:r>
              <a:rPr lang="uk-UA" sz="2800" dirty="0"/>
              <a:t>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814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3. </a:t>
            </a:r>
            <a:r>
              <a:rPr lang="uk-UA" b="1" dirty="0" err="1"/>
              <a:t>Перцептивний</a:t>
            </a:r>
            <a:r>
              <a:rPr lang="uk-UA" b="1" dirty="0"/>
              <a:t> аспект спілкування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/>
              <a:t>	Перцепція –</a:t>
            </a:r>
            <a:r>
              <a:rPr lang="uk-UA" dirty="0"/>
              <a:t> це</a:t>
            </a:r>
            <a:r>
              <a:rPr lang="uk-UA" b="1" dirty="0"/>
              <a:t> </a:t>
            </a:r>
            <a:r>
              <a:rPr lang="uk-UA" dirty="0"/>
              <a:t>процес сприйняття й пізнання іншої людини та спрямованість на визначення індивідуальних особливостей людини, особливостей її поведінки.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	У процесі спілкування відбувається сприйняття його учасниками один одного. Під час оцінювання людини враховується не лише її особистісні якості, але й соціокультурні чинники.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	У процесі спілкування використовують такі основні механізми міжособистісного пізнання: </a:t>
            </a:r>
            <a:endParaRPr lang="ru-RU" dirty="0"/>
          </a:p>
          <a:p>
            <a:pPr marL="0" indent="0" algn="just">
              <a:buNone/>
            </a:pPr>
            <a:r>
              <a:rPr lang="uk-UA" b="1" dirty="0"/>
              <a:t>1)ідентифікація</a:t>
            </a:r>
            <a:r>
              <a:rPr lang="uk-UA" dirty="0"/>
              <a:t> (намагання зрозуміти іншу людину);</a:t>
            </a:r>
            <a:endParaRPr lang="ru-RU" dirty="0"/>
          </a:p>
          <a:p>
            <a:pPr marL="0" indent="0" algn="just">
              <a:buNone/>
            </a:pPr>
            <a:r>
              <a:rPr lang="uk-UA" b="1" dirty="0"/>
              <a:t>2)</a:t>
            </a:r>
            <a:r>
              <a:rPr lang="uk-UA" b="1" dirty="0" err="1"/>
              <a:t>стереотипізація</a:t>
            </a:r>
            <a:r>
              <a:rPr lang="uk-UA" dirty="0"/>
              <a:t> (</a:t>
            </a:r>
            <a:r>
              <a:rPr lang="uk-UA" dirty="0" err="1"/>
              <a:t>оцінення</a:t>
            </a:r>
            <a:r>
              <a:rPr lang="uk-UA" dirty="0"/>
              <a:t> іншої людини  за допомогою поширення на неї рис типових представників певної соціальної групи);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58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229600" cy="1455440"/>
          </a:xfrm>
        </p:spPr>
        <p:txBody>
          <a:bodyPr>
            <a:noAutofit/>
          </a:bodyPr>
          <a:lstStyle/>
          <a:p>
            <a:pPr algn="ctr"/>
            <a:r>
              <a:rPr lang="uk-UA" sz="2800" dirty="0"/>
              <a:t>Серед поширених недоліків оцінювання іншої людини на підставі першого враження про неї чи її випадкових виявів науковці відзначають такі: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064896" cy="4752528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Проекція – «вкладання» у свідомість співрозмовника власних думок;</a:t>
            </a:r>
            <a:endParaRPr lang="ru-RU" dirty="0"/>
          </a:p>
          <a:p>
            <a:pPr lvl="0"/>
            <a:r>
              <a:rPr lang="uk-UA" dirty="0"/>
              <a:t>Відлуння – перенесення позитивного враження про певну якість партнера по спілкуванню</a:t>
            </a:r>
            <a:endParaRPr lang="ru-RU" dirty="0"/>
          </a:p>
          <a:p>
            <a:pPr lvl="0"/>
            <a:r>
              <a:rPr lang="uk-UA" dirty="0"/>
              <a:t>Атрибуція – приписування співрозмовнику якостей іншої людини;</a:t>
            </a:r>
            <a:endParaRPr lang="ru-RU" dirty="0"/>
          </a:p>
          <a:p>
            <a:pPr lvl="0"/>
            <a:r>
              <a:rPr lang="uk-UA" dirty="0"/>
              <a:t>Віра в те, що перше враження про людину є найбільш правильним;</a:t>
            </a:r>
            <a:endParaRPr lang="ru-RU" dirty="0"/>
          </a:p>
          <a:p>
            <a:pPr lvl="0"/>
            <a:r>
              <a:rPr lang="uk-UA" dirty="0"/>
              <a:t>Наявність стереотипів мислення: професійних; расових, гендерних.</a:t>
            </a:r>
            <a:endParaRPr lang="ru-RU" dirty="0"/>
          </a:p>
          <a:p>
            <a:pPr lvl="0"/>
            <a:r>
              <a:rPr lang="uk-UA" dirty="0"/>
              <a:t>Забобони й упередження;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3984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363272" cy="571229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uk-UA" dirty="0"/>
              <a:t>Чинник вищості;</a:t>
            </a:r>
            <a:endParaRPr lang="ru-RU" dirty="0"/>
          </a:p>
          <a:p>
            <a:pPr lvl="0"/>
            <a:r>
              <a:rPr lang="uk-UA" dirty="0"/>
              <a:t>Чинник статусу;</a:t>
            </a:r>
            <a:endParaRPr lang="ru-RU" dirty="0"/>
          </a:p>
          <a:p>
            <a:pPr lvl="0"/>
            <a:r>
              <a:rPr lang="uk-UA" dirty="0"/>
              <a:t>Чинник «ставлення до нас»</a:t>
            </a:r>
            <a:endParaRPr lang="ru-RU" dirty="0"/>
          </a:p>
          <a:p>
            <a:pPr lvl="0"/>
            <a:r>
              <a:rPr lang="uk-UA" dirty="0"/>
              <a:t>Каузальна атрибуція – причинна інтерпретація. Виділено такі її типи:</a:t>
            </a:r>
            <a:endParaRPr lang="ru-RU" dirty="0"/>
          </a:p>
          <a:p>
            <a:pPr lvl="1">
              <a:buFont typeface="Wingdings" pitchFamily="2" charset="2"/>
              <a:buChar char="q"/>
            </a:pPr>
            <a:r>
              <a:rPr lang="uk-UA" dirty="0"/>
              <a:t>Особистісна атрибуція – причина дій або вчинків вбачається в самій людині;</a:t>
            </a:r>
            <a:endParaRPr lang="ru-RU" dirty="0"/>
          </a:p>
          <a:p>
            <a:pPr lvl="1">
              <a:buFont typeface="Wingdings" pitchFamily="2" charset="2"/>
              <a:buChar char="q"/>
            </a:pPr>
            <a:r>
              <a:rPr lang="uk-UA" dirty="0"/>
              <a:t>Об</a:t>
            </a:r>
            <a:r>
              <a:rPr lang="ru-RU" dirty="0"/>
              <a:t>’</a:t>
            </a:r>
            <a:r>
              <a:rPr lang="uk-UA" dirty="0" err="1"/>
              <a:t>єктивна</a:t>
            </a:r>
            <a:r>
              <a:rPr lang="uk-UA" dirty="0"/>
              <a:t> атрибуція – причини дій або вчинків шукаються в об</a:t>
            </a:r>
            <a:r>
              <a:rPr lang="ru-RU" dirty="0"/>
              <a:t>’</a:t>
            </a:r>
            <a:r>
              <a:rPr lang="uk-UA" dirty="0" err="1"/>
              <a:t>єкті</a:t>
            </a:r>
            <a:r>
              <a:rPr lang="uk-UA" dirty="0"/>
              <a:t>, на який спрямовано дію або вчинок;</a:t>
            </a:r>
            <a:endParaRPr lang="ru-RU" dirty="0"/>
          </a:p>
          <a:p>
            <a:pPr lvl="1">
              <a:buFont typeface="Wingdings" pitchFamily="2" charset="2"/>
              <a:buChar char="q"/>
            </a:pPr>
            <a:r>
              <a:rPr lang="uk-UA" dirty="0"/>
              <a:t>Атрибуція обставин – причина дій чи вчинків приписується обставинам, які виникли;</a:t>
            </a:r>
            <a:endParaRPr lang="ru-RU" dirty="0"/>
          </a:p>
          <a:p>
            <a:pPr lvl="1">
              <a:buFont typeface="Wingdings" pitchFamily="2" charset="2"/>
              <a:buChar char="q"/>
            </a:pPr>
            <a:r>
              <a:rPr lang="uk-UA" dirty="0"/>
              <a:t>Ефект поблажливості – про людину, яку особа вважає відносно себе </a:t>
            </a:r>
            <a:r>
              <a:rPr lang="uk-UA" dirty="0" err="1"/>
              <a:t>неконкурентноспроможною</a:t>
            </a:r>
            <a:r>
              <a:rPr lang="uk-UA" dirty="0"/>
              <a:t>, вона висловлюється звичайно більш позитивно, ніж про особу, яка викликає в неї заздрощі;</a:t>
            </a:r>
            <a:endParaRPr lang="ru-RU" dirty="0"/>
          </a:p>
          <a:p>
            <a:pPr lvl="1">
              <a:buFont typeface="Wingdings" pitchFamily="2" charset="2"/>
              <a:buChar char="q"/>
            </a:pPr>
            <a:r>
              <a:rPr lang="uk-UA" dirty="0"/>
              <a:t>Ефект </a:t>
            </a:r>
            <a:r>
              <a:rPr lang="uk-UA" dirty="0" err="1"/>
              <a:t>фаворизму</a:t>
            </a:r>
            <a:r>
              <a:rPr lang="uk-UA" dirty="0"/>
              <a:t> – люди, які відчувають себе фаворитами, часто </a:t>
            </a:r>
            <a:r>
              <a:rPr lang="uk-UA" dirty="0" err="1"/>
              <a:t>сприймавють</a:t>
            </a:r>
            <a:r>
              <a:rPr lang="uk-UA" dirty="0"/>
              <a:t> новачків із почуттям зверхності, своєю чергою, оточення також часто перебільшує переваги фаворитів.</a:t>
            </a:r>
          </a:p>
          <a:p>
            <a:pPr marL="274320" lvl="1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075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73</TotalTime>
  <Words>499</Words>
  <Application>Microsoft Office PowerPoint</Application>
  <PresentationFormat>Екран (4:3)</PresentationFormat>
  <Paragraphs>166</Paragraphs>
  <Slides>31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4" baseType="lpstr">
      <vt:lpstr>Arial</vt:lpstr>
      <vt:lpstr>Wingdings</vt:lpstr>
      <vt:lpstr>Ясность</vt:lpstr>
      <vt:lpstr>Тема: Спілкування як соціально-психологічний феномен </vt:lpstr>
      <vt:lpstr>План </vt:lpstr>
      <vt:lpstr>Основна література: </vt:lpstr>
      <vt:lpstr>1. Сутність спілкування. Структура процесу спілкування </vt:lpstr>
      <vt:lpstr>Презентація PowerPoint</vt:lpstr>
      <vt:lpstr> Процес спілкування складається з трьох компонентів: </vt:lpstr>
      <vt:lpstr>3. Перцептивний аспект спілкування </vt:lpstr>
      <vt:lpstr>Серед поширених недоліків оцінювання іншої людини на підставі першого враження про неї чи її випадкових виявів науковці відзначають такі: </vt:lpstr>
      <vt:lpstr>Презентація PowerPoint</vt:lpstr>
      <vt:lpstr>Презентація PowerPoint</vt:lpstr>
      <vt:lpstr>Презентація PowerPoint</vt:lpstr>
      <vt:lpstr>Є зовнішні та внутрішні чинники атракції. </vt:lpstr>
      <vt:lpstr>3  . Комунікативний аспект спілкування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5. Інтерактивний аспект спілкування </vt:lpstr>
      <vt:lpstr>Презентація PowerPoint</vt:lpstr>
      <vt:lpstr>Презентація PowerPoint</vt:lpstr>
      <vt:lpstr>Презентація PowerPoint</vt:lpstr>
      <vt:lpstr>Презентація PowerPoint</vt:lpstr>
      <vt:lpstr>6. Моделі спілкування: </vt:lpstr>
      <vt:lpstr>Презентація PowerPoint</vt:lpstr>
      <vt:lpstr>Презентація PowerPoint</vt:lpstr>
      <vt:lpstr>7. Культура слухання </vt:lpstr>
      <vt:lpstr>Презентація PowerPoint</vt:lpstr>
      <vt:lpstr>Презентація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Спілкування як соціально-психологічний феномен </dc:title>
  <dc:creator>User</dc:creator>
  <cp:lastModifiedBy>Nazarii Kost</cp:lastModifiedBy>
  <cp:revision>12</cp:revision>
  <dcterms:created xsi:type="dcterms:W3CDTF">2020-09-04T12:52:14Z</dcterms:created>
  <dcterms:modified xsi:type="dcterms:W3CDTF">2020-09-11T07:20:20Z</dcterms:modified>
</cp:coreProperties>
</file>