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6E7D9-48A2-072C-054E-D7EAA0DF5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30F620C-8911-2CD7-9241-6501D7EEF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7715014-75A7-4175-FE82-EBF9CA30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97FD-215E-BA47-AE78-1ACC40E3ED8B}" type="datetimeFigureOut">
              <a:rPr lang="uk-UA" smtClean="0"/>
              <a:t>23.04.23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F6C6646-5138-91CF-A639-330A1A0AA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C00518-7296-71F7-7098-C4C12041A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B182-6619-8B4C-A7A9-40396AD5F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5288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E6E45-944F-5CB3-B16D-9D37F818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17CC87D-DDDC-DB27-2D3C-6A676BCF3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5D6AC1-EF09-4B10-9E87-6EE6DB9C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97FD-215E-BA47-AE78-1ACC40E3ED8B}" type="datetimeFigureOut">
              <a:rPr lang="uk-UA" smtClean="0"/>
              <a:t>23.04.23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282D61F-E8ED-F1BC-53E1-A88D3C0B0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4CF566-76DB-9C40-A6FE-7BF25907C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B182-6619-8B4C-A7A9-40396AD5F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763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4C8A8D2-BA68-7B2D-58C3-A1F3B8CA1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B015DF7-FB79-C8E0-B346-F703DC9EF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621740-24D1-2132-2308-102514A35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97FD-215E-BA47-AE78-1ACC40E3ED8B}" type="datetimeFigureOut">
              <a:rPr lang="uk-UA" smtClean="0"/>
              <a:t>23.04.23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0A467-F82C-E442-6EDC-A99372BC3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2560B1-B36F-0A03-AC6E-EE3397C63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B182-6619-8B4C-A7A9-40396AD5F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067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CB13B-D6F8-0269-E8CA-B2937620D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012B16-96C2-DD5E-1928-38C7C018A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4FD73FF-C498-71C4-87C9-D5A8086A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97FD-215E-BA47-AE78-1ACC40E3ED8B}" type="datetimeFigureOut">
              <a:rPr lang="uk-UA" smtClean="0"/>
              <a:t>23.04.23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663969-F936-7B5A-3002-1910D7F8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AB00201-C25D-B7DB-86CB-1A8602850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B182-6619-8B4C-A7A9-40396AD5F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244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705F8-BB4F-9717-C72D-CDC8485C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96CDBA1-F8D5-2F83-0F1D-48108CBC8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CFBFBF-CC82-505B-B98D-66449CDFB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97FD-215E-BA47-AE78-1ACC40E3ED8B}" type="datetimeFigureOut">
              <a:rPr lang="uk-UA" smtClean="0"/>
              <a:t>23.04.23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61F4B8-7E01-3606-908C-2AE72C2A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B5D0DF-7DFE-046F-645B-5EE04EAE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B182-6619-8B4C-A7A9-40396AD5F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170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E8DB5-E429-FABC-ECC8-EB5853C6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603146-D04C-87B9-CE86-D26DC7C4E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9B4715-90FC-37EA-3F4A-23A7D87F4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29A4C96-2F10-D0AC-5F6A-A3047D971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97FD-215E-BA47-AE78-1ACC40E3ED8B}" type="datetimeFigureOut">
              <a:rPr lang="uk-UA" smtClean="0"/>
              <a:t>23.04.23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02354B7-06D7-49B9-0931-703E465C1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9729F47-F584-FFE6-4691-42A5F64C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B182-6619-8B4C-A7A9-40396AD5F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3998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6ABD5-217A-CBAE-86DD-F3521CDE6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C3BBF1-016C-9FFD-F5A6-23E944543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6937E75-9ED9-4DB6-6D3B-79EB539FC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6C261BE-A1CB-E00F-F6D9-25C5A2311A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B60CF13-7436-58F9-3A07-C2CD1D49BB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771764E-AD4C-8531-CF7D-7D99E2B1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97FD-215E-BA47-AE78-1ACC40E3ED8B}" type="datetimeFigureOut">
              <a:rPr lang="uk-UA" smtClean="0"/>
              <a:t>23.04.23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4AB4B9C-CA2E-59B2-1A92-DEB4442FC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C5343F6-2976-EF2E-4B16-AFCACEB1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B182-6619-8B4C-A7A9-40396AD5F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17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90FA7-96DE-B2DF-465F-D2142D84C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C58D0E2-14F6-3E48-403C-4BC75571B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97FD-215E-BA47-AE78-1ACC40E3ED8B}" type="datetimeFigureOut">
              <a:rPr lang="uk-UA" smtClean="0"/>
              <a:t>23.04.23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C4B15D0-2F62-2EC7-1799-E1C985690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963C788-1DAA-0D53-4D0C-404D5C80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B182-6619-8B4C-A7A9-40396AD5F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673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9A6D56F-7B54-5DAB-D9C9-C9BA5E8C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97FD-215E-BA47-AE78-1ACC40E3ED8B}" type="datetimeFigureOut">
              <a:rPr lang="uk-UA" smtClean="0"/>
              <a:t>23.04.23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CD0A196-39DA-7B6A-4FB4-E00B405E7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A17641D-1CA2-0EA8-C66E-0E67AB94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B182-6619-8B4C-A7A9-40396AD5F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263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DDE20-0890-9334-C73A-35137EEFF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EDE25CB-F19D-AAD7-1D8A-A6DC79F7B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8CE622D-9B17-1C31-4C1F-2B79A7E3A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A2C1F8D-FE1C-EDC8-9CB6-3AC290A7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97FD-215E-BA47-AE78-1ACC40E3ED8B}" type="datetimeFigureOut">
              <a:rPr lang="uk-UA" smtClean="0"/>
              <a:t>23.04.23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EC59478-0607-A05A-D999-DC821E46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C5874D-8961-3E90-4256-4840270CD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B182-6619-8B4C-A7A9-40396AD5F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573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F8420-096F-3552-8EF3-9317E16C8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69E2E14-9174-38DE-5245-35EF11DC27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361414-94B3-DD42-E3BB-BD45AE36A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F4655DD-F5C3-5547-7161-A6D0766E0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C97FD-215E-BA47-AE78-1ACC40E3ED8B}" type="datetimeFigureOut">
              <a:rPr lang="uk-UA" smtClean="0"/>
              <a:t>23.04.23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77A713-13DB-5CEB-C54A-29831BFD7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9449E5-567F-ABD6-7249-A3AFE90B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B182-6619-8B4C-A7A9-40396AD5F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013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B32FAFC-F019-FA0A-60A8-73EAA60A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61B2C2-DD53-5EBA-300E-1FB6158FD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D71E1EB-6F6B-B2CF-1E90-6E1A0F0A3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C97FD-215E-BA47-AE78-1ACC40E3ED8B}" type="datetimeFigureOut">
              <a:rPr lang="uk-UA" smtClean="0"/>
              <a:t>23.04.23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BDF67F-4F2B-E6EE-2BB7-75B80B5F6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C77017-401F-5E96-AB2E-8D54A1BED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BB182-6619-8B4C-A7A9-40396AD5F9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24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E7857DF-B788-95F5-366F-BED446EB9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0" r="-1" b="734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8F6F35-A4F6-F15C-E296-213E97D15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uk-UA" sz="2600" b="0" i="0" u="none" strike="noStrike" cap="all">
                <a:effectLst/>
                <a:latin typeface="Times New Roman" panose="02020603050405020304" pitchFamily="18" charset="0"/>
              </a:rPr>
              <a:t>МОРАЛЬНА КУЛЬТУРА ЯК СИСТЕМА ЦІННІСНИХ ПОКАЗНИКІВ ДІЯЛЬНОСТІ ЮРИСТА</a:t>
            </a:r>
            <a:br>
              <a:rPr lang="uk-UA" sz="2600" b="0" i="0" u="none" strike="noStrike">
                <a:effectLst/>
                <a:latin typeface="Tw Cen MT" panose="020B0602020104020603" pitchFamily="34" charset="0"/>
              </a:rPr>
            </a:br>
            <a:endParaRPr lang="uk-UA" sz="2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4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AA2003B-DE28-CF8A-0BF0-7BE33E5DA6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6" b="123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0D5BA-B289-6DCD-094F-9EF7EFF3E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  <a:effectLst/>
              </a:rPr>
              <a:t>В узагальненому вигляді моральні вимоги до юриста полягають у: </a:t>
            </a:r>
            <a:br>
              <a:rPr lang="en-US" sz="2800">
                <a:solidFill>
                  <a:srgbClr val="FFFFFF"/>
                </a:solidFill>
                <a:effectLst/>
              </a:rPr>
            </a:b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E097E4-0B24-4C92-CB82-25B657298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>
                <a:solidFill>
                  <a:srgbClr val="FFFFFF"/>
                </a:solidFill>
                <a:effectLst/>
                <a:sym typeface="Symbol" pitchFamily="2" charset="2"/>
              </a:rPr>
              <a:t></a:t>
            </a:r>
            <a:r>
              <a:rPr lang="en-US" sz="2600">
                <a:solidFill>
                  <a:srgbClr val="FFFFFF"/>
                </a:solidFill>
                <a:effectLst/>
              </a:rPr>
              <a:t> ставленні до людини як до найвищої цінності, повазі та захисті прав, свобод і людської гідності громадян; </a:t>
            </a:r>
          </a:p>
          <a:p>
            <a:r>
              <a:rPr lang="en-US" sz="2600">
                <a:solidFill>
                  <a:srgbClr val="FFFFFF"/>
                </a:solidFill>
                <a:effectLst/>
                <a:sym typeface="Symbol" pitchFamily="2" charset="2"/>
              </a:rPr>
              <a:t></a:t>
            </a:r>
            <a:r>
              <a:rPr lang="en-US" sz="2600">
                <a:solidFill>
                  <a:srgbClr val="FFFFFF"/>
                </a:solidFill>
                <a:effectLst/>
              </a:rPr>
              <a:t> суворому дотриманні законності; </a:t>
            </a:r>
          </a:p>
          <a:p>
            <a:r>
              <a:rPr lang="en-US" sz="2600">
                <a:solidFill>
                  <a:srgbClr val="FFFFFF"/>
                </a:solidFill>
                <a:effectLst/>
                <a:sym typeface="Symbol" pitchFamily="2" charset="2"/>
              </a:rPr>
              <a:t></a:t>
            </a:r>
            <a:r>
              <a:rPr lang="en-US" sz="2600">
                <a:solidFill>
                  <a:srgbClr val="FFFFFF"/>
                </a:solidFill>
                <a:effectLst/>
              </a:rPr>
              <a:t> ідейній переконаності в необхідності і правоті своєї справи; </a:t>
            </a:r>
          </a:p>
          <a:p>
            <a:r>
              <a:rPr lang="en-US" sz="2600">
                <a:solidFill>
                  <a:srgbClr val="FFFFFF"/>
                </a:solidFill>
                <a:effectLst/>
                <a:sym typeface="Symbol" pitchFamily="2" charset="2"/>
              </a:rPr>
              <a:t></a:t>
            </a:r>
            <a:r>
              <a:rPr lang="en-US" sz="2600">
                <a:solidFill>
                  <a:srgbClr val="FFFFFF"/>
                </a:solidFill>
                <a:effectLst/>
              </a:rPr>
              <a:t> глибокому розумінні соціальної значущості своєї ролі, своєї відповідальності перед суспільством, державою за підтримання правопорядку і закону; </a:t>
            </a:r>
          </a:p>
          <a:p>
            <a:r>
              <a:rPr lang="en-US" sz="2600">
                <a:solidFill>
                  <a:srgbClr val="FFFFFF"/>
                </a:solidFill>
                <a:effectLst/>
                <a:sym typeface="Symbol" pitchFamily="2" charset="2"/>
              </a:rPr>
              <a:t></a:t>
            </a:r>
            <a:r>
              <a:rPr lang="en-US" sz="2600">
                <a:solidFill>
                  <a:srgbClr val="FFFFFF"/>
                </a:solidFill>
                <a:effectLst/>
              </a:rPr>
              <a:t> розумному та гуманному використанні наданих законних прав у суворій відповідності до цивільного, службового і морального обов’язку; </a:t>
            </a:r>
          </a:p>
          <a:p>
            <a:endParaRPr lang="en-US" sz="260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078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75FFAD0-2409-47F2-980A-2CF4FFC69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!!Rectangle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A450A1D-7930-DEB7-651F-FC1F066B81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5" b="24295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8178A96-8FAA-0132-74FD-D6454C4BB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3337269"/>
            <a:ext cx="10509504" cy="29056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>
                <a:solidFill>
                  <a:srgbClr val="FFFFFF"/>
                </a:solidFill>
                <a:effectLst/>
                <a:sym typeface="Symbol" pitchFamily="2" charset="2"/>
              </a:rPr>
              <a:t></a:t>
            </a:r>
            <a:r>
              <a:rPr lang="en-US" sz="1900">
                <a:solidFill>
                  <a:srgbClr val="FFFFFF"/>
                </a:solidFill>
                <a:effectLst/>
              </a:rPr>
              <a:t> принциповості, безкомпромісності, об’єктивності та неупередженості у прийнятті рішень; </a:t>
            </a:r>
          </a:p>
          <a:p>
            <a:r>
              <a:rPr lang="en-US" sz="1900">
                <a:solidFill>
                  <a:srgbClr val="FFFFFF"/>
                </a:solidFill>
                <a:effectLst/>
                <a:sym typeface="Symbol" pitchFamily="2" charset="2"/>
              </a:rPr>
              <a:t></a:t>
            </a:r>
            <a:r>
              <a:rPr lang="en-US" sz="1900">
                <a:solidFill>
                  <a:srgbClr val="FFFFFF"/>
                </a:solidFill>
                <a:effectLst/>
              </a:rPr>
              <a:t> свідомій дисципліні, професійній солідарності, взаємодопомозі, підтримці; </a:t>
            </a:r>
          </a:p>
          <a:p>
            <a:r>
              <a:rPr lang="en-US" sz="1900">
                <a:solidFill>
                  <a:srgbClr val="FFFFFF"/>
                </a:solidFill>
                <a:effectLst/>
                <a:sym typeface="Symbol" pitchFamily="2" charset="2"/>
              </a:rPr>
              <a:t></a:t>
            </a:r>
            <a:r>
              <a:rPr lang="en-US" sz="1900">
                <a:solidFill>
                  <a:srgbClr val="FFFFFF"/>
                </a:solidFill>
                <a:effectLst/>
              </a:rPr>
              <a:t> сміливості і морально-психологічній готовності до розумного ризику в екстремальних умовах; </a:t>
            </a:r>
          </a:p>
          <a:p>
            <a:r>
              <a:rPr lang="en-US" sz="1900">
                <a:solidFill>
                  <a:srgbClr val="FFFFFF"/>
                </a:solidFill>
                <a:effectLst/>
                <a:sym typeface="Symbol" pitchFamily="2" charset="2"/>
              </a:rPr>
              <a:t></a:t>
            </a:r>
            <a:r>
              <a:rPr lang="en-US" sz="1900">
                <a:solidFill>
                  <a:srgbClr val="FFFFFF"/>
                </a:solidFill>
                <a:effectLst/>
              </a:rPr>
              <a:t> непідкупності, турботі про професійну честь, суспільну репутацію; </a:t>
            </a:r>
          </a:p>
          <a:p>
            <a:r>
              <a:rPr lang="en-US" sz="1900">
                <a:solidFill>
                  <a:srgbClr val="FFFFFF"/>
                </a:solidFill>
                <a:effectLst/>
                <a:sym typeface="Symbol" pitchFamily="2" charset="2"/>
              </a:rPr>
              <a:t></a:t>
            </a:r>
            <a:r>
              <a:rPr lang="en-US" sz="1900">
                <a:solidFill>
                  <a:srgbClr val="FFFFFF"/>
                </a:solidFill>
                <a:effectLst/>
              </a:rPr>
              <a:t> постійному професійному і моральному вдосконаленні, підвищенні рівня культури, обов’язковому дотриманні норм службового етикету;</a:t>
            </a:r>
          </a:p>
          <a:p>
            <a:r>
              <a:rPr lang="en-US" sz="1900">
                <a:solidFill>
                  <a:srgbClr val="FFFFFF"/>
                </a:solidFill>
                <a:effectLst/>
              </a:rPr>
              <a:t> </a:t>
            </a:r>
            <a:r>
              <a:rPr lang="en-US" sz="1900">
                <a:solidFill>
                  <a:srgbClr val="FFFFFF"/>
                </a:solidFill>
                <a:effectLst/>
                <a:sym typeface="Symbol" pitchFamily="2" charset="2"/>
              </a:rPr>
              <a:t></a:t>
            </a:r>
            <a:r>
              <a:rPr lang="en-US" sz="1900">
                <a:solidFill>
                  <a:srgbClr val="FFFFFF"/>
                </a:solidFill>
                <a:effectLst/>
              </a:rPr>
              <a:t> бездоганності особистої поведінки на службі і в побуті. </a:t>
            </a:r>
            <a:endParaRPr lang="en-US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7EAA1-A523-912A-4F64-56D121EF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500">
                <a:effectLst/>
              </a:rPr>
              <a:t>Виходячи із ролі та соціального значення юридичної професії, можна сформулювати основні правила етикету, які складають зміст етичної культури юриста: </a:t>
            </a:r>
            <a:br>
              <a:rPr lang="en-US" sz="1500">
                <a:effectLst/>
              </a:rPr>
            </a:br>
            <a:endParaRPr lang="en-US" sz="150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6FB8DDCF-FAEF-2245-6042-9B5DC30392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82E7A5-E6FE-CA81-DD64-10EAAEFF9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55563" y="2557587"/>
            <a:ext cx="4314645" cy="37173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>
                <a:effectLst/>
              </a:rPr>
              <a:t>– служіння суспільним інтересам шляхом зміцнення законності та правопорядку; </a:t>
            </a:r>
          </a:p>
          <a:p>
            <a:r>
              <a:rPr lang="en-US" sz="1500">
                <a:effectLst/>
              </a:rPr>
              <a:t>– безумовне виконання вимог закону та процесуальної норми в юридичній практиці; </a:t>
            </a:r>
          </a:p>
          <a:p>
            <a:r>
              <a:rPr lang="en-US" sz="1500">
                <a:effectLst/>
              </a:rPr>
              <a:t>– досягнення об’єктивної істини та справедливого рішення в юридичному спорі; </a:t>
            </a:r>
          </a:p>
          <a:p>
            <a:r>
              <a:rPr lang="en-US" sz="1500">
                <a:effectLst/>
              </a:rPr>
              <a:t>– співвідношення мети юридичної діяльності із моральними засобами її досягнення; – пріоритет гуманістичної націленості в діяльності юриста, визнання людини найвищою соціальною цінністю; </a:t>
            </a:r>
          </a:p>
          <a:p>
            <a:r>
              <a:rPr lang="en-US" sz="1500">
                <a:effectLst/>
              </a:rPr>
              <a:t>– самокритичність, готовність до конструктивного діалогу з опонентом; </a:t>
            </a:r>
          </a:p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62253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E5310B2-EB93-4D2D-A956-DD6B25D17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>
                <a:solidFill>
                  <a:schemeClr val="bg1"/>
                </a:solidFill>
                <a:effectLst/>
              </a:rPr>
              <a:t>– самостійність мислення, розумний скептицизм та конструктивний критицизм у спілкуванні; </a:t>
            </a:r>
          </a:p>
          <a:p>
            <a:r>
              <a:rPr lang="en-US" sz="1600">
                <a:solidFill>
                  <a:schemeClr val="bg1"/>
                </a:solidFill>
                <a:effectLst/>
              </a:rPr>
              <a:t>– коректність та шанобливе ставлення до співрозмовників. Моральна культура юриста </a:t>
            </a:r>
          </a:p>
          <a:p>
            <a:r>
              <a:rPr lang="en-US" sz="1600">
                <a:solidFill>
                  <a:schemeClr val="bg1"/>
                </a:solidFill>
                <a:effectLst/>
              </a:rPr>
              <a:t>– це рівень сприйняття культури суспільства та наслідок морального розвитку особистості, її свідомості (почуттів, емоцій, уявлень, потреб, мотивів, ціннісних орієнтацій); сукупність стійких знань про моральні цінності, принципи, правила, норми та ідеали; міра сформованості суспільно значущих моральних якостей, навичок та умінь моральної поведінки, їх вияву в процесі здійснення правником професійних повноважень та в позаслужбовий час. 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CC1EC4C-5391-3785-42E5-F48DA232CC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53" y="595726"/>
            <a:ext cx="5666547" cy="56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1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52DAF-47C9-2F5D-C8D2-DA5C5ABE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uk-UA" sz="3400" b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Морально-професійні деформації, суб’єктивні та об’єктивні фактори їх виникнення та їх профілактика </a:t>
            </a:r>
            <a:br>
              <a:rPr lang="uk-UA" sz="34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3400">
              <a:solidFill>
                <a:srgbClr val="FFFFFF"/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96D3C5D-E45B-4F24-A946-6A52255B2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96" y="492573"/>
            <a:ext cx="588079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1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C92494A-5371-F8A1-3502-FEFF6EC272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467" y="2891752"/>
            <a:ext cx="4707671" cy="23345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Ва</a:t>
            </a:r>
            <a:r>
              <a:rPr lang="en-US" sz="1100">
                <a:solidFill>
                  <a:schemeClr val="bg1"/>
                </a:solidFill>
                <a:effectLst/>
              </a:rPr>
              <a:t>жливим фактором, що впливає на виконання професійних ділових обов’язків, є наявність такого феномена, як професійна деформація, котра тісно пов’язана із моральними характеристиками особи. </a:t>
            </a:r>
          </a:p>
          <a:p>
            <a:r>
              <a:rPr lang="en-US" sz="1100">
                <a:solidFill>
                  <a:schemeClr val="bg1"/>
                </a:solidFill>
                <a:effectLst/>
              </a:rPr>
              <a:t>У вузькому сенсі професійна деформація – це прояви в особи під впливом деяких особливостей професійної діяльності таких психологічних змін, які починають негативно позначатися на здійсненні цієї діяльності і на психологічній структурі самої особи. </a:t>
            </a:r>
          </a:p>
          <a:p>
            <a:r>
              <a:rPr lang="en-US" sz="1100">
                <a:solidFill>
                  <a:schemeClr val="bg1"/>
                </a:solidFill>
                <a:effectLst/>
              </a:rPr>
              <a:t>Під професійною деформацією слід також розуміти такий процес зміни моральних установок та набуття таких якостей, навичок та схильностей, які можуть негативно впливати на виконання особою своїх професійних обов’язків. </a:t>
            </a:r>
          </a:p>
          <a:p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AF65F9C-95C6-436A-E2D9-FACD0621B4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" r="3" b="2847"/>
          <a:stretch/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0574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861D5-ECEA-EAFB-DABE-C5D126E91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effectLst/>
              </a:rPr>
              <a:t>Професійна деформація юристів розвивається на основі: </a:t>
            </a:r>
          </a:p>
          <a:p>
            <a:r>
              <a:rPr lang="en-US" sz="2200">
                <a:effectLst/>
              </a:rPr>
              <a:t>- деформації професійної діяльності; </a:t>
            </a:r>
          </a:p>
          <a:p>
            <a:r>
              <a:rPr lang="en-US" sz="2200">
                <a:effectLst/>
              </a:rPr>
              <a:t>- деформації службових і позаслужбових відносин; </a:t>
            </a:r>
          </a:p>
          <a:p>
            <a:r>
              <a:rPr lang="en-US" sz="2200">
                <a:effectLst/>
              </a:rPr>
              <a:t>- деформації моральної свідомості. </a:t>
            </a:r>
          </a:p>
          <a:p>
            <a:endParaRPr lang="en-US" sz="220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6F9DE2C-FD32-F25E-BCD9-20C2D56678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b="393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237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0DF3F2F-D117-B831-B049-EADA482061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339"/>
            <a:ext cx="5753102" cy="523532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A14AE1-71AB-4B18-826E-F563FF428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2916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17920" y="2026340"/>
            <a:ext cx="597408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D7D58C-2CB9-A7E1-D290-CE2A97317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7919" y="2400304"/>
            <a:ext cx="4635609" cy="34416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>
                <a:solidFill>
                  <a:schemeClr val="bg1"/>
                </a:solidFill>
                <a:effectLst/>
              </a:rPr>
              <a:t>Основними причинами професійно-моральної деформації, як правило, стають низька професійна культура, деформування почуттів, потреб, мотивів, тобто як об’єктивні, так і суб’єктивні фактори. </a:t>
            </a:r>
          </a:p>
          <a:p>
            <a:r>
              <a:rPr lang="en-US" sz="1700">
                <a:solidFill>
                  <a:schemeClr val="bg1"/>
                </a:solidFill>
              </a:rPr>
              <a:t> </a:t>
            </a:r>
            <a:r>
              <a:rPr lang="en-US" sz="1700">
                <a:solidFill>
                  <a:schemeClr val="bg1"/>
                </a:solidFill>
                <a:effectLst/>
              </a:rPr>
              <a:t>До об’єктивних факторів належать:</a:t>
            </a:r>
          </a:p>
          <a:p>
            <a:r>
              <a:rPr lang="en-US" sz="1700">
                <a:solidFill>
                  <a:schemeClr val="bg1"/>
                </a:solidFill>
                <a:effectLst/>
              </a:rPr>
              <a:t> - негативні явища в житті суспільства (корупція, безвідповідальність, халатність, невігластво, нігілізм і бездушність);</a:t>
            </a:r>
          </a:p>
          <a:p>
            <a:r>
              <a:rPr lang="en-US" sz="1700">
                <a:solidFill>
                  <a:schemeClr val="bg1"/>
                </a:solidFill>
                <a:effectLst/>
              </a:rPr>
              <a:t> - суперечності, труднощі та недоліки в діяльності правоохоронних органів. </a:t>
            </a:r>
            <a:endParaRPr lang="en-US" sz="1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33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AD21D-B164-172E-F4E0-5BCEB54D4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>
                <a:effectLst/>
              </a:rPr>
              <a:t>Безумовно, істотно впливають і суб’єктивні фактори, особливо такі, як:</a:t>
            </a:r>
            <a:br>
              <a:rPr lang="en-US" sz="2600">
                <a:effectLst/>
              </a:rPr>
            </a:br>
            <a:endParaRPr lang="en-US" sz="26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7D86BFF-4242-9149-4F0E-A224548AD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>
                <a:effectLst/>
              </a:rPr>
              <a:t> - низький професійний рівень і небажання удосконалювати професійні якості; </a:t>
            </a:r>
          </a:p>
          <a:p>
            <a:r>
              <a:rPr lang="en-US" sz="1700">
                <a:effectLst/>
              </a:rPr>
              <a:t>- недостатня розвиненість морально-ділових і вольових якостей; </a:t>
            </a:r>
          </a:p>
          <a:p>
            <a:r>
              <a:rPr lang="en-US" sz="1700">
                <a:effectLst/>
              </a:rPr>
              <a:t>- невміння відокремлювати інтереси справи від інтересів кар’єри; </a:t>
            </a:r>
          </a:p>
          <a:p>
            <a:r>
              <a:rPr lang="en-US" sz="1700">
                <a:effectLst/>
              </a:rPr>
              <a:t>- неорганізованість, відсутність навичок і умінь контролювати свою поведінку, бажання будь-яким способом зняти психологічне навантаження (пияцтво, нехлюйство, розхлябаність тощо). </a:t>
            </a:r>
          </a:p>
          <a:p>
            <a:endParaRPr lang="en-US" sz="170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21ACAB8-305D-224E-CEBB-F5A830FB0D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723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9ABA7B9-5419-A9BD-B45D-C234BBCF31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5" b="24295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EFCC9-EDDF-DD4C-AFDF-49689596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>
                <a:solidFill>
                  <a:srgbClr val="FFFFFF"/>
                </a:solidFill>
                <a:effectLst/>
              </a:rPr>
              <a:t>Загальними для юридичних професій проявами професійної деформації є такі: </a:t>
            </a:r>
            <a:br>
              <a:rPr lang="en-US" sz="2600">
                <a:solidFill>
                  <a:srgbClr val="FFFFFF"/>
                </a:solidFill>
                <a:effectLst/>
              </a:rPr>
            </a:b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6801F8-6064-423F-05E7-FFFE60D64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4446"/>
            <a:ext cx="10515600" cy="41768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solidFill>
                  <a:srgbClr val="FFFFFF"/>
                </a:solidFill>
                <a:effectLst/>
              </a:rPr>
              <a:t>– правовий нігілізм, що проявляється в зневажливому ставленні до права і підштовхує вирішувати проблеми довірителя не на правовому рівні; </a:t>
            </a:r>
          </a:p>
          <a:p>
            <a:r>
              <a:rPr lang="en-US" sz="2200">
                <a:solidFill>
                  <a:srgbClr val="FFFFFF"/>
                </a:solidFill>
                <a:effectLst/>
              </a:rPr>
              <a:t>– емоційна холодність, цинізм, наслідком яких є байдужість до долі довірителя; </a:t>
            </a:r>
          </a:p>
          <a:p>
            <a:r>
              <a:rPr lang="en-US" sz="2200">
                <a:solidFill>
                  <a:srgbClr val="FFFFFF"/>
                </a:solidFill>
                <a:effectLst/>
              </a:rPr>
              <a:t>– зниження рівня культури спілкування. </a:t>
            </a:r>
          </a:p>
          <a:p>
            <a:endParaRPr lang="en-US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09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8D7F96F-F83B-FBD3-99B4-4266E0BEA7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2" b="223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F34DA-0640-840C-BFD5-13CCA81C6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План лекції: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38EA3FF-5764-9278-A0BF-792420E5E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0" i="0" u="none" strike="noStrike" cap="all">
                <a:solidFill>
                  <a:srgbClr val="FFFFFF"/>
                </a:solidFill>
                <a:effectLst/>
              </a:rPr>
              <a:t>1. МОРАЛЬНА КУЛЬТУРА ОСОБИСТОСТІ: ЦІННОСТІ, РЕГУЛЯТИВИ ТА СТРУКТУРА. </a:t>
            </a:r>
            <a:endParaRPr lang="en-US" b="0" i="0" u="none" strike="noStrike">
              <a:solidFill>
                <a:srgbClr val="FFFFFF"/>
              </a:solidFill>
              <a:effectLst/>
            </a:endParaRPr>
          </a:p>
          <a:p>
            <a:r>
              <a:rPr lang="en-US" b="0" i="0" u="none" strike="noStrike">
                <a:solidFill>
                  <a:srgbClr val="FFFFFF"/>
                </a:solidFill>
                <a:effectLst/>
              </a:rPr>
              <a:t>•</a:t>
            </a:r>
            <a:r>
              <a:rPr lang="en-US" b="0" i="0" u="none" strike="noStrike" cap="all">
                <a:solidFill>
                  <a:srgbClr val="FFFFFF"/>
                </a:solidFill>
                <a:effectLst/>
              </a:rPr>
              <a:t>2. ОСОБЛИВОСТІ МОРАЛЬНОЇ КУЛЬТУРИ ЮРИСТА. МОРАЛЬНІ ВИМОГИ ДО ПРОФЕСІЙНОЇ ДІЯЛЬНОСТІПРАВНИКА. </a:t>
            </a:r>
            <a:endParaRPr lang="en-US" b="0" i="0" u="none" strike="noStrike">
              <a:solidFill>
                <a:srgbClr val="FFFFFF"/>
              </a:solidFill>
              <a:effectLst/>
            </a:endParaRPr>
          </a:p>
          <a:p>
            <a:r>
              <a:rPr lang="en-US" b="0" i="0" u="none" strike="noStrike">
                <a:solidFill>
                  <a:srgbClr val="FFFFFF"/>
                </a:solidFill>
                <a:effectLst/>
              </a:rPr>
              <a:t>•</a:t>
            </a:r>
            <a:r>
              <a:rPr lang="en-US" b="0" i="0" u="none" strike="noStrike" cap="all">
                <a:solidFill>
                  <a:srgbClr val="FFFFFF"/>
                </a:solidFill>
                <a:effectLst/>
              </a:rPr>
              <a:t>3. МОРАЛЬНО-ПРОФЕСІЙНІ ДЕФОРМАЦІЇ, СУБ’ЄКТИВНІ ТА ОБ’ЄКТИВНІ ФАКТОРИ ЇХ ВИНИКНЕННЯ ТА ЇХ ПРОФІЛАКТИКА.</a:t>
            </a:r>
            <a:endParaRPr lang="en-US" b="0" i="0" u="none" strike="noStrike">
              <a:solidFill>
                <a:srgbClr val="FFFFFF"/>
              </a:solidFill>
              <a:effectLst/>
            </a:endParaRPr>
          </a:p>
          <a:p>
            <a:pPr fontAlgn="b"/>
            <a:endParaRPr lang="en-US" b="0" i="0" u="none" strike="noStrike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6547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C04D3-5303-6E4D-3F45-676CC3CF5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>
                <a:effectLst/>
              </a:rPr>
              <a:t>Можна назвати такі прояви професійної деформації працівників органів правопорядку:</a:t>
            </a:r>
            <a:br>
              <a:rPr lang="en-US" sz="3000">
                <a:effectLst/>
              </a:rPr>
            </a:br>
            <a:endParaRPr lang="en-US" sz="300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6104B977-BC69-4A06-81AE-0F6A548A6D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3360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DF97CB-E78E-53FB-C6FF-0E3F092F6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900">
                <a:effectLst/>
              </a:rPr>
              <a:t>– упевненість і самовпевненість у власній непогрішності під час вирішення професійних завдань; </a:t>
            </a:r>
          </a:p>
          <a:p>
            <a:r>
              <a:rPr lang="en-US" sz="900">
                <a:effectLst/>
              </a:rPr>
              <a:t>– наявність установки на «обвинувальний ухил» стосовно інших людей; </a:t>
            </a:r>
          </a:p>
          <a:p>
            <a:r>
              <a:rPr lang="en-US" sz="900">
                <a:effectLst/>
              </a:rPr>
              <a:t>– правовий ригоризм; </a:t>
            </a:r>
          </a:p>
          <a:p>
            <a:r>
              <a:rPr lang="en-US" sz="900">
                <a:effectLst/>
              </a:rPr>
              <a:t>– стереотип закритості;</a:t>
            </a:r>
          </a:p>
          <a:p>
            <a:r>
              <a:rPr lang="en-US" sz="900">
                <a:effectLst/>
              </a:rPr>
              <a:t> – перенесення своєї службової ролі, фахових навичок і установок у позаслужбові відносини; </a:t>
            </a:r>
          </a:p>
          <a:p>
            <a:r>
              <a:rPr lang="en-US" sz="900">
                <a:effectLst/>
              </a:rPr>
              <a:t>– засвоєння елементів кримінальної субкультури та їх використання у своїй діяльності; </a:t>
            </a:r>
          </a:p>
          <a:p>
            <a:r>
              <a:rPr lang="en-US" sz="900">
                <a:effectLst/>
              </a:rPr>
              <a:t>– спрощення ділового спілкування; </a:t>
            </a:r>
          </a:p>
          <a:p>
            <a:r>
              <a:rPr lang="en-US" sz="900">
                <a:effectLst/>
              </a:rPr>
              <a:t>– наявність установки на застосування тільки владних методів впливу на правопорушників та інших громадян; </a:t>
            </a:r>
          </a:p>
          <a:p>
            <a:r>
              <a:rPr lang="en-US" sz="900">
                <a:effectLst/>
              </a:rPr>
              <a:t>– педантичність; </a:t>
            </a:r>
          </a:p>
          <a:p>
            <a:r>
              <a:rPr lang="en-US" sz="900">
                <a:effectLst/>
              </a:rPr>
              <a:t>– втрата ініціативи в роботі; </a:t>
            </a:r>
          </a:p>
          <a:p>
            <a:r>
              <a:rPr lang="en-US" sz="900">
                <a:effectLst/>
              </a:rPr>
              <a:t> – установка на пріоритетність поточного процесу діяльності; </a:t>
            </a:r>
          </a:p>
          <a:p>
            <a:r>
              <a:rPr lang="en-US" sz="900">
                <a:effectLst/>
              </a:rPr>
              <a:t>– переоцінка старих, звичних методів роботи і недооцінка необхідності впровадження нових методів діяльності, інновацій; </a:t>
            </a:r>
          </a:p>
          <a:p>
            <a:r>
              <a:rPr lang="en-US" sz="900">
                <a:effectLst/>
              </a:rPr>
              <a:t>– установка на вчинення формалізованих, документально оформлених професійних дій за недостатньої уваги до людини; </a:t>
            </a:r>
          </a:p>
          <a:p>
            <a:r>
              <a:rPr lang="en-US" sz="900">
                <a:effectLst/>
              </a:rPr>
              <a:t>– професійний егоїзм (егоцентризм).</a:t>
            </a:r>
          </a:p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3460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40247-55CF-435A-165B-C2AB597E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467" y="1397120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800">
                <a:solidFill>
                  <a:schemeClr val="bg1"/>
                </a:solidFill>
                <a:effectLst/>
              </a:rPr>
              <a:t> До зовнішніх причин моральної деформації юриста відносять недоліки системи політичної та економічної організації суспільства, а саме:</a:t>
            </a:r>
            <a:br>
              <a:rPr lang="en-US" sz="1800">
                <a:solidFill>
                  <a:schemeClr val="bg1"/>
                </a:solidFill>
                <a:effectLst/>
              </a:rPr>
            </a:b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AEE9A15-7CA1-9B42-B48C-E97EBE42E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467" y="2891752"/>
            <a:ext cx="4707671" cy="23345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800">
                <a:solidFill>
                  <a:schemeClr val="bg1"/>
                </a:solidFill>
                <a:effectLst/>
              </a:rPr>
              <a:t> – політичну нестабільність; </a:t>
            </a:r>
          </a:p>
          <a:p>
            <a:r>
              <a:rPr lang="en-US" sz="800">
                <a:solidFill>
                  <a:schemeClr val="bg1"/>
                </a:solidFill>
                <a:effectLst/>
              </a:rPr>
              <a:t>– соціальну нестабільність; </a:t>
            </a:r>
          </a:p>
          <a:p>
            <a:r>
              <a:rPr lang="en-US" sz="800">
                <a:solidFill>
                  <a:schemeClr val="bg1"/>
                </a:solidFill>
                <a:effectLst/>
              </a:rPr>
              <a:t>– кризу соціальних, ідейних та моральних ідеалів; </a:t>
            </a:r>
          </a:p>
          <a:p>
            <a:r>
              <a:rPr lang="en-US" sz="800">
                <a:solidFill>
                  <a:schemeClr val="bg1"/>
                </a:solidFill>
                <a:effectLst/>
              </a:rPr>
              <a:t>– корумпованість владних структур; </a:t>
            </a:r>
          </a:p>
          <a:p>
            <a:r>
              <a:rPr lang="en-US" sz="800">
                <a:solidFill>
                  <a:schemeClr val="bg1"/>
                </a:solidFill>
                <a:effectLst/>
              </a:rPr>
              <a:t>– низький рівень якості нормативно-правових актів, протиріччя в офіційному тлумаченні законів, невиконання законів; </a:t>
            </a:r>
          </a:p>
          <a:p>
            <a:r>
              <a:rPr lang="en-US" sz="800">
                <a:solidFill>
                  <a:schemeClr val="bg1"/>
                </a:solidFill>
                <a:effectLst/>
              </a:rPr>
              <a:t>– низький рівень соціальної та правової захищеності діяльності правоохоронних органів; </a:t>
            </a:r>
          </a:p>
          <a:p>
            <a:r>
              <a:rPr lang="en-US" sz="800">
                <a:solidFill>
                  <a:schemeClr val="bg1"/>
                </a:solidFill>
                <a:effectLst/>
              </a:rPr>
              <a:t>– переважність негативних оцінок у висвітленні діяльності правоохоронних органів; </a:t>
            </a:r>
          </a:p>
          <a:p>
            <a:r>
              <a:rPr lang="en-US" sz="800">
                <a:solidFill>
                  <a:schemeClr val="bg1"/>
                </a:solidFill>
                <a:effectLst/>
              </a:rPr>
              <a:t>– низький соціальний престиж правоохоронних структур; </a:t>
            </a:r>
          </a:p>
          <a:p>
            <a:r>
              <a:rPr lang="en-US" sz="800">
                <a:solidFill>
                  <a:schemeClr val="bg1"/>
                </a:solidFill>
                <a:effectLst/>
              </a:rPr>
              <a:t>– виконання співробітниками не властивих їм функцій. </a:t>
            </a:r>
          </a:p>
          <a:p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CEF65DFD-AA46-6B94-D709-0FDF8EA146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200"/>
          <a:stretch/>
        </p:blipFill>
        <p:spPr>
          <a:xfrm>
            <a:off x="6735467" y="977900"/>
            <a:ext cx="5037433" cy="482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29007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34C09-547D-270D-A198-FDC73E16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900" y="669925"/>
            <a:ext cx="445770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effectLst/>
              </a:rPr>
              <a:t>До внутрішніх причин моральної деформації юристів належать: </a:t>
            </a:r>
            <a:br>
              <a:rPr lang="en-US" sz="2400">
                <a:solidFill>
                  <a:schemeClr val="bg1"/>
                </a:solidFill>
                <a:effectLst/>
              </a:rPr>
            </a:b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421A6FE-B6A3-7B0E-63E2-48549806A2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2" r="-1" b="13805"/>
          <a:stretch/>
        </p:blipFill>
        <p:spPr>
          <a:xfrm>
            <a:off x="20" y="10"/>
            <a:ext cx="5753082" cy="6857990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87FE035-44F6-F7BB-F753-861546E980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8900" y="2400304"/>
            <a:ext cx="4457702" cy="34416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>
                <a:solidFill>
                  <a:schemeClr val="bg1"/>
                </a:solidFill>
                <a:effectLst/>
              </a:rPr>
              <a:t>– формальний підхід до підбору кадрів; </a:t>
            </a:r>
          </a:p>
          <a:p>
            <a:r>
              <a:rPr lang="en-US" sz="1400">
                <a:solidFill>
                  <a:schemeClr val="bg1"/>
                </a:solidFill>
                <a:effectLst/>
              </a:rPr>
              <a:t>– негативний морально-психологічний клімат у деяких колективах, формальнобюрократичний стиль керівництва колективами; </a:t>
            </a:r>
          </a:p>
          <a:p>
            <a:r>
              <a:rPr lang="en-US" sz="1400">
                <a:solidFill>
                  <a:schemeClr val="bg1"/>
                </a:solidFill>
                <a:effectLst/>
              </a:rPr>
              <a:t>– перевантаження роботою та відсутність контролю за її виконанням; </a:t>
            </a:r>
          </a:p>
          <a:p>
            <a:r>
              <a:rPr lang="en-US" sz="1400">
                <a:solidFill>
                  <a:schemeClr val="bg1"/>
                </a:solidFill>
                <a:effectLst/>
              </a:rPr>
              <a:t>– вплив негативних моральних факторів, з якими доводиться мати справу юристові в процесі службової діяльності; </a:t>
            </a:r>
          </a:p>
          <a:p>
            <a:r>
              <a:rPr lang="en-US" sz="1400">
                <a:solidFill>
                  <a:schemeClr val="bg1"/>
                </a:solidFill>
                <a:effectLst/>
              </a:rPr>
              <a:t>– зловживання владою з корисливою егоїстичною метою; </a:t>
            </a:r>
          </a:p>
          <a:p>
            <a:r>
              <a:rPr lang="en-US" sz="1400">
                <a:solidFill>
                  <a:schemeClr val="bg1"/>
                </a:solidFill>
                <a:effectLst/>
              </a:rPr>
              <a:t>– незадоволеність рівнем матеріального забезпечення, іншими умовами праці; – кар’єризм. </a:t>
            </a:r>
          </a:p>
          <a:p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C727A21A-62F5-405C-B7A5-439FD3993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3102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92E62CE6-1D21-4565-8E90-0F1D900BE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108966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389275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2F858-0F65-BC05-272F-F97AAB18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56227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400">
                <a:solidFill>
                  <a:schemeClr val="bg1"/>
                </a:solidFill>
                <a:effectLst/>
              </a:rPr>
              <a:t>В узагальненому вигляді заходи запобігання виникненню професійних деформацій у юристів передбачають такі напрями профілактики професійно-моральної деформації співробітників правоохоронних структур: </a:t>
            </a:r>
            <a:br>
              <a:rPr lang="en-US" sz="1400">
                <a:solidFill>
                  <a:schemeClr val="bg1"/>
                </a:solidFill>
                <a:effectLst/>
              </a:rPr>
            </a:b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B94B626-E154-5F70-22DE-264A4CB1B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2288833"/>
            <a:ext cx="4562272" cy="371157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>
                <a:solidFill>
                  <a:schemeClr val="bg1"/>
                </a:solidFill>
                <a:effectLst/>
              </a:rPr>
              <a:t>- удосконалення системи виховання і навчання, створення реальної перспективи просування по службі, формування і підтримання почуття захищеності, впевненості в корисності та справедливості своєї роботи; </a:t>
            </a:r>
          </a:p>
          <a:p>
            <a:r>
              <a:rPr lang="en-US" sz="1400">
                <a:solidFill>
                  <a:schemeClr val="bg1"/>
                </a:solidFill>
                <a:effectLst/>
              </a:rPr>
              <a:t>- необхідність приділяти увагу такому фактору, як стан здоров’я та фізична підготовленість співробітників, оскільки багато юридичні професії, особливо коли йдеться про правоохоронні органи, пов’язані з великими емоційними, інтелектуальними та фізичними напругами; - ретельний відбір кадрів з урахуванням ділових, особливо моральних, якостей працівника. </a:t>
            </a:r>
          </a:p>
          <a:p>
            <a:r>
              <a:rPr lang="en-US" sz="1400">
                <a:solidFill>
                  <a:schemeClr val="bg1"/>
                </a:solidFill>
                <a:effectLst/>
              </a:rPr>
              <a:t> </a:t>
            </a:r>
          </a:p>
          <a:p>
            <a:r>
              <a:rPr lang="en-US" sz="1400">
                <a:solidFill>
                  <a:schemeClr val="bg1"/>
                </a:solidFill>
                <a:effectLst/>
              </a:rPr>
              <a:t> </a:t>
            </a:r>
          </a:p>
          <a:p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EB9D8C4-7EDF-CF99-5095-88B4C36A51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25985"/>
          <a:stretch/>
        </p:blipFill>
        <p:spPr>
          <a:xfrm>
            <a:off x="7629728" y="10"/>
            <a:ext cx="4562272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95400" y="2026340"/>
            <a:ext cx="108966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1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B2EDA-3ADE-6DBC-4BB8-8AE6EE76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900" y="669925"/>
            <a:ext cx="445770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Дякую за увагу 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1FC8A03-9009-B151-2F7E-17FEF98A7D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27A21A-62F5-405C-B7A5-439FD3993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0340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E62CE6-1D21-4565-8E90-0F1D900BE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108966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448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CED2D-D452-3870-4425-D7DFB14A4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b="0" i="0" u="none" strike="noStrike">
                <a:effectLst/>
              </a:rPr>
              <a:t>1.Моральна культура особистості: цінності, регулятиви та структура </a:t>
            </a:r>
            <a:endParaRPr lang="en-US" sz="330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BC76D935-EEC4-AAC6-B02F-E9B97A287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378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14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F7E9D3-49C4-4D74-1AF6-D305DEAC92C7}"/>
              </a:ext>
            </a:extLst>
          </p:cNvPr>
          <p:cNvSpPr txBox="1"/>
          <p:nvPr/>
        </p:nvSpPr>
        <p:spPr>
          <a:xfrm>
            <a:off x="5080216" y="3351276"/>
            <a:ext cx="6272784" cy="2825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>
                <a:effectLst/>
              </a:rPr>
              <a:t>Моральна культура – це характеристика особистості з погляду її цілісного морального розвитку, свідомості й поведінки, а також сукупність моральних якостей, притаманних людям певного суспільства, класу, професії, які характеризують рівень їхньої моральної свідомості та поведінки. 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946469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FF2DF6F-C66B-44D2-07B2-060DC943EB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431"/>
          <a:stretch/>
        </p:blipFill>
        <p:spPr>
          <a:xfrm>
            <a:off x="908304" y="2478024"/>
            <a:ext cx="6009855" cy="3694176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65C4D11-06F0-7D74-13EB-5291F09C0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1453" y="2478024"/>
            <a:ext cx="3872243" cy="36941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800" b="0" i="0" u="none" strike="noStrike">
              <a:effectLst/>
            </a:endParaRPr>
          </a:p>
          <a:p>
            <a:r>
              <a:rPr lang="en-US" sz="1800" b="0" i="0" u="none" strike="noStrike">
                <a:effectLst/>
              </a:rPr>
              <a:t>Моральна культура особистості є мірою засвоєння панівних у суспільстві моральних цінностей і ступенем реалізації їх у діяльності в різних сферах суспільного життя. </a:t>
            </a:r>
          </a:p>
          <a:p>
            <a:r>
              <a:rPr lang="en-US" sz="1800" b="0" i="0" u="none" strike="noStrike">
                <a:effectLst/>
              </a:rPr>
              <a:t>Якщо сказати простіше, моральна культура проявляється в тому, що людина контролює себе і свої емоції в будь-яких ситуаціях, і її вчинки не порушують прав інших людей. 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81079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0C2F8F76-4F55-4ED5-AC3D-1714C449C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25C986A-608C-3615-9444-72DBA1B331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1" r="-1" b="10694"/>
          <a:stretch/>
        </p:blipFill>
        <p:spPr>
          <a:xfrm>
            <a:off x="409576" y="633619"/>
            <a:ext cx="6648449" cy="5495925"/>
          </a:xfrm>
          <a:prstGeom prst="rect">
            <a:avLst/>
          </a:prstGeom>
        </p:spPr>
      </p:pic>
      <p:sp useBgFill="1">
        <p:nvSpPr>
          <p:cNvPr id="18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3041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9033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E2DF8-F6D8-4E5C-B76E-E082FD8C1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5691" y="2122470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1D4C8D3-A1DB-55B3-F0B2-66DF9F1728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38532" y="2359152"/>
            <a:ext cx="3404594" cy="3429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b="0" i="0" u="none" strike="noStrike">
                <a:effectLst/>
              </a:rPr>
              <a:t>Головним критерієм оцінки рівня моральної культури є реальна поведінка людини, її моральні ідеали, ставлення до інших людей, міра гуманності, яку особистість виявляє в соціальній діяльності і яка виражає ступінь її духовно-моральної свободи в конкретних умовах суспільної, моральної необхідності. </a:t>
            </a:r>
          </a:p>
          <a:p>
            <a:r>
              <a:rPr lang="en-US" sz="1600" b="0" i="0" u="none" strike="noStrike">
                <a:effectLst/>
              </a:rPr>
              <a:t>Моральна культура розглядається в двох аспектах: а) ціннісному; б) регулятивному.  </a:t>
            </a: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5030224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5E83D11-EA72-3D3F-6A07-C27391F5D9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7" b="8766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F021AA-AA76-D4AC-55C1-A3B3A49EB9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55563" y="2557587"/>
            <a:ext cx="4314645" cy="37173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0" i="0" u="none" strike="noStrike">
                <a:effectLst/>
              </a:rPr>
              <a:t>Як моральні цінності у всіх народів шануються чесність, вірність, повага до старших, працьовитість, патріотизм. </a:t>
            </a:r>
          </a:p>
          <a:p>
            <a:r>
              <a:rPr lang="en-US" sz="1800" b="0" i="0" u="none" strike="noStrike">
                <a:effectLst/>
              </a:rPr>
              <a:t>Моральні регулятиви — це правила поведінки, орієнтовані на зазначені цінності. </a:t>
            </a:r>
          </a:p>
          <a:p>
            <a:r>
              <a:rPr lang="en-US" sz="1800" b="0" i="0" u="none" strike="noStrike">
                <a:effectLst/>
              </a:rPr>
              <a:t>У кожній більш-менш стабільній культурі є певна система загальновизнаних моральних регулятивів, які традиційно вважаються обов’язковими для всіх. Такі регулятиви є нормами моралі. 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475262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D54E216F-E94D-8998-0204-C9D27E6C64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28079" r="4265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1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B10A3EA-FE14-4215-B54E-F7D0404E9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900" b="0" i="0" u="none" strike="noStrike">
                <a:effectLst/>
              </a:rPr>
              <a:t>Таким чином, моральна культура особистості — це якісна характеристика морального розвитку і моральної зрілості особистості, що виявляється на трьох рівнях: 1) культура моральних почуттів, яка виражає здатність особистості до співчуття, співпереживання, милосердя, тобто відчувати чужі біль і радість як власні; 2) культура етичного мислення як раціональна складова моральної свідомості; 3) культура поведінки, через яку реалізуються поставлені і прийняті моральні завдання. </a:t>
            </a:r>
          </a:p>
          <a:p>
            <a:endParaRPr lang="en-US" sz="900" b="0" i="0" u="none" strike="noStrike">
              <a:effectLst/>
            </a:endParaRPr>
          </a:p>
          <a:p>
            <a:r>
              <a:rPr lang="en-US" sz="900" b="0" i="0" u="none" strike="noStrike">
                <a:effectLst/>
              </a:rPr>
              <a:t>Важливою складовою процесу формування моральної культури є утвердження наявних моральних знань і вимог у свідомості людей через навчання, виховання, традиції, звичаї, організацію масових форм спілкування тощо. У процесі формування етичної культури кожне суспільство створює певні механізми відтворення моральних цінностей </a:t>
            </a:r>
            <a:r>
              <a:rPr lang="en-US" sz="900">
                <a:effectLst/>
              </a:rPr>
              <a:t>через громадську думку, різні форми контролю, приклади тощо. </a:t>
            </a:r>
          </a:p>
          <a:p>
            <a:r>
              <a:rPr lang="en-US" sz="900">
                <a:effectLst/>
              </a:rPr>
              <a:t> </a:t>
            </a:r>
          </a:p>
          <a:p>
            <a:endParaRPr lang="en-US" sz="900" b="0" i="0" u="none" strike="noStrike">
              <a:effectLst/>
            </a:endParaRPr>
          </a:p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765599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8FA3FF45-BB3D-BEFE-6550-99DC5C2DD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7" b="35035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D154E-4E09-3205-9581-A49F6E5D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b="1">
                <a:effectLst/>
              </a:rPr>
              <a:t>2. Особливості моральної культури юриста.</a:t>
            </a:r>
            <a:br>
              <a:rPr lang="en-US" sz="2400">
                <a:effectLst/>
              </a:rPr>
            </a:br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77640D-16F3-2A63-E713-53367ED747D3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Моральна культура юриста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effectLst/>
              </a:rPr>
              <a:t>– це рівень сприйняття культури суспільства та наслідок морального розвитку особистості, її свідомості; сукупність стійких знань про моральні цінності, принципи, правила, норми та ідеали; міра сформованості суспільно значущих моральних якостей, навичок та умінь моральної поведінки, їх вияву в процесі здійснення правником професійних повноважень та в позаслужбовий час. </a:t>
            </a:r>
          </a:p>
        </p:txBody>
      </p:sp>
    </p:spTree>
    <p:extLst>
      <p:ext uri="{BB962C8B-B14F-4D97-AF65-F5344CB8AC3E}">
        <p14:creationId xmlns:p14="http://schemas.microsoft.com/office/powerpoint/2010/main" val="3322859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57F72BCA-EE24-40BE-9ECA-E10C9BA55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648DCE24-B938-B4D2-1BF8-02BDB1D0E5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r="-1" b="-1"/>
          <a:stretch/>
        </p:blipFill>
        <p:spPr>
          <a:xfrm>
            <a:off x="838199" y="566928"/>
            <a:ext cx="5157216" cy="5285232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476C85-7044-E98F-A17C-8A7C7AE44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5704" y="2057400"/>
            <a:ext cx="4572000" cy="377647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>
                <a:effectLst/>
              </a:rPr>
              <a:t>Моральні вимоги до професійної діяльності правника Характеристикою високої моральної культури юриста є єдність слова і діла, що передбачає єдність мислення і вчинку, знання і почуття, особисту чесність і високу принциповість. Важливою складовою моральної культури юриста є здатність і готовність до моральної рефлексії</a:t>
            </a:r>
            <a:r>
              <a:rPr lang="en-US" sz="1400"/>
              <a:t>, </a:t>
            </a:r>
            <a:r>
              <a:rPr lang="en-US" sz="1400">
                <a:effectLst/>
              </a:rPr>
              <a:t> саморегуляції і, зрештою, самовиховання</a:t>
            </a:r>
            <a:r>
              <a:rPr lang="en-US" sz="1400"/>
              <a:t>.</a:t>
            </a:r>
            <a:r>
              <a:rPr lang="en-US" sz="1400">
                <a:effectLst/>
              </a:rPr>
              <a:t> </a:t>
            </a:r>
          </a:p>
          <a:p>
            <a:r>
              <a:rPr lang="en-US" sz="1400">
                <a:effectLst/>
              </a:rPr>
              <a:t>Структура моральної культури юриста містить особливі елементи:</a:t>
            </a:r>
          </a:p>
          <a:p>
            <a:r>
              <a:rPr lang="en-US" sz="1400">
                <a:effectLst/>
              </a:rPr>
              <a:t> – морально-етичні почуття, знання та потреби; </a:t>
            </a:r>
          </a:p>
          <a:p>
            <a:r>
              <a:rPr lang="en-US" sz="1400">
                <a:effectLst/>
              </a:rPr>
              <a:t>– моральні переконання, звички давати оцінки поведінці інших осіб; </a:t>
            </a:r>
          </a:p>
          <a:p>
            <a:r>
              <a:rPr lang="en-US" sz="1400">
                <a:effectLst/>
              </a:rPr>
              <a:t>– готовність діяти, керуючись моральними знаннями та переконаннями, тобто чинити по совісті. </a:t>
            </a:r>
          </a:p>
          <a:p>
            <a:endParaRPr lang="en-US" sz="1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3C4597-DD46-4BFC-B999-C52879B95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2B59AC-0160-4F1D-934F-B7D8B6AE4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034272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137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Широкий екран</PresentationFormat>
  <Slides>24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25" baseType="lpstr">
      <vt:lpstr>Тема Office</vt:lpstr>
      <vt:lpstr>МОРАЛЬНА КУЛЬТУРА ЯК СИСТЕМА ЦІННІСНИХ ПОКАЗНИКІВ ДІЯЛЬНОСТІ ЮРИСТА </vt:lpstr>
      <vt:lpstr>План лекції:</vt:lpstr>
      <vt:lpstr>1.Моральна культура особистості: цінності, регулятиви та структура </vt:lpstr>
      <vt:lpstr>Презентація PowerPoint</vt:lpstr>
      <vt:lpstr>Презентація PowerPoint</vt:lpstr>
      <vt:lpstr>Презентація PowerPoint</vt:lpstr>
      <vt:lpstr>Презентація PowerPoint</vt:lpstr>
      <vt:lpstr>2. Особливості моральної культури юриста. </vt:lpstr>
      <vt:lpstr>Презентація PowerPoint</vt:lpstr>
      <vt:lpstr>В узагальненому вигляді моральні вимоги до юриста полягають у:  </vt:lpstr>
      <vt:lpstr>Презентація PowerPoint</vt:lpstr>
      <vt:lpstr>Виходячи із ролі та соціального значення юридичної професії, можна сформулювати основні правила етикету, які складають зміст етичної культури юриста:  </vt:lpstr>
      <vt:lpstr>Презентація PowerPoint</vt:lpstr>
      <vt:lpstr>3. Морально-професійні деформації, суб’єктивні та об’єктивні фактори їх виникнення та їх профілактика  </vt:lpstr>
      <vt:lpstr>Презентація PowerPoint</vt:lpstr>
      <vt:lpstr>Презентація PowerPoint</vt:lpstr>
      <vt:lpstr>Презентація PowerPoint</vt:lpstr>
      <vt:lpstr>Безумовно, істотно впливають і суб’єктивні фактори, особливо такі, як: </vt:lpstr>
      <vt:lpstr>Загальними для юридичних професій проявами професійної деформації є такі:  </vt:lpstr>
      <vt:lpstr>Можна назвати такі прояви професійної деформації працівників органів правопорядку: </vt:lpstr>
      <vt:lpstr> До зовнішніх причин моральної деформації юриста відносять недоліки системи політичної та економічної організації суспільства, а саме: </vt:lpstr>
      <vt:lpstr>До внутрішніх причин моральної деформації юристів належать:  </vt:lpstr>
      <vt:lpstr>В узагальненому вигляді заходи запобігання виникненню професійних деформацій у юристів передбачають такі напрями профілактики професійно-моральної деформації співробітників правоохоронних структур:  </vt:lpstr>
      <vt:lpstr>Дякую за увагу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МОРАЛЬНА КУЛЬТУРА ЯК СИСТЕМА ЦІННІСНИХ ПОКАЗНИКІВ ДІЯЛЬНОСТІ ЮРИСТА </dc:title>
  <dc:creator>Ірина Волкова</dc:creator>
  <cp:lastModifiedBy>Ірина Волкова</cp:lastModifiedBy>
  <cp:revision>1</cp:revision>
  <dcterms:created xsi:type="dcterms:W3CDTF">2023-04-23T12:26:28Z</dcterms:created>
  <dcterms:modified xsi:type="dcterms:W3CDTF">2023-04-23T14:59:49Z</dcterms:modified>
</cp:coreProperties>
</file>