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A6E7D9-48A2-072C-054E-D7EAA0DF53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30F620C-8911-2CD7-9241-6501D7EEF8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7715014-75A7-4175-FE82-EBF9CA30B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F6C6646-5138-91CF-A639-330A1A0AA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7C00518-7296-71F7-7098-C4C12041A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5288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CE6E45-944F-5CB3-B16D-9D37F8180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B17CC87D-DDDC-DB27-2D3C-6A676BCF30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75D6AC1-EF09-4B10-9E87-6EE6DB9C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282D61F-E8ED-F1BC-53E1-A88D3C0B0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24CF566-76DB-9C40-A6FE-7BF25907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763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4C8A8D2-BA68-7B2D-58C3-A1F3B8CA1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B015DF7-FB79-C8E0-B346-F703DC9EF4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2621740-24D1-2132-2308-102514A35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A50A467-F82C-E442-6EDC-A99372BC3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12560B1-B36F-0A03-AC6E-EE3397C63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067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9CB13B-D6F8-0269-E8CA-B2937620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C012B16-96C2-DD5E-1928-38C7C018A1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4FD73FF-C498-71C4-87C9-D5A8086A1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1663969-F936-7B5A-3002-1910D7F81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AB00201-C25D-B7DB-86CB-1A8602850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2448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705F8-BB4F-9717-C72D-CDC8485CE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96CDBA1-F8D5-2F83-0F1D-48108CBC8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3CFBFBF-CC82-505B-B98D-66449CDF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561F4B8-7E01-3606-908C-2AE72C2AE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DB5D0DF-7DFE-046F-645B-5EE04EAE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170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E8DB5-E429-FABC-ECC8-EB5853C69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F603146-D04C-87B9-CE86-D26DC7C4E2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E9B4715-90FC-37EA-3F4A-23A7D87F4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29A4C96-2F10-D0AC-5F6A-A3047D971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202354B7-06D7-49B9-0931-703E465C1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9729F47-F584-FFE6-4691-42A5F64C1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3998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6ABD5-217A-CBAE-86DD-F3521CDE6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9AC3BBF1-016C-9FFD-F5A6-23E944543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6937E75-9ED9-4DB6-6D3B-79EB539FC6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6C261BE-A1CB-E00F-F6D9-25C5A2311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3B60CF13-7436-58F9-3A07-C2CD1D49BB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771764E-AD4C-8531-CF7D-7D99E2B15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4AB4B9C-CA2E-59B2-1A92-DEB4442FC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8C5343F6-2976-EF2E-4B16-AFCACEB1D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1175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190FA7-96DE-B2DF-465F-D2142D84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C58D0E2-14F6-3E48-403C-4BC75571B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8C4B15D0-2F62-2EC7-1799-E1C985690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B963C788-1DAA-0D53-4D0C-404D5C80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6739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9A6D56F-7B54-5DAB-D9C9-C9BA5E8CB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3CD0A196-39DA-7B6A-4FB4-E00B405E7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6A17641D-1CA2-0EA8-C66E-0E67AB94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2637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ADDE20-0890-9334-C73A-35137EEFF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EDE25CB-F19D-AAD7-1D8A-A6DC79F7B6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B8CE622D-9B17-1C31-4C1F-2B79A7E3A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A2C1F8D-FE1C-EDC8-9CB6-3AC290A7D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EC59478-0607-A05A-D999-DC821E466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EC5874D-8961-3E90-4256-4840270CD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5732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F8420-096F-3552-8EF3-9317E16C8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69E2E14-9174-38DE-5245-35EF11DC27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81361414-94B3-DD42-E3BB-BD45AE36A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F4655DD-F5C3-5547-7161-A6D0766E0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D77A713-13DB-5CEB-C54A-29831BFD7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D9449E5-567F-ABD6-7249-A3AFE90B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138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B32FAFC-F019-FA0A-60A8-73EAA60AA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E261B2C2-DD53-5EBA-300E-1FB6158FD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D71E1EB-6F6B-B2CF-1E90-6E1A0F0A3E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C97FD-215E-BA47-AE78-1ACC40E3ED8B}" type="datetimeFigureOut">
              <a:rPr lang="uk-UA" smtClean="0"/>
              <a:t>23.04.23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8BDF67F-4F2B-E6EE-2BB7-75B80B5F6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DC77017-401F-5E96-AB2E-8D54A1BED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BB182-6619-8B4C-A7A9-40396AD5F90C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24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E7857DF-B788-95F5-366F-BED446EB9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80" r="-1" b="734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F6F35-A4F6-F15C-E296-213E97D15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uk-UA" sz="2600" b="0" i="0" u="none" strike="noStrike" cap="all">
                <a:effectLst/>
                <a:latin typeface="Times New Roman" panose="02020603050405020304" pitchFamily="18" charset="0"/>
              </a:rPr>
              <a:t>МОРАЛЬНА КУЛЬТУРА ЯК СИСТЕМА ЦІННІСНИХ ПОКАЗНИКІВ ДІЯЛЬНОСТІ ЮРИСТА</a:t>
            </a:r>
            <a:br>
              <a:rPr lang="uk-UA" sz="2600" b="0" i="0" u="none" strike="noStrike">
                <a:effectLst/>
                <a:latin typeface="Tw Cen MT" panose="020B0602020104020603" pitchFamily="34" charset="0"/>
              </a:rPr>
            </a:br>
            <a:endParaRPr lang="uk-UA" sz="26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4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AA2003B-DE28-CF8A-0BF0-7BE33E5DA6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86" b="123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0D5BA-B289-6DCD-094F-9EF7EFF3E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>
                <a:solidFill>
                  <a:srgbClr val="FFFFFF"/>
                </a:solidFill>
                <a:effectLst/>
              </a:rPr>
              <a:t>В узагальненому вигляді моральні вимоги до юриста полягають у: </a:t>
            </a:r>
            <a:br>
              <a:rPr lang="en-US" sz="2800">
                <a:solidFill>
                  <a:srgbClr val="FFFFFF"/>
                </a:solidFill>
                <a:effectLst/>
              </a:rPr>
            </a:br>
            <a:endParaRPr lang="en-US" sz="2800">
              <a:solidFill>
                <a:srgbClr val="FFFFFF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4E097E4-0B24-4C92-CB82-25B6572983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6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2600">
                <a:solidFill>
                  <a:srgbClr val="FFFFFF"/>
                </a:solidFill>
                <a:effectLst/>
              </a:rPr>
              <a:t> ставленні до людини як до найвищої цінності, повазі та захисті прав, свобод і людської гідності громадян; </a:t>
            </a:r>
          </a:p>
          <a:p>
            <a:r>
              <a:rPr lang="en-US" sz="26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2600">
                <a:solidFill>
                  <a:srgbClr val="FFFFFF"/>
                </a:solidFill>
                <a:effectLst/>
              </a:rPr>
              <a:t> суворому дотриманні законності; </a:t>
            </a:r>
          </a:p>
          <a:p>
            <a:r>
              <a:rPr lang="en-US" sz="26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2600">
                <a:solidFill>
                  <a:srgbClr val="FFFFFF"/>
                </a:solidFill>
                <a:effectLst/>
              </a:rPr>
              <a:t> ідейній переконаності в необхідності і правоті своєї справи; </a:t>
            </a:r>
          </a:p>
          <a:p>
            <a:r>
              <a:rPr lang="en-US" sz="26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2600">
                <a:solidFill>
                  <a:srgbClr val="FFFFFF"/>
                </a:solidFill>
                <a:effectLst/>
              </a:rPr>
              <a:t> глибокому розумінні соціальної значущості своєї ролі, своєї відповідальності перед суспільством, державою за підтримання правопорядку і закону; </a:t>
            </a:r>
          </a:p>
          <a:p>
            <a:r>
              <a:rPr lang="en-US" sz="26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2600">
                <a:solidFill>
                  <a:srgbClr val="FFFFFF"/>
                </a:solidFill>
                <a:effectLst/>
              </a:rPr>
              <a:t> розумному та гуманному використанні наданих законних прав у суворій відповідності до цивільного, службового і морального обов’язку; </a:t>
            </a:r>
          </a:p>
          <a:p>
            <a:endParaRPr lang="en-US" sz="2600">
              <a:solidFill>
                <a:srgbClr val="FFFF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0078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75FFAD0-2409-47F2-980A-2CF4FFC69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!!Rectangle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A450A1D-7930-DEB7-651F-FC1F066B81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5" b="24295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FFFFFF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8178A96-8FAA-0132-74FD-D6454C4BB7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3337269"/>
            <a:ext cx="10509504" cy="29056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1900">
                <a:solidFill>
                  <a:srgbClr val="FFFFFF"/>
                </a:solidFill>
                <a:effectLst/>
              </a:rPr>
              <a:t> принциповості, безкомпромісності, об’єктивності та неупередженості у прийнятті рішень; </a:t>
            </a:r>
          </a:p>
          <a:p>
            <a:r>
              <a:rPr lang="en-US" sz="19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1900">
                <a:solidFill>
                  <a:srgbClr val="FFFFFF"/>
                </a:solidFill>
                <a:effectLst/>
              </a:rPr>
              <a:t> свідомій дисципліні, професійній солідарності, взаємодопомозі, підтримці; </a:t>
            </a:r>
          </a:p>
          <a:p>
            <a:r>
              <a:rPr lang="en-US" sz="19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1900">
                <a:solidFill>
                  <a:srgbClr val="FFFFFF"/>
                </a:solidFill>
                <a:effectLst/>
              </a:rPr>
              <a:t> сміливості і морально-психологічній готовності до розумного ризику в екстремальних умовах; </a:t>
            </a:r>
          </a:p>
          <a:p>
            <a:r>
              <a:rPr lang="en-US" sz="19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1900">
                <a:solidFill>
                  <a:srgbClr val="FFFFFF"/>
                </a:solidFill>
                <a:effectLst/>
              </a:rPr>
              <a:t> непідкупності, турботі про професійну честь, суспільну репутацію; </a:t>
            </a:r>
          </a:p>
          <a:p>
            <a:r>
              <a:rPr lang="en-US" sz="19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1900">
                <a:solidFill>
                  <a:srgbClr val="FFFFFF"/>
                </a:solidFill>
                <a:effectLst/>
              </a:rPr>
              <a:t> постійному професійному і моральному вдосконаленні, підвищенні рівня культури, обов’язковому дотриманні норм службового етикету;</a:t>
            </a:r>
          </a:p>
          <a:p>
            <a:r>
              <a:rPr lang="en-US" sz="1900">
                <a:solidFill>
                  <a:srgbClr val="FFFFFF"/>
                </a:solidFill>
                <a:effectLst/>
              </a:rPr>
              <a:t> </a:t>
            </a:r>
            <a:r>
              <a:rPr lang="en-US" sz="1900">
                <a:solidFill>
                  <a:srgbClr val="FFFFFF"/>
                </a:solidFill>
                <a:effectLst/>
                <a:sym typeface="Symbol" pitchFamily="2" charset="2"/>
              </a:rPr>
              <a:t></a:t>
            </a:r>
            <a:r>
              <a:rPr lang="en-US" sz="1900">
                <a:solidFill>
                  <a:srgbClr val="FFFFFF"/>
                </a:solidFill>
                <a:effectLst/>
              </a:rPr>
              <a:t> бездоганності особистої поведінки на службі і в побуті. </a:t>
            </a:r>
            <a:endParaRPr lang="en-US" sz="19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9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7EAA1-A523-912A-4F64-56D121EFE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4" y="834888"/>
            <a:ext cx="4314645" cy="126895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500">
                <a:effectLst/>
              </a:rPr>
              <a:t>Виходячи із ролі та соціального значення юридичної професії, можна сформулювати основні правила етикету, які складають зміст етичної культури юриста: </a:t>
            </a:r>
            <a:br>
              <a:rPr lang="en-US" sz="1500">
                <a:effectLst/>
              </a:rPr>
            </a:br>
            <a:endParaRPr lang="en-US" sz="150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FB8DDCF-FAEF-2245-6042-9B5DC30392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9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C82E7A5-E6FE-CA81-DD64-10EAAEFF9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55563" y="2557587"/>
            <a:ext cx="4314645" cy="37173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500">
                <a:effectLst/>
              </a:rPr>
              <a:t>– служіння суспільним інтересам шляхом зміцнення законності та правопорядку; </a:t>
            </a:r>
          </a:p>
          <a:p>
            <a:r>
              <a:rPr lang="en-US" sz="1500">
                <a:effectLst/>
              </a:rPr>
              <a:t>– безумовне виконання вимог закону та процесуальної норми в юридичній практиці; </a:t>
            </a:r>
          </a:p>
          <a:p>
            <a:r>
              <a:rPr lang="en-US" sz="1500">
                <a:effectLst/>
              </a:rPr>
              <a:t>– досягнення об’єктивної істини та справедливого рішення в юридичному спорі; </a:t>
            </a:r>
          </a:p>
          <a:p>
            <a:r>
              <a:rPr lang="en-US" sz="1500">
                <a:effectLst/>
              </a:rPr>
              <a:t>– співвідношення мети юридичної діяльності із моральними засобами її досягнення; – пріоритет гуманістичної націленості в діяльності юриста, визнання людини найвищою соціальною цінністю; </a:t>
            </a:r>
          </a:p>
          <a:p>
            <a:r>
              <a:rPr lang="en-US" sz="1500">
                <a:effectLst/>
              </a:rPr>
              <a:t>– самокритичність, готовність до конструктивного діалогу з опонентом; </a:t>
            </a:r>
          </a:p>
          <a:p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1622537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9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11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E5310B2-EB93-4D2D-A956-DD6B25D17C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7769" y="1909192"/>
            <a:ext cx="4586513" cy="36477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>
                <a:solidFill>
                  <a:schemeClr val="bg1"/>
                </a:solidFill>
                <a:effectLst/>
              </a:rPr>
              <a:t>– самостійність мислення, розумний скептицизм та конструктивний критицизм у спілкуванні; </a:t>
            </a:r>
          </a:p>
          <a:p>
            <a:r>
              <a:rPr lang="en-US" sz="1600">
                <a:solidFill>
                  <a:schemeClr val="bg1"/>
                </a:solidFill>
                <a:effectLst/>
              </a:rPr>
              <a:t>– коректність та шанобливе ставлення до співрозмовників. Моральна культура юриста </a:t>
            </a:r>
          </a:p>
          <a:p>
            <a:r>
              <a:rPr lang="en-US" sz="1600">
                <a:solidFill>
                  <a:schemeClr val="bg1"/>
                </a:solidFill>
                <a:effectLst/>
              </a:rPr>
              <a:t>– це рівень сприйняття культури суспільства та наслідок морального розвитку особистості, її свідомості (почуттів, емоцій, уявлень, потреб, мотивів, ціннісних орієнтацій); сукупність стійких знань про моральні цінності, принципи, правила, норми та ідеали; міра сформованості суспільно значущих моральних якостей, навичок та умінь моральної поведінки, їх вияву в процесі здійснення правником професійних повноважень та в позаслужбовий час. </a:t>
            </a:r>
          </a:p>
          <a:p>
            <a:endParaRPr lang="en-US" sz="1600">
              <a:solidFill>
                <a:schemeClr val="bg1"/>
              </a:solidFill>
            </a:endParaRPr>
          </a:p>
        </p:txBody>
      </p:sp>
      <p:cxnSp>
        <p:nvCxnSpPr>
          <p:cNvPr id="23" name="Straight Connector 13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CC1EC4C-5391-3785-42E5-F48DA232CC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53" y="595726"/>
            <a:ext cx="5666547" cy="566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18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F52DAF-47C9-2F5D-C8D2-DA5C5ABE2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uk-UA" sz="3400" b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Морально-професійні деформації, суб’єктивні та об’єктивні фактори їх виникнення та їх профілактика </a:t>
            </a:r>
            <a:br>
              <a:rPr lang="uk-UA" sz="340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400">
              <a:solidFill>
                <a:srgbClr val="FFFFFF"/>
              </a:solidFill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896D3C5D-E45B-4F24-A946-6A52255B2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196" y="492573"/>
            <a:ext cx="5880796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10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C92494A-5371-F8A1-3502-FEFF6EC27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467" y="2891752"/>
            <a:ext cx="4707671" cy="233451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100">
                <a:solidFill>
                  <a:schemeClr val="bg1"/>
                </a:solidFill>
              </a:rPr>
              <a:t>Ва</a:t>
            </a:r>
            <a:r>
              <a:rPr lang="en-US" sz="1100">
                <a:solidFill>
                  <a:schemeClr val="bg1"/>
                </a:solidFill>
                <a:effectLst/>
              </a:rPr>
              <a:t>жливим фактором, що впливає на виконання професійних ділових обов’язків, є наявність такого феномена, як професійна деформація, котра тісно пов’язана із моральними характеристиками особи. </a:t>
            </a:r>
          </a:p>
          <a:p>
            <a:r>
              <a:rPr lang="en-US" sz="1100">
                <a:solidFill>
                  <a:schemeClr val="bg1"/>
                </a:solidFill>
                <a:effectLst/>
              </a:rPr>
              <a:t>У вузькому сенсі професійна деформація – це прояви в особи під впливом деяких особливостей професійної діяльності таких психологічних змін, які починають негативно позначатися на здійсненні цієї діяльності і на психологічній структурі самої особи. </a:t>
            </a:r>
          </a:p>
          <a:p>
            <a:r>
              <a:rPr lang="en-US" sz="1100">
                <a:solidFill>
                  <a:schemeClr val="bg1"/>
                </a:solidFill>
                <a:effectLst/>
              </a:rPr>
              <a:t>Під професійною деформацією слід також розуміти такий процес зміни моральних установок та набуття таких якостей, навичок та схильностей, які можуть негативно впливати на виконання особою своїх професійних обов’язків. </a:t>
            </a:r>
          </a:p>
          <a:p>
            <a:endParaRPr lang="en-US" sz="1100">
              <a:solidFill>
                <a:schemeClr val="bg1"/>
              </a:solidFill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EAF65F9C-95C6-436A-E2D9-FACD0621B4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3" r="3" b="2847"/>
          <a:stretch/>
        </p:blipFill>
        <p:spPr>
          <a:xfrm>
            <a:off x="6735467" y="977900"/>
            <a:ext cx="5037433" cy="4826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61F2F60-14E3-4196-B7CE-175E46F04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596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05743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80861D5-ECEA-EAFB-DABE-C5D126E91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>
                <a:effectLst/>
              </a:rPr>
              <a:t>Професійна деформація юристів розвивається на основі: </a:t>
            </a:r>
          </a:p>
          <a:p>
            <a:r>
              <a:rPr lang="en-US" sz="2200">
                <a:effectLst/>
              </a:rPr>
              <a:t>- деформації професійної діяльності; </a:t>
            </a:r>
          </a:p>
          <a:p>
            <a:r>
              <a:rPr lang="en-US" sz="2200">
                <a:effectLst/>
              </a:rPr>
              <a:t>- деформації службових і позаслужбових відносин; </a:t>
            </a:r>
          </a:p>
          <a:p>
            <a:r>
              <a:rPr lang="en-US" sz="2200">
                <a:effectLst/>
              </a:rPr>
              <a:t>- деформації моральної свідомості. </a:t>
            </a:r>
          </a:p>
          <a:p>
            <a:endParaRPr lang="en-US" sz="220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6F9DE2C-FD32-F25E-BCD9-20C2D56678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6" b="3936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32374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75B19E4-0108-41C4-8DB1-11BAE0B4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0DF3F2F-D117-B831-B049-EADA482061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1339"/>
            <a:ext cx="5753102" cy="523532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EA14AE1-71AB-4B18-826E-F563FF428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2916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17920" y="2026340"/>
            <a:ext cx="597408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DD7D58C-2CB9-A7E1-D290-CE2A973171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17919" y="2400304"/>
            <a:ext cx="4635609" cy="34416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>
                <a:solidFill>
                  <a:schemeClr val="bg1"/>
                </a:solidFill>
                <a:effectLst/>
              </a:rPr>
              <a:t>Основними причинами професійно-моральної деформації, як правило, стають низька професійна культура, деформування почуттів, потреб, мотивів, тобто як об’єктивні, так і суб’єктивні фактори. </a:t>
            </a:r>
          </a:p>
          <a:p>
            <a:r>
              <a:rPr lang="en-US" sz="1700">
                <a:solidFill>
                  <a:schemeClr val="bg1"/>
                </a:solidFill>
              </a:rPr>
              <a:t> </a:t>
            </a:r>
            <a:r>
              <a:rPr lang="en-US" sz="1700">
                <a:solidFill>
                  <a:schemeClr val="bg1"/>
                </a:solidFill>
                <a:effectLst/>
              </a:rPr>
              <a:t>До об’єктивних факторів належать:</a:t>
            </a:r>
          </a:p>
          <a:p>
            <a:r>
              <a:rPr lang="en-US" sz="1700">
                <a:solidFill>
                  <a:schemeClr val="bg1"/>
                </a:solidFill>
                <a:effectLst/>
              </a:rPr>
              <a:t> - негативні явища в житті суспільства (корупція, безвідповідальність, халатність, невігластво, нігілізм і бездушність);</a:t>
            </a:r>
          </a:p>
          <a:p>
            <a:r>
              <a:rPr lang="en-US" sz="1700">
                <a:solidFill>
                  <a:schemeClr val="bg1"/>
                </a:solidFill>
                <a:effectLst/>
              </a:rPr>
              <a:t> - суперечності, труднощі та недоліки в діяльності правоохоронних органів. </a:t>
            </a:r>
            <a:endParaRPr lang="en-US" sz="17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331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AD21D-B164-172E-F4E0-5BCEB54D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>
                <a:effectLst/>
              </a:rPr>
              <a:t>Безумовно, істотно впливають і суб’єктивні фактори, особливо такі, як:</a:t>
            </a:r>
            <a:br>
              <a:rPr lang="en-US" sz="2600">
                <a:effectLst/>
              </a:rPr>
            </a:br>
            <a:endParaRPr lang="en-US" sz="260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7D86BFF-4242-9149-4F0E-A224548AD1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>
                <a:effectLst/>
              </a:rPr>
              <a:t> - низький професійний рівень і небажання удосконалювати професійні якості; </a:t>
            </a:r>
          </a:p>
          <a:p>
            <a:r>
              <a:rPr lang="en-US" sz="1700">
                <a:effectLst/>
              </a:rPr>
              <a:t>- недостатня розвиненість морально-ділових і вольових якостей; </a:t>
            </a:r>
          </a:p>
          <a:p>
            <a:r>
              <a:rPr lang="en-US" sz="1700">
                <a:effectLst/>
              </a:rPr>
              <a:t>- невміння відокремлювати інтереси справи від інтересів кар’єри; </a:t>
            </a:r>
          </a:p>
          <a:p>
            <a:r>
              <a:rPr lang="en-US" sz="1700">
                <a:effectLst/>
              </a:rPr>
              <a:t>- неорганізованість, відсутність навичок і умінь контролювати свою поведінку, бажання будь-яким способом зняти психологічне навантаження (пияцтво, нехлюйство, розхлябаність тощо). </a:t>
            </a:r>
          </a:p>
          <a:p>
            <a:endParaRPr lang="en-US" sz="170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21ACAB8-305D-224E-CEBB-F5A830FB0D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07237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9F7B4E-B03D-4F64-BE33-00D074458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9ABA7B9-5419-A9BD-B45D-C234BBCF31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5" b="24295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EFCC9-EDDF-DD4C-AFDF-49689596F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>
                <a:solidFill>
                  <a:srgbClr val="FFFFFF"/>
                </a:solidFill>
                <a:effectLst/>
              </a:rPr>
              <a:t>Загальними для юридичних професій проявами професійної деформації є такі: </a:t>
            </a:r>
            <a:br>
              <a:rPr lang="en-US" sz="2600">
                <a:solidFill>
                  <a:srgbClr val="FFFFFF"/>
                </a:solidFill>
                <a:effectLst/>
              </a:rPr>
            </a:br>
            <a:endParaRPr lang="en-US" sz="2600">
              <a:solidFill>
                <a:srgbClr val="FFFFFF"/>
              </a:solidFill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7E2BE7F7-CA89-4002-ACCE-A478AEA24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4399" y="1681544"/>
            <a:ext cx="9692640" cy="18288"/>
          </a:xfrm>
          <a:custGeom>
            <a:avLst/>
            <a:gdLst>
              <a:gd name="connsiteX0" fmla="*/ 0 w 9692640"/>
              <a:gd name="connsiteY0" fmla="*/ 0 h 18288"/>
              <a:gd name="connsiteX1" fmla="*/ 401552 w 9692640"/>
              <a:gd name="connsiteY1" fmla="*/ 0 h 18288"/>
              <a:gd name="connsiteX2" fmla="*/ 996957 w 9692640"/>
              <a:gd name="connsiteY2" fmla="*/ 0 h 18288"/>
              <a:gd name="connsiteX3" fmla="*/ 1398509 w 9692640"/>
              <a:gd name="connsiteY3" fmla="*/ 0 h 18288"/>
              <a:gd name="connsiteX4" fmla="*/ 2090841 w 9692640"/>
              <a:gd name="connsiteY4" fmla="*/ 0 h 18288"/>
              <a:gd name="connsiteX5" fmla="*/ 2686246 w 9692640"/>
              <a:gd name="connsiteY5" fmla="*/ 0 h 18288"/>
              <a:gd name="connsiteX6" fmla="*/ 3475504 w 9692640"/>
              <a:gd name="connsiteY6" fmla="*/ 0 h 18288"/>
              <a:gd name="connsiteX7" fmla="*/ 4361688 w 9692640"/>
              <a:gd name="connsiteY7" fmla="*/ 0 h 18288"/>
              <a:gd name="connsiteX8" fmla="*/ 5054019 w 9692640"/>
              <a:gd name="connsiteY8" fmla="*/ 0 h 18288"/>
              <a:gd name="connsiteX9" fmla="*/ 5940204 w 9692640"/>
              <a:gd name="connsiteY9" fmla="*/ 0 h 18288"/>
              <a:gd name="connsiteX10" fmla="*/ 6632535 w 9692640"/>
              <a:gd name="connsiteY10" fmla="*/ 0 h 18288"/>
              <a:gd name="connsiteX11" fmla="*/ 7034087 w 9692640"/>
              <a:gd name="connsiteY11" fmla="*/ 0 h 18288"/>
              <a:gd name="connsiteX12" fmla="*/ 7532566 w 9692640"/>
              <a:gd name="connsiteY12" fmla="*/ 0 h 18288"/>
              <a:gd name="connsiteX13" fmla="*/ 8418750 w 9692640"/>
              <a:gd name="connsiteY13" fmla="*/ 0 h 18288"/>
              <a:gd name="connsiteX14" fmla="*/ 9692640 w 9692640"/>
              <a:gd name="connsiteY14" fmla="*/ 0 h 18288"/>
              <a:gd name="connsiteX15" fmla="*/ 9692640 w 9692640"/>
              <a:gd name="connsiteY15" fmla="*/ 18288 h 18288"/>
              <a:gd name="connsiteX16" fmla="*/ 9000309 w 9692640"/>
              <a:gd name="connsiteY16" fmla="*/ 18288 h 18288"/>
              <a:gd name="connsiteX17" fmla="*/ 8307977 w 9692640"/>
              <a:gd name="connsiteY17" fmla="*/ 18288 h 18288"/>
              <a:gd name="connsiteX18" fmla="*/ 7712572 w 9692640"/>
              <a:gd name="connsiteY18" fmla="*/ 18288 h 18288"/>
              <a:gd name="connsiteX19" fmla="*/ 7214093 w 9692640"/>
              <a:gd name="connsiteY19" fmla="*/ 18288 h 18288"/>
              <a:gd name="connsiteX20" fmla="*/ 6327909 w 9692640"/>
              <a:gd name="connsiteY20" fmla="*/ 18288 h 18288"/>
              <a:gd name="connsiteX21" fmla="*/ 5635578 w 9692640"/>
              <a:gd name="connsiteY21" fmla="*/ 18288 h 18288"/>
              <a:gd name="connsiteX22" fmla="*/ 4846320 w 9692640"/>
              <a:gd name="connsiteY22" fmla="*/ 18288 h 18288"/>
              <a:gd name="connsiteX23" fmla="*/ 4444768 w 9692640"/>
              <a:gd name="connsiteY23" fmla="*/ 18288 h 18288"/>
              <a:gd name="connsiteX24" fmla="*/ 3946289 w 9692640"/>
              <a:gd name="connsiteY24" fmla="*/ 18288 h 18288"/>
              <a:gd name="connsiteX25" fmla="*/ 3253958 w 9692640"/>
              <a:gd name="connsiteY25" fmla="*/ 18288 h 18288"/>
              <a:gd name="connsiteX26" fmla="*/ 2464700 w 9692640"/>
              <a:gd name="connsiteY26" fmla="*/ 18288 h 18288"/>
              <a:gd name="connsiteX27" fmla="*/ 2063148 w 9692640"/>
              <a:gd name="connsiteY27" fmla="*/ 18288 h 18288"/>
              <a:gd name="connsiteX28" fmla="*/ 1661595 w 9692640"/>
              <a:gd name="connsiteY28" fmla="*/ 18288 h 18288"/>
              <a:gd name="connsiteX29" fmla="*/ 969264 w 9692640"/>
              <a:gd name="connsiteY29" fmla="*/ 18288 h 18288"/>
              <a:gd name="connsiteX30" fmla="*/ 0 w 9692640"/>
              <a:gd name="connsiteY30" fmla="*/ 18288 h 18288"/>
              <a:gd name="connsiteX31" fmla="*/ 0 w 9692640"/>
              <a:gd name="connsiteY3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692640" h="18288" fill="none" extrusionOk="0">
                <a:moveTo>
                  <a:pt x="0" y="0"/>
                </a:moveTo>
                <a:cubicBezTo>
                  <a:pt x="142992" y="4732"/>
                  <a:pt x="265909" y="-3365"/>
                  <a:pt x="401552" y="0"/>
                </a:cubicBezTo>
                <a:cubicBezTo>
                  <a:pt x="537195" y="3365"/>
                  <a:pt x="738153" y="6482"/>
                  <a:pt x="996957" y="0"/>
                </a:cubicBezTo>
                <a:cubicBezTo>
                  <a:pt x="1255762" y="-6482"/>
                  <a:pt x="1280511" y="12509"/>
                  <a:pt x="1398509" y="0"/>
                </a:cubicBezTo>
                <a:cubicBezTo>
                  <a:pt x="1516507" y="-12509"/>
                  <a:pt x="1782573" y="-31523"/>
                  <a:pt x="2090841" y="0"/>
                </a:cubicBezTo>
                <a:cubicBezTo>
                  <a:pt x="2399109" y="31523"/>
                  <a:pt x="2488380" y="26286"/>
                  <a:pt x="2686246" y="0"/>
                </a:cubicBezTo>
                <a:cubicBezTo>
                  <a:pt x="2884112" y="-26286"/>
                  <a:pt x="3186024" y="-14734"/>
                  <a:pt x="3475504" y="0"/>
                </a:cubicBezTo>
                <a:cubicBezTo>
                  <a:pt x="3764984" y="14734"/>
                  <a:pt x="4053017" y="43292"/>
                  <a:pt x="4361688" y="0"/>
                </a:cubicBezTo>
                <a:cubicBezTo>
                  <a:pt x="4670359" y="-43292"/>
                  <a:pt x="4736164" y="-729"/>
                  <a:pt x="5054019" y="0"/>
                </a:cubicBezTo>
                <a:cubicBezTo>
                  <a:pt x="5371874" y="729"/>
                  <a:pt x="5543528" y="-22963"/>
                  <a:pt x="5940204" y="0"/>
                </a:cubicBezTo>
                <a:cubicBezTo>
                  <a:pt x="6336881" y="22963"/>
                  <a:pt x="6423838" y="6469"/>
                  <a:pt x="6632535" y="0"/>
                </a:cubicBezTo>
                <a:cubicBezTo>
                  <a:pt x="6841232" y="-6469"/>
                  <a:pt x="6852819" y="17036"/>
                  <a:pt x="7034087" y="0"/>
                </a:cubicBezTo>
                <a:cubicBezTo>
                  <a:pt x="7215355" y="-17036"/>
                  <a:pt x="7313136" y="11151"/>
                  <a:pt x="7532566" y="0"/>
                </a:cubicBezTo>
                <a:cubicBezTo>
                  <a:pt x="7751996" y="-11151"/>
                  <a:pt x="8015001" y="25614"/>
                  <a:pt x="8418750" y="0"/>
                </a:cubicBezTo>
                <a:cubicBezTo>
                  <a:pt x="8822499" y="-25614"/>
                  <a:pt x="9163239" y="48603"/>
                  <a:pt x="9692640" y="0"/>
                </a:cubicBezTo>
                <a:cubicBezTo>
                  <a:pt x="9691955" y="4437"/>
                  <a:pt x="9693170" y="10717"/>
                  <a:pt x="9692640" y="18288"/>
                </a:cubicBezTo>
                <a:cubicBezTo>
                  <a:pt x="9545125" y="42172"/>
                  <a:pt x="9164259" y="6706"/>
                  <a:pt x="9000309" y="18288"/>
                </a:cubicBezTo>
                <a:cubicBezTo>
                  <a:pt x="8836359" y="29870"/>
                  <a:pt x="8521035" y="-14108"/>
                  <a:pt x="8307977" y="18288"/>
                </a:cubicBezTo>
                <a:cubicBezTo>
                  <a:pt x="8094919" y="50684"/>
                  <a:pt x="7881757" y="11235"/>
                  <a:pt x="7712572" y="18288"/>
                </a:cubicBezTo>
                <a:cubicBezTo>
                  <a:pt x="7543387" y="25341"/>
                  <a:pt x="7358861" y="20625"/>
                  <a:pt x="7214093" y="18288"/>
                </a:cubicBezTo>
                <a:cubicBezTo>
                  <a:pt x="7069325" y="15951"/>
                  <a:pt x="6523705" y="52160"/>
                  <a:pt x="6327909" y="18288"/>
                </a:cubicBezTo>
                <a:cubicBezTo>
                  <a:pt x="6132113" y="-15584"/>
                  <a:pt x="5923847" y="21204"/>
                  <a:pt x="5635578" y="18288"/>
                </a:cubicBezTo>
                <a:cubicBezTo>
                  <a:pt x="5347309" y="15372"/>
                  <a:pt x="5114749" y="50642"/>
                  <a:pt x="4846320" y="18288"/>
                </a:cubicBezTo>
                <a:cubicBezTo>
                  <a:pt x="4577891" y="-14066"/>
                  <a:pt x="4576701" y="1487"/>
                  <a:pt x="4444768" y="18288"/>
                </a:cubicBezTo>
                <a:cubicBezTo>
                  <a:pt x="4312835" y="35089"/>
                  <a:pt x="4112575" y="15158"/>
                  <a:pt x="3946289" y="18288"/>
                </a:cubicBezTo>
                <a:cubicBezTo>
                  <a:pt x="3780003" y="21418"/>
                  <a:pt x="3396009" y="18797"/>
                  <a:pt x="3253958" y="18288"/>
                </a:cubicBezTo>
                <a:cubicBezTo>
                  <a:pt x="3111907" y="17779"/>
                  <a:pt x="2760272" y="57223"/>
                  <a:pt x="2464700" y="18288"/>
                </a:cubicBezTo>
                <a:cubicBezTo>
                  <a:pt x="2169128" y="-20647"/>
                  <a:pt x="2232262" y="7960"/>
                  <a:pt x="2063148" y="18288"/>
                </a:cubicBezTo>
                <a:cubicBezTo>
                  <a:pt x="1894034" y="28616"/>
                  <a:pt x="1799338" y="3019"/>
                  <a:pt x="1661595" y="18288"/>
                </a:cubicBezTo>
                <a:cubicBezTo>
                  <a:pt x="1523852" y="33557"/>
                  <a:pt x="1113928" y="-4352"/>
                  <a:pt x="969264" y="18288"/>
                </a:cubicBezTo>
                <a:cubicBezTo>
                  <a:pt x="824600" y="40928"/>
                  <a:pt x="356149" y="-3128"/>
                  <a:pt x="0" y="18288"/>
                </a:cubicBezTo>
                <a:cubicBezTo>
                  <a:pt x="-540" y="12521"/>
                  <a:pt x="894" y="7749"/>
                  <a:pt x="0" y="0"/>
                </a:cubicBezTo>
                <a:close/>
              </a:path>
              <a:path w="9692640" h="18288" stroke="0" extrusionOk="0">
                <a:moveTo>
                  <a:pt x="0" y="0"/>
                </a:moveTo>
                <a:cubicBezTo>
                  <a:pt x="162642" y="3864"/>
                  <a:pt x="346119" y="-18364"/>
                  <a:pt x="498479" y="0"/>
                </a:cubicBezTo>
                <a:cubicBezTo>
                  <a:pt x="650839" y="18364"/>
                  <a:pt x="712065" y="-9389"/>
                  <a:pt x="900031" y="0"/>
                </a:cubicBezTo>
                <a:cubicBezTo>
                  <a:pt x="1087997" y="9389"/>
                  <a:pt x="1177291" y="3685"/>
                  <a:pt x="1398509" y="0"/>
                </a:cubicBezTo>
                <a:cubicBezTo>
                  <a:pt x="1619727" y="-3685"/>
                  <a:pt x="1874008" y="-8897"/>
                  <a:pt x="2090841" y="0"/>
                </a:cubicBezTo>
                <a:cubicBezTo>
                  <a:pt x="2307674" y="8897"/>
                  <a:pt x="2573432" y="-313"/>
                  <a:pt x="2880099" y="0"/>
                </a:cubicBezTo>
                <a:cubicBezTo>
                  <a:pt x="3186766" y="313"/>
                  <a:pt x="3422577" y="10664"/>
                  <a:pt x="3766283" y="0"/>
                </a:cubicBezTo>
                <a:cubicBezTo>
                  <a:pt x="4109989" y="-10664"/>
                  <a:pt x="4342683" y="-32873"/>
                  <a:pt x="4652467" y="0"/>
                </a:cubicBezTo>
                <a:cubicBezTo>
                  <a:pt x="4962251" y="32873"/>
                  <a:pt x="5122120" y="29155"/>
                  <a:pt x="5247872" y="0"/>
                </a:cubicBezTo>
                <a:cubicBezTo>
                  <a:pt x="5373625" y="-29155"/>
                  <a:pt x="5749491" y="1706"/>
                  <a:pt x="6037130" y="0"/>
                </a:cubicBezTo>
                <a:cubicBezTo>
                  <a:pt x="6324769" y="-1706"/>
                  <a:pt x="6531407" y="1172"/>
                  <a:pt x="6729461" y="0"/>
                </a:cubicBezTo>
                <a:cubicBezTo>
                  <a:pt x="6927515" y="-1172"/>
                  <a:pt x="7096794" y="-1520"/>
                  <a:pt x="7324867" y="0"/>
                </a:cubicBezTo>
                <a:cubicBezTo>
                  <a:pt x="7552940" y="1520"/>
                  <a:pt x="7878827" y="-17110"/>
                  <a:pt x="8114124" y="0"/>
                </a:cubicBezTo>
                <a:cubicBezTo>
                  <a:pt x="8349421" y="17110"/>
                  <a:pt x="8334208" y="15114"/>
                  <a:pt x="8515677" y="0"/>
                </a:cubicBezTo>
                <a:cubicBezTo>
                  <a:pt x="8697146" y="-15114"/>
                  <a:pt x="9236164" y="22466"/>
                  <a:pt x="9692640" y="0"/>
                </a:cubicBezTo>
                <a:cubicBezTo>
                  <a:pt x="9692735" y="8251"/>
                  <a:pt x="9692514" y="12333"/>
                  <a:pt x="9692640" y="18288"/>
                </a:cubicBezTo>
                <a:cubicBezTo>
                  <a:pt x="9410102" y="47398"/>
                  <a:pt x="9172773" y="7109"/>
                  <a:pt x="9000309" y="18288"/>
                </a:cubicBezTo>
                <a:cubicBezTo>
                  <a:pt x="8827845" y="29467"/>
                  <a:pt x="8713608" y="28372"/>
                  <a:pt x="8501830" y="18288"/>
                </a:cubicBezTo>
                <a:cubicBezTo>
                  <a:pt x="8290052" y="8204"/>
                  <a:pt x="7893416" y="3561"/>
                  <a:pt x="7712572" y="18288"/>
                </a:cubicBezTo>
                <a:cubicBezTo>
                  <a:pt x="7531728" y="33015"/>
                  <a:pt x="7480716" y="17052"/>
                  <a:pt x="7311020" y="18288"/>
                </a:cubicBezTo>
                <a:cubicBezTo>
                  <a:pt x="7141324" y="19524"/>
                  <a:pt x="6962706" y="15975"/>
                  <a:pt x="6618688" y="18288"/>
                </a:cubicBezTo>
                <a:cubicBezTo>
                  <a:pt x="6274670" y="20601"/>
                  <a:pt x="6230664" y="-1692"/>
                  <a:pt x="6120210" y="18288"/>
                </a:cubicBezTo>
                <a:cubicBezTo>
                  <a:pt x="6009756" y="38268"/>
                  <a:pt x="5442516" y="28115"/>
                  <a:pt x="5234026" y="18288"/>
                </a:cubicBezTo>
                <a:cubicBezTo>
                  <a:pt x="5025536" y="8461"/>
                  <a:pt x="4953693" y="18182"/>
                  <a:pt x="4832473" y="18288"/>
                </a:cubicBezTo>
                <a:cubicBezTo>
                  <a:pt x="4711253" y="18394"/>
                  <a:pt x="4414565" y="-11251"/>
                  <a:pt x="4140142" y="18288"/>
                </a:cubicBezTo>
                <a:cubicBezTo>
                  <a:pt x="3865719" y="47827"/>
                  <a:pt x="3819081" y="16772"/>
                  <a:pt x="3738590" y="18288"/>
                </a:cubicBezTo>
                <a:cubicBezTo>
                  <a:pt x="3658099" y="19804"/>
                  <a:pt x="3427576" y="1385"/>
                  <a:pt x="3240111" y="18288"/>
                </a:cubicBezTo>
                <a:cubicBezTo>
                  <a:pt x="3052646" y="35191"/>
                  <a:pt x="2749652" y="-13914"/>
                  <a:pt x="2450853" y="18288"/>
                </a:cubicBezTo>
                <a:cubicBezTo>
                  <a:pt x="2152054" y="50490"/>
                  <a:pt x="1928331" y="61101"/>
                  <a:pt x="1564669" y="18288"/>
                </a:cubicBezTo>
                <a:cubicBezTo>
                  <a:pt x="1201007" y="-24525"/>
                  <a:pt x="1217828" y="-275"/>
                  <a:pt x="1066190" y="18288"/>
                </a:cubicBezTo>
                <a:cubicBezTo>
                  <a:pt x="914552" y="36851"/>
                  <a:pt x="418290" y="-14785"/>
                  <a:pt x="0" y="18288"/>
                </a:cubicBezTo>
                <a:cubicBezTo>
                  <a:pt x="641" y="14236"/>
                  <a:pt x="889" y="755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6801F8-6064-423F-05E7-FFFE60D64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04446"/>
            <a:ext cx="10515600" cy="417689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>
                <a:solidFill>
                  <a:srgbClr val="FFFFFF"/>
                </a:solidFill>
                <a:effectLst/>
              </a:rPr>
              <a:t>– правовий нігілізм, що проявляється в зневажливому ставленні до права і підштовхує вирішувати проблеми довірителя не на правовому рівні; </a:t>
            </a:r>
          </a:p>
          <a:p>
            <a:r>
              <a:rPr lang="en-US" sz="2200">
                <a:solidFill>
                  <a:srgbClr val="FFFFFF"/>
                </a:solidFill>
                <a:effectLst/>
              </a:rPr>
              <a:t>– емоційна холодність, цинізм, наслідком яких є байдужість до долі довірителя; </a:t>
            </a:r>
          </a:p>
          <a:p>
            <a:r>
              <a:rPr lang="en-US" sz="2200">
                <a:solidFill>
                  <a:srgbClr val="FFFFFF"/>
                </a:solidFill>
                <a:effectLst/>
              </a:rPr>
              <a:t>– зниження рівня культури спілкування. </a:t>
            </a:r>
          </a:p>
          <a:p>
            <a:endParaRPr lang="en-US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009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8D7F96F-F83B-FBD3-99B4-4266E0BEA7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2" b="2239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AF34DA-0640-840C-BFD5-13CCA81C6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План лекції: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38EA3FF-5764-9278-A0BF-792420E5E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0" i="0" u="none" strike="noStrike" cap="all">
                <a:solidFill>
                  <a:srgbClr val="FFFFFF"/>
                </a:solidFill>
                <a:effectLst/>
              </a:rPr>
              <a:t>1. МОРАЛЬНА КУЛЬТУРА ОСОБИСТОСТІ: ЦІННОСТІ, РЕГУЛЯТИВИ ТА СТРУКТУРА. </a:t>
            </a:r>
            <a:endParaRPr lang="en-US" b="0" i="0" u="none" strike="noStrike">
              <a:solidFill>
                <a:srgbClr val="FFFFFF"/>
              </a:solidFill>
              <a:effectLst/>
            </a:endParaRPr>
          </a:p>
          <a:p>
            <a:r>
              <a:rPr lang="en-US" b="0" i="0" u="none" strike="noStrike">
                <a:solidFill>
                  <a:srgbClr val="FFFFFF"/>
                </a:solidFill>
                <a:effectLst/>
              </a:rPr>
              <a:t>•</a:t>
            </a:r>
            <a:r>
              <a:rPr lang="en-US" b="0" i="0" u="none" strike="noStrike" cap="all">
                <a:solidFill>
                  <a:srgbClr val="FFFFFF"/>
                </a:solidFill>
                <a:effectLst/>
              </a:rPr>
              <a:t>2. ОСОБЛИВОСТІ МОРАЛЬНОЇ КУЛЬТУРИ ЮРИСТА. МОРАЛЬНІ ВИМОГИ ДО ПРОФЕСІЙНОЇ ДІЯЛЬНОСТІПРАВНИКА. </a:t>
            </a:r>
            <a:endParaRPr lang="en-US" b="0" i="0" u="none" strike="noStrike">
              <a:solidFill>
                <a:srgbClr val="FFFFFF"/>
              </a:solidFill>
              <a:effectLst/>
            </a:endParaRPr>
          </a:p>
          <a:p>
            <a:r>
              <a:rPr lang="en-US" b="0" i="0" u="none" strike="noStrike">
                <a:solidFill>
                  <a:srgbClr val="FFFFFF"/>
                </a:solidFill>
                <a:effectLst/>
              </a:rPr>
              <a:t>•</a:t>
            </a:r>
            <a:r>
              <a:rPr lang="en-US" b="0" i="0" u="none" strike="noStrike" cap="all">
                <a:solidFill>
                  <a:srgbClr val="FFFFFF"/>
                </a:solidFill>
                <a:effectLst/>
              </a:rPr>
              <a:t>3. МОРАЛЬНО-ПРОФЕСІЙНІ ДЕФОРМАЦІЇ, СУБ’ЄКТИВНІ ТА ОБ’ЄКТИВНІ ФАКТОРИ ЇХ ВИНИКНЕННЯ ТА ЇХ ПРОФІЛАКТИКА.</a:t>
            </a:r>
            <a:endParaRPr lang="en-US" b="0" i="0" u="none" strike="noStrike">
              <a:solidFill>
                <a:srgbClr val="FFFFFF"/>
              </a:solidFill>
              <a:effectLst/>
            </a:endParaRPr>
          </a:p>
          <a:p>
            <a:pPr fontAlgn="b"/>
            <a:endParaRPr lang="en-US" b="0" i="0" u="none" strike="noStrike">
              <a:solidFill>
                <a:srgbClr val="FFFF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6547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C04D3-5303-6E4D-3F45-676CC3CF5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000">
                <a:effectLst/>
              </a:rPr>
              <a:t>Можна назвати такі прояви професійної деформації працівників органів правопорядку:</a:t>
            </a:r>
            <a:br>
              <a:rPr lang="en-US" sz="3000">
                <a:effectLst/>
              </a:rPr>
            </a:br>
            <a:endParaRPr lang="en-US" sz="3000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6104B977-BC69-4A06-81AE-0F6A548A6D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6" r="3360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9DF97CB-E78E-53FB-C6FF-0E3F092F6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900">
                <a:effectLst/>
              </a:rPr>
              <a:t>– упевненість і самовпевненість у власній непогрішності під час вирішення професійних завдань; </a:t>
            </a:r>
          </a:p>
          <a:p>
            <a:r>
              <a:rPr lang="en-US" sz="900">
                <a:effectLst/>
              </a:rPr>
              <a:t>– наявність установки на «обвинувальний ухил» стосовно інших людей; </a:t>
            </a:r>
          </a:p>
          <a:p>
            <a:r>
              <a:rPr lang="en-US" sz="900">
                <a:effectLst/>
              </a:rPr>
              <a:t>– правовий ригоризм; </a:t>
            </a:r>
          </a:p>
          <a:p>
            <a:r>
              <a:rPr lang="en-US" sz="900">
                <a:effectLst/>
              </a:rPr>
              <a:t>– стереотип закритості;</a:t>
            </a:r>
          </a:p>
          <a:p>
            <a:r>
              <a:rPr lang="en-US" sz="900">
                <a:effectLst/>
              </a:rPr>
              <a:t> – перенесення своєї службової ролі, фахових навичок і установок у позаслужбові відносини; </a:t>
            </a:r>
          </a:p>
          <a:p>
            <a:r>
              <a:rPr lang="en-US" sz="900">
                <a:effectLst/>
              </a:rPr>
              <a:t>– засвоєння елементів кримінальної субкультури та їх використання у своїй діяльності; </a:t>
            </a:r>
          </a:p>
          <a:p>
            <a:r>
              <a:rPr lang="en-US" sz="900">
                <a:effectLst/>
              </a:rPr>
              <a:t>– спрощення ділового спілкування; </a:t>
            </a:r>
          </a:p>
          <a:p>
            <a:r>
              <a:rPr lang="en-US" sz="900">
                <a:effectLst/>
              </a:rPr>
              <a:t>– наявність установки на застосування тільки владних методів впливу на правопорушників та інших громадян; </a:t>
            </a:r>
          </a:p>
          <a:p>
            <a:r>
              <a:rPr lang="en-US" sz="900">
                <a:effectLst/>
              </a:rPr>
              <a:t>– педантичність; </a:t>
            </a:r>
          </a:p>
          <a:p>
            <a:r>
              <a:rPr lang="en-US" sz="900">
                <a:effectLst/>
              </a:rPr>
              <a:t>– втрата ініціативи в роботі; </a:t>
            </a:r>
          </a:p>
          <a:p>
            <a:r>
              <a:rPr lang="en-US" sz="900">
                <a:effectLst/>
              </a:rPr>
              <a:t> – установка на пріоритетність поточного процесу діяльності; </a:t>
            </a:r>
          </a:p>
          <a:p>
            <a:r>
              <a:rPr lang="en-US" sz="900">
                <a:effectLst/>
              </a:rPr>
              <a:t>– переоцінка старих, звичних методів роботи і недооцінка необхідності впровадження нових методів діяльності, інновацій; </a:t>
            </a:r>
          </a:p>
          <a:p>
            <a:r>
              <a:rPr lang="en-US" sz="900">
                <a:effectLst/>
              </a:rPr>
              <a:t>– установка на вчинення формалізованих, документально оформлених професійних дій за недостатньої уваги до людини; </a:t>
            </a:r>
          </a:p>
          <a:p>
            <a:r>
              <a:rPr lang="en-US" sz="900">
                <a:effectLst/>
              </a:rPr>
              <a:t>– професійний егоїзм (егоцентризм).</a:t>
            </a:r>
          </a:p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134607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40247-55CF-435A-165B-C2AB597EA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467" y="1397120"/>
            <a:ext cx="4707671" cy="1225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800">
                <a:solidFill>
                  <a:schemeClr val="bg1"/>
                </a:solidFill>
                <a:effectLst/>
              </a:rPr>
              <a:t> До зовнішніх причин моральної деформації юриста відносять недоліки системи політичної та економічної організації суспільства, а саме:</a:t>
            </a:r>
            <a:br>
              <a:rPr lang="en-US" sz="1800">
                <a:solidFill>
                  <a:schemeClr val="bg1"/>
                </a:solidFill>
                <a:effectLst/>
              </a:rPr>
            </a:br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EE9A15-7CA1-9B42-B48C-E97EBE42E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467" y="2891752"/>
            <a:ext cx="4707671" cy="233451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800">
                <a:solidFill>
                  <a:schemeClr val="bg1"/>
                </a:solidFill>
                <a:effectLst/>
              </a:rPr>
              <a:t> – політичну нестабільність;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соціальну нестабільність;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кризу соціальних, ідейних та моральних ідеалів;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корумпованість владних структур;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низький рівень якості нормативно-правових актів, протиріччя в офіційному тлумаченні законів, невиконання законів;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низький рівень соціальної та правової захищеності діяльності правоохоронних органів;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переважність негативних оцінок у висвітленні діяльності правоохоронних органів;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низький соціальний престиж правоохоронних структур; </a:t>
            </a:r>
          </a:p>
          <a:p>
            <a:r>
              <a:rPr lang="en-US" sz="800">
                <a:solidFill>
                  <a:schemeClr val="bg1"/>
                </a:solidFill>
                <a:effectLst/>
              </a:rPr>
              <a:t>– виконання співробітниками не властивих їм функцій. </a:t>
            </a:r>
          </a:p>
          <a:p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CEF65DFD-AA46-6B94-D709-0FDF8EA146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4200"/>
          <a:stretch/>
        </p:blipFill>
        <p:spPr>
          <a:xfrm>
            <a:off x="6735467" y="977900"/>
            <a:ext cx="5037433" cy="4826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61F2F60-14E3-4196-B7CE-175E46F04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596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29007"/>
      </p:ext>
    </p:extLst>
  </p:cSld>
  <p:clrMapOvr>
    <a:masterClrMapping/>
  </p:clrMapOvr>
  <p:transition spd="med">
    <p:pull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">
            <a:extLst>
              <a:ext uri="{FF2B5EF4-FFF2-40B4-BE49-F238E27FC236}">
                <a16:creationId xmlns:a16="http://schemas.microsoft.com/office/drawing/2014/main" id="{375B19E4-0108-41C4-8DB1-11BAE0B4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E34C09-547D-270D-A198-FDC73E161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900" y="669925"/>
            <a:ext cx="4457702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>
                <a:solidFill>
                  <a:schemeClr val="bg1"/>
                </a:solidFill>
                <a:effectLst/>
              </a:rPr>
              <a:t>До внутрішніх причин моральної деформації юристів належать: </a:t>
            </a:r>
            <a:br>
              <a:rPr lang="en-US" sz="2400">
                <a:solidFill>
                  <a:schemeClr val="bg1"/>
                </a:solidFill>
                <a:effectLst/>
              </a:rPr>
            </a:br>
            <a:endParaRPr lang="en-US" sz="2400">
              <a:solidFill>
                <a:schemeClr val="bg1"/>
              </a:solidFill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3421A6FE-B6A3-7B0E-63E2-48549806A2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2" r="-1" b="13805"/>
          <a:stretch/>
        </p:blipFill>
        <p:spPr>
          <a:xfrm>
            <a:off x="20" y="10"/>
            <a:ext cx="5753082" cy="6857990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7FE035-44F6-F7BB-F753-861546E98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8900" y="2400304"/>
            <a:ext cx="4457702" cy="34416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>
                <a:solidFill>
                  <a:schemeClr val="bg1"/>
                </a:solidFill>
                <a:effectLst/>
              </a:rPr>
              <a:t>– формальний підхід до підбору кадрів; 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– негативний морально-психологічний клімат у деяких колективах, формальнобюрократичний стиль керівництва колективами; 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– перевантаження роботою та відсутність контролю за її виконанням; 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– вплив негативних моральних факторів, з якими доводиться мати справу юристові в процесі службової діяльності; 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– зловживання владою з корисливою егоїстичною метою; 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– незадоволеність рівнем матеріального забезпечення, іншими умовами праці; – кар’єризм. </a:t>
            </a:r>
          </a:p>
          <a:p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C727A21A-62F5-405C-B7A5-439FD3993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53102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3">
            <a:extLst>
              <a:ext uri="{FF2B5EF4-FFF2-40B4-BE49-F238E27FC236}">
                <a16:creationId xmlns:a16="http://schemas.microsoft.com/office/drawing/2014/main" id="{92E62CE6-1D21-4565-8E90-0F1D900BE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026340"/>
            <a:ext cx="1089660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389275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2F858-0F65-BC05-272F-F97AAB18E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669925"/>
            <a:ext cx="4562272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400">
                <a:solidFill>
                  <a:schemeClr val="bg1"/>
                </a:solidFill>
                <a:effectLst/>
              </a:rPr>
              <a:t>В узагальненому вигляді заходи запобігання виникненню професійних деформацій у юристів передбачають такі напрями профілактики професійно-моральної деформації співробітників правоохоронних структур: </a:t>
            </a:r>
            <a:br>
              <a:rPr lang="en-US" sz="1400">
                <a:solidFill>
                  <a:schemeClr val="bg1"/>
                </a:solidFill>
                <a:effectLst/>
              </a:rPr>
            </a:b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94B626-E154-5F70-22DE-264A4CB1BB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2288833"/>
            <a:ext cx="4562272" cy="371157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>
                <a:solidFill>
                  <a:schemeClr val="bg1"/>
                </a:solidFill>
                <a:effectLst/>
              </a:rPr>
              <a:t>- удосконалення системи виховання і навчання, створення реальної перспективи просування по службі, формування і підтримання почуття захищеності, впевненості в корисності та справедливості своєї роботи; 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- необхідність приділяти увагу такому фактору, як стан здоров’я та фізична підготовленість співробітників, оскільки багато юридичні професії, особливо коли йдеться про правоохоронні органи, пов’язані з великими емоційними, інтелектуальними та фізичними напругами; - ретельний відбір кадрів з урахуванням ділових, особливо моральних, якостей працівника. 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 </a:t>
            </a:r>
          </a:p>
          <a:p>
            <a:r>
              <a:rPr lang="en-US" sz="1400">
                <a:solidFill>
                  <a:schemeClr val="bg1"/>
                </a:solidFill>
                <a:effectLst/>
              </a:rPr>
              <a:t> </a:t>
            </a:r>
          </a:p>
          <a:p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AEB9D8C4-7EDF-CF99-5095-88B4C36A51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" r="25985"/>
          <a:stretch/>
        </p:blipFill>
        <p:spPr>
          <a:xfrm>
            <a:off x="7629728" y="10"/>
            <a:ext cx="4562272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95400" y="2026340"/>
            <a:ext cx="1089660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414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75B19E4-0108-41C4-8DB1-11BAE0B49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B2EDA-3ADE-6DBC-4BB8-8AE6EE76D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900" y="669925"/>
            <a:ext cx="4457702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Дякую за увагу 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91FC8A03-9009-B151-2F7E-17FEF98A7D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727A21A-62F5-405C-B7A5-439FD3993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0340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E62CE6-1D21-4565-8E90-0F1D900BE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026340"/>
            <a:ext cx="1089660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4480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CED2D-D452-3870-4425-D7DFB14A4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216" y="1076324"/>
            <a:ext cx="6272784" cy="15350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 b="0" i="0" u="none" strike="noStrike">
                <a:effectLst/>
              </a:rPr>
              <a:t>1.Моральна культура особистості: цінності, регулятиви та структура </a:t>
            </a:r>
            <a:endParaRPr lang="en-US" sz="3300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BC76D935-EEC4-AAC6-B02F-E9B97A2873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4378"/>
          <a:stretch/>
        </p:blipFill>
        <p:spPr>
          <a:xfrm>
            <a:off x="20" y="10"/>
            <a:ext cx="4505305" cy="6857990"/>
          </a:xfrm>
          <a:prstGeom prst="rect">
            <a:avLst/>
          </a:prstGeom>
        </p:spPr>
      </p:pic>
      <p:sp>
        <p:nvSpPr>
          <p:cNvPr id="14" name="!!accent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F7E9D3-49C4-4D74-1AF6-D305DEAC92C7}"/>
              </a:ext>
            </a:extLst>
          </p:cNvPr>
          <p:cNvSpPr txBox="1"/>
          <p:nvPr/>
        </p:nvSpPr>
        <p:spPr>
          <a:xfrm>
            <a:off x="5080216" y="3351276"/>
            <a:ext cx="6272784" cy="2825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effectLst/>
              </a:rPr>
              <a:t>Моральна культура – це характеристика особистості з погляду її цілісного морального розвитку, свідомості й поведінки, а також сукупність моральних якостей, притаманних людям певного суспільства, класу, професії, які характеризують рівень їхньої моральної свідомості та поведінки. 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9464697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9">
            <a:extLst>
              <a:ext uri="{FF2B5EF4-FFF2-40B4-BE49-F238E27FC236}">
                <a16:creationId xmlns:a16="http://schemas.microsoft.com/office/drawing/2014/main" id="{84ECDE7A-6944-466D-8FFE-149A29BA6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1">
            <a:extLst>
              <a:ext uri="{FF2B5EF4-FFF2-40B4-BE49-F238E27FC236}">
                <a16:creationId xmlns:a16="http://schemas.microsoft.com/office/drawing/2014/main" id="{B3420082-9415-44EC-802E-C77D71D59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Rectangle 13">
            <a:extLst>
              <a:ext uri="{FF2B5EF4-FFF2-40B4-BE49-F238E27FC236}">
                <a16:creationId xmlns:a16="http://schemas.microsoft.com/office/drawing/2014/main" id="{55A52C45-1FCB-4636-A80F-2849B8226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15">
            <a:extLst>
              <a:ext uri="{FF2B5EF4-FFF2-40B4-BE49-F238E27FC236}">
                <a16:creationId xmlns:a16="http://schemas.microsoft.com/office/drawing/2014/main" id="{768EB4DD-3704-43AD-92B3-C4E0C6EA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9FF2DF6F-C66B-44D2-07B2-060DC943EB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0431"/>
          <a:stretch/>
        </p:blipFill>
        <p:spPr>
          <a:xfrm>
            <a:off x="908304" y="2478024"/>
            <a:ext cx="6009855" cy="3694176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5C4D11-06F0-7D74-13EB-5291F09C0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11453" y="2478024"/>
            <a:ext cx="3872243" cy="3694176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 b="0" i="0" u="none" strike="noStrike">
              <a:effectLst/>
            </a:endParaRPr>
          </a:p>
          <a:p>
            <a:r>
              <a:rPr lang="en-US" sz="1800" b="0" i="0" u="none" strike="noStrike">
                <a:effectLst/>
              </a:rPr>
              <a:t>Моральна культура особистості є мірою засвоєння панівних у суспільстві моральних цінностей і ступенем реалізації їх у діяльності в різних сферах суспільного життя. </a:t>
            </a:r>
          </a:p>
          <a:p>
            <a:r>
              <a:rPr lang="en-US" sz="1800" b="0" i="0" u="none" strike="noStrike">
                <a:effectLst/>
              </a:rPr>
              <a:t>Якщо сказати простіше, моральна культура проявляється в тому, що людина контролює себе і свої емоції в будь-яких ситуаціях, і її вчинки не порушують прав інших людей. </a:t>
            </a:r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810790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9">
            <a:extLst>
              <a:ext uri="{FF2B5EF4-FFF2-40B4-BE49-F238E27FC236}">
                <a16:creationId xmlns:a16="http://schemas.microsoft.com/office/drawing/2014/main" id="{0C2F8F76-4F55-4ED5-AC3D-1714C449C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25C986A-608C-3615-9444-72DBA1B3315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1" r="-1" b="10694"/>
          <a:stretch/>
        </p:blipFill>
        <p:spPr>
          <a:xfrm>
            <a:off x="409576" y="633619"/>
            <a:ext cx="6648449" cy="5495925"/>
          </a:xfrm>
          <a:prstGeom prst="rect">
            <a:avLst/>
          </a:prstGeom>
        </p:spPr>
      </p:pic>
      <p:sp useBgFill="1">
        <p:nvSpPr>
          <p:cNvPr id="18" name="!!text rectangle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03041" y="633619"/>
            <a:ext cx="4279383" cy="5495925"/>
          </a:xfrm>
          <a:prstGeom prst="rect">
            <a:avLst/>
          </a:prstGeom>
          <a:ln w="9525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!!accent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39033" y="117043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E2DF8-F6D8-4E5C-B76E-E082FD8C1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65691" y="2122470"/>
            <a:ext cx="3328416" cy="9144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D4C8D3-A1DB-55B3-F0B2-66DF9F1728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38532" y="2359152"/>
            <a:ext cx="3404594" cy="34290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600" b="0" i="0" u="none" strike="noStrike">
                <a:effectLst/>
              </a:rPr>
              <a:t>Головним критерієм оцінки рівня моральної культури є реальна поведінка людини, її моральні ідеали, ставлення до інших людей, міра гуманності, яку особистість виявляє в соціальній діяльності і яка виражає ступінь її духовно-моральної свободи в конкретних умовах суспільної, моральної необхідності. </a:t>
            </a:r>
          </a:p>
          <a:p>
            <a:r>
              <a:rPr lang="en-US" sz="1600" b="0" i="0" u="none" strike="noStrike">
                <a:effectLst/>
              </a:rPr>
              <a:t>Моральна культура розглядається в двох аспектах: а) ціннісному; б) регулятивному.  </a:t>
            </a:r>
          </a:p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15030224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108D317-7CBD-4897-BD1F-959436D2A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55E83D11-EA72-3D3F-6A07-C27391F5D9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87" b="8766"/>
          <a:stretch/>
        </p:blipFill>
        <p:spPr>
          <a:xfrm>
            <a:off x="20" y="10"/>
            <a:ext cx="6717436" cy="6857990"/>
          </a:xfrm>
          <a:custGeom>
            <a:avLst/>
            <a:gdLst/>
            <a:ahLst/>
            <a:cxnLst/>
            <a:rect l="l" t="t" r="r" b="b"/>
            <a:pathLst>
              <a:path w="6717456" h="6858000">
                <a:moveTo>
                  <a:pt x="0" y="0"/>
                </a:moveTo>
                <a:lnTo>
                  <a:pt x="6149468" y="0"/>
                </a:lnTo>
                <a:lnTo>
                  <a:pt x="6202448" y="162605"/>
                </a:lnTo>
                <a:cubicBezTo>
                  <a:pt x="6535625" y="1263763"/>
                  <a:pt x="6717456" y="2453207"/>
                  <a:pt x="6717456" y="3694043"/>
                </a:cubicBezTo>
                <a:cubicBezTo>
                  <a:pt x="6717456" y="4757617"/>
                  <a:pt x="6583866" y="5783433"/>
                  <a:pt x="6335883" y="6748259"/>
                </a:cubicBezTo>
                <a:lnTo>
                  <a:pt x="6305198" y="6858000"/>
                </a:lnTo>
                <a:lnTo>
                  <a:pt x="0" y="6858000"/>
                </a:lnTo>
                <a:close/>
              </a:path>
            </a:pathLst>
          </a:custGeom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6297641-8B9F-4767-9606-8A1131322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89864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F3CA65-EA00-46B4-9616-39E6853F7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6172" y="2240371"/>
            <a:ext cx="42062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F021AA-AA76-D4AC-55C1-A3B3A49EB9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55563" y="2557587"/>
            <a:ext cx="4314645" cy="37173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0" i="0" u="none" strike="noStrike">
                <a:effectLst/>
              </a:rPr>
              <a:t>Як моральні цінності у всіх народів шануються чесність, вірність, повага до старших, працьовитість, патріотизм. </a:t>
            </a:r>
          </a:p>
          <a:p>
            <a:r>
              <a:rPr lang="en-US" sz="1800" b="0" i="0" u="none" strike="noStrike">
                <a:effectLst/>
              </a:rPr>
              <a:t>Моральні регулятиви — це правила поведінки, орієнтовані на зазначені цінності. </a:t>
            </a:r>
          </a:p>
          <a:p>
            <a:r>
              <a:rPr lang="en-US" sz="1800" b="0" i="0" u="none" strike="noStrike">
                <a:effectLst/>
              </a:rPr>
              <a:t>У кожній більш-менш стабільній культурі є певна система загальновизнаних моральних регулятивів, які традиційно вважаються обов’язковими для всіх. Такі регулятиви є нормами моралі. </a:t>
            </a:r>
          </a:p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47526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3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9">
            <a:extLst>
              <a:ext uri="{FF2B5EF4-FFF2-40B4-BE49-F238E27FC236}">
                <a16:creationId xmlns:a16="http://schemas.microsoft.com/office/drawing/2014/main" id="{D54E216F-E94D-8998-0204-C9D27E6C64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4" t="28079" r="4265" b="-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1" name="Rectangle 15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B10A3EA-FE14-4215-B54E-F7D0404E9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900" b="0" i="0" u="none" strike="noStrike">
                <a:effectLst/>
              </a:rPr>
              <a:t>Таким чином, моральна культура особистості — це якісна характеристика морального розвитку і моральної зрілості особистості, що виявляється на трьох рівнях: 1) культура моральних почуттів, яка виражає здатність особистості до співчуття, співпереживання, милосердя, тобто відчувати чужі біль і радість як власні; 2) культура етичного мислення як раціональна складова моральної свідомості; 3) культура поведінки, через яку реалізуються поставлені і прийняті моральні завдання. </a:t>
            </a:r>
          </a:p>
          <a:p>
            <a:endParaRPr lang="en-US" sz="900" b="0" i="0" u="none" strike="noStrike">
              <a:effectLst/>
            </a:endParaRPr>
          </a:p>
          <a:p>
            <a:r>
              <a:rPr lang="en-US" sz="900" b="0" i="0" u="none" strike="noStrike">
                <a:effectLst/>
              </a:rPr>
              <a:t>Важливою складовою процесу формування моральної культури є утвердження наявних моральних знань і вимог у свідомості людей через навчання, виховання, традиції, звичаї, організацію масових форм спілкування тощо. У процесі формування етичної культури кожне суспільство створює певні механізми відтворення моральних цінностей </a:t>
            </a:r>
            <a:r>
              <a:rPr lang="en-US" sz="900">
                <a:effectLst/>
              </a:rPr>
              <a:t>через громадську думку, різні форми контролю, приклади тощо. </a:t>
            </a:r>
          </a:p>
          <a:p>
            <a:r>
              <a:rPr lang="en-US" sz="900">
                <a:effectLst/>
              </a:rPr>
              <a:t> </a:t>
            </a:r>
          </a:p>
          <a:p>
            <a:endParaRPr lang="en-US" sz="900" b="0" i="0" u="none" strike="noStrike">
              <a:effectLst/>
            </a:endParaRPr>
          </a:p>
          <a:p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7655994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1">
            <a:extLst>
              <a:ext uri="{FF2B5EF4-FFF2-40B4-BE49-F238E27FC236}">
                <a16:creationId xmlns:a16="http://schemas.microsoft.com/office/drawing/2014/main" id="{50E4C519-FBE9-4ABE-A8F9-C2CBE3269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8FA3FF45-BB3D-BEFE-6550-99DC5C2DD1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97" b="35035"/>
          <a:stretch/>
        </p:blipFill>
        <p:spPr>
          <a:xfrm>
            <a:off x="3245637" y="-1"/>
            <a:ext cx="8946363" cy="6858000"/>
          </a:xfrm>
          <a:custGeom>
            <a:avLst/>
            <a:gdLst/>
            <a:ahLst/>
            <a:cxnLst/>
            <a:rect l="l" t="t" r="r" b="b"/>
            <a:pathLst>
              <a:path w="8946363" h="6858000">
                <a:moveTo>
                  <a:pt x="0" y="0"/>
                </a:moveTo>
                <a:lnTo>
                  <a:pt x="8946363" y="0"/>
                </a:lnTo>
                <a:lnTo>
                  <a:pt x="8946363" y="6858000"/>
                </a:lnTo>
                <a:lnTo>
                  <a:pt x="1" y="6858000"/>
                </a:lnTo>
                <a:lnTo>
                  <a:pt x="60040" y="6788731"/>
                </a:lnTo>
                <a:cubicBezTo>
                  <a:pt x="770566" y="5928901"/>
                  <a:pt x="1210035" y="4741057"/>
                  <a:pt x="1210035" y="3429001"/>
                </a:cubicBezTo>
                <a:cubicBezTo>
                  <a:pt x="1210035" y="2116945"/>
                  <a:pt x="770566" y="929101"/>
                  <a:pt x="60040" y="69272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80EC29FB-299E-49F3-8C7B-01199632A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455672" cy="6858000"/>
          </a:xfrm>
          <a:custGeom>
            <a:avLst/>
            <a:gdLst>
              <a:gd name="connsiteX0" fmla="*/ 0 w 4455672"/>
              <a:gd name="connsiteY0" fmla="*/ 0 h 6858000"/>
              <a:gd name="connsiteX1" fmla="*/ 3245636 w 4455672"/>
              <a:gd name="connsiteY1" fmla="*/ 0 h 6858000"/>
              <a:gd name="connsiteX2" fmla="*/ 3305677 w 4455672"/>
              <a:gd name="connsiteY2" fmla="*/ 69272 h 6858000"/>
              <a:gd name="connsiteX3" fmla="*/ 4455672 w 4455672"/>
              <a:gd name="connsiteY3" fmla="*/ 3429001 h 6858000"/>
              <a:gd name="connsiteX4" fmla="*/ 3305677 w 4455672"/>
              <a:gd name="connsiteY4" fmla="*/ 6788731 h 6858000"/>
              <a:gd name="connsiteX5" fmla="*/ 3245638 w 4455672"/>
              <a:gd name="connsiteY5" fmla="*/ 6858000 h 6858000"/>
              <a:gd name="connsiteX6" fmla="*/ 0 w 445567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2" h="6858000">
                <a:moveTo>
                  <a:pt x="0" y="0"/>
                </a:moveTo>
                <a:lnTo>
                  <a:pt x="3245636" y="0"/>
                </a:lnTo>
                <a:lnTo>
                  <a:pt x="3305677" y="69272"/>
                </a:lnTo>
                <a:cubicBezTo>
                  <a:pt x="4016203" y="929101"/>
                  <a:pt x="4455672" y="2116945"/>
                  <a:pt x="4455672" y="3429001"/>
                </a:cubicBezTo>
                <a:cubicBezTo>
                  <a:pt x="4455672" y="4741057"/>
                  <a:pt x="4016203" y="5928901"/>
                  <a:pt x="3305677" y="6788731"/>
                </a:cubicBezTo>
                <a:lnTo>
                  <a:pt x="3245638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C29A2522-B27A-45C5-897B-79A1407D15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8" cy="6858000"/>
          </a:xfrm>
          <a:custGeom>
            <a:avLst/>
            <a:gdLst>
              <a:gd name="connsiteX0" fmla="*/ 0 w 4446528"/>
              <a:gd name="connsiteY0" fmla="*/ 0 h 6858000"/>
              <a:gd name="connsiteX1" fmla="*/ 3236492 w 4446528"/>
              <a:gd name="connsiteY1" fmla="*/ 0 h 6858000"/>
              <a:gd name="connsiteX2" fmla="*/ 3296533 w 4446528"/>
              <a:gd name="connsiteY2" fmla="*/ 69272 h 6858000"/>
              <a:gd name="connsiteX3" fmla="*/ 4446528 w 4446528"/>
              <a:gd name="connsiteY3" fmla="*/ 3429001 h 6858000"/>
              <a:gd name="connsiteX4" fmla="*/ 3296533 w 4446528"/>
              <a:gd name="connsiteY4" fmla="*/ 6788731 h 6858000"/>
              <a:gd name="connsiteX5" fmla="*/ 3236494 w 4446528"/>
              <a:gd name="connsiteY5" fmla="*/ 6858000 h 6858000"/>
              <a:gd name="connsiteX6" fmla="*/ 0 w 444652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8" h="6858000">
                <a:moveTo>
                  <a:pt x="0" y="0"/>
                </a:moveTo>
                <a:lnTo>
                  <a:pt x="3236492" y="0"/>
                </a:lnTo>
                <a:lnTo>
                  <a:pt x="3296533" y="69272"/>
                </a:lnTo>
                <a:cubicBezTo>
                  <a:pt x="4007059" y="929101"/>
                  <a:pt x="4446528" y="2116945"/>
                  <a:pt x="4446528" y="3429001"/>
                </a:cubicBezTo>
                <a:cubicBezTo>
                  <a:pt x="4446528" y="4741057"/>
                  <a:pt x="4007059" y="5928901"/>
                  <a:pt x="3296533" y="6788731"/>
                </a:cubicBezTo>
                <a:lnTo>
                  <a:pt x="3236494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D154E-4E09-3205-9581-A49F6E5DE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23901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2400" b="1">
                <a:effectLst/>
              </a:rPr>
              <a:t>2. Особливості моральної культури юриста.</a:t>
            </a:r>
            <a:br>
              <a:rPr lang="en-US" sz="2400">
                <a:effectLst/>
              </a:rPr>
            </a:br>
            <a:endParaRPr lang="en-US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0961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181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77640D-16F3-2A63-E713-53367ED747D3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effectLst/>
              </a:rPr>
              <a:t>Моральна культура юриста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>
                <a:effectLst/>
              </a:rPr>
              <a:t>– це рівень сприйняття культури суспільства та наслідок морального розвитку особистості, її свідомості; сукупність стійких знань про моральні цінності, принципи, правила, норми та ідеали; міра сформованості суспільно значущих моральних якостей, навичок та умінь моральної поведінки, їх вияву в процесі здійснення правником професійних повноважень та в позаслужбовий час. </a:t>
            </a:r>
          </a:p>
        </p:txBody>
      </p:sp>
    </p:spTree>
    <p:extLst>
      <p:ext uri="{BB962C8B-B14F-4D97-AF65-F5344CB8AC3E}">
        <p14:creationId xmlns:p14="http://schemas.microsoft.com/office/powerpoint/2010/main" val="33228597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57F72BCA-EE24-40BE-9ECA-E10C9BA55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48DCE24-B938-B4D2-1BF8-02BDB1D0E5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" r="-1" b="-1"/>
          <a:stretch/>
        </p:blipFill>
        <p:spPr>
          <a:xfrm>
            <a:off x="838199" y="566928"/>
            <a:ext cx="5157216" cy="5285232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F476C85-7044-E98F-A17C-8A7C7AE449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5704" y="2057400"/>
            <a:ext cx="4572000" cy="377647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>
                <a:effectLst/>
              </a:rPr>
              <a:t>Моральні вимоги до професійної діяльності правника Характеристикою високої моральної культури юриста є єдність слова і діла, що передбачає єдність мислення і вчинку, знання і почуття, особисту чесність і високу принциповість. Важливою складовою моральної культури юриста є здатність і готовність до моральної рефлексії</a:t>
            </a:r>
            <a:r>
              <a:rPr lang="en-US" sz="1400"/>
              <a:t>, </a:t>
            </a:r>
            <a:r>
              <a:rPr lang="en-US" sz="1400">
                <a:effectLst/>
              </a:rPr>
              <a:t> саморегуляції і, зрештою, самовиховання</a:t>
            </a:r>
            <a:r>
              <a:rPr lang="en-US" sz="1400"/>
              <a:t>.</a:t>
            </a:r>
            <a:r>
              <a:rPr lang="en-US" sz="1400">
                <a:effectLst/>
              </a:rPr>
              <a:t> </a:t>
            </a:r>
          </a:p>
          <a:p>
            <a:r>
              <a:rPr lang="en-US" sz="1400">
                <a:effectLst/>
              </a:rPr>
              <a:t>Структура моральної культури юриста містить особливі елементи:</a:t>
            </a:r>
          </a:p>
          <a:p>
            <a:r>
              <a:rPr lang="en-US" sz="1400">
                <a:effectLst/>
              </a:rPr>
              <a:t> – морально-етичні почуття, знання та потреби; </a:t>
            </a:r>
          </a:p>
          <a:p>
            <a:r>
              <a:rPr lang="en-US" sz="1400">
                <a:effectLst/>
              </a:rPr>
              <a:t>– моральні переконання, звички давати оцінки поведінці інших осіб; </a:t>
            </a:r>
          </a:p>
          <a:p>
            <a:r>
              <a:rPr lang="en-US" sz="1400">
                <a:effectLst/>
              </a:rPr>
              <a:t>– готовність діяти, керуючись моральними знаннями та переконаннями, тобто чинити по совісті. </a:t>
            </a:r>
          </a:p>
          <a:p>
            <a:endParaRPr lang="en-US" sz="14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B3C4597-DD46-4BFC-B999-C52879B95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6112341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2B59AC-0160-4F1D-934F-B7D8B6AE4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034272" y="3817404"/>
            <a:ext cx="54864" cy="45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71372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Широкий екран</PresentationFormat>
  <Slides>24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5" baseType="lpstr">
      <vt:lpstr>Тема Office</vt:lpstr>
      <vt:lpstr>МОРАЛЬНА КУЛЬТУРА ЯК СИСТЕМА ЦІННІСНИХ ПОКАЗНИКІВ ДІЯЛЬНОСТІ ЮРИСТА </vt:lpstr>
      <vt:lpstr>План лекції:</vt:lpstr>
      <vt:lpstr>1.Моральна культура особистості: цінності, регулятиви та структура </vt:lpstr>
      <vt:lpstr>Презентація PowerPoint</vt:lpstr>
      <vt:lpstr>Презентація PowerPoint</vt:lpstr>
      <vt:lpstr>Презентація PowerPoint</vt:lpstr>
      <vt:lpstr>Презентація PowerPoint</vt:lpstr>
      <vt:lpstr>2. Особливості моральної культури юриста. </vt:lpstr>
      <vt:lpstr>Презентація PowerPoint</vt:lpstr>
      <vt:lpstr>В узагальненому вигляді моральні вимоги до юриста полягають у:  </vt:lpstr>
      <vt:lpstr>Презентація PowerPoint</vt:lpstr>
      <vt:lpstr>Виходячи із ролі та соціального значення юридичної професії, можна сформулювати основні правила етикету, які складають зміст етичної культури юриста:  </vt:lpstr>
      <vt:lpstr>Презентація PowerPoint</vt:lpstr>
      <vt:lpstr>3. Морально-професійні деформації, суб’єктивні та об’єктивні фактори їх виникнення та їх профілактика  </vt:lpstr>
      <vt:lpstr>Презентація PowerPoint</vt:lpstr>
      <vt:lpstr>Презентація PowerPoint</vt:lpstr>
      <vt:lpstr>Презентація PowerPoint</vt:lpstr>
      <vt:lpstr>Безумовно, істотно впливають і суб’єктивні фактори, особливо такі, як: </vt:lpstr>
      <vt:lpstr>Загальними для юридичних професій проявами професійної деформації є такі:  </vt:lpstr>
      <vt:lpstr>Можна назвати такі прояви професійної деформації працівників органів правопорядку: </vt:lpstr>
      <vt:lpstr> До зовнішніх причин моральної деформації юриста відносять недоліки системи політичної та економічної організації суспільства, а саме: </vt:lpstr>
      <vt:lpstr>До внутрішніх причин моральної деформації юристів належать:  </vt:lpstr>
      <vt:lpstr>В узагальненому вигляді заходи запобігання виникненню професійних деформацій у юристів передбачають такі напрями профілактики професійно-моральної деформації співробітників правоохоронних структур:  </vt:lpstr>
      <vt:lpstr>Дякую за увагу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МОРАЛЬНА КУЛЬТУРА ЯК СИСТЕМА ЦІННІСНИХ ПОКАЗНИКІВ ДІЯЛЬНОСТІ ЮРИСТА </dc:title>
  <dc:creator>Ірина Волкова</dc:creator>
  <cp:lastModifiedBy>Ірина Волкова</cp:lastModifiedBy>
  <cp:revision>1</cp:revision>
  <dcterms:created xsi:type="dcterms:W3CDTF">2023-04-23T12:26:28Z</dcterms:created>
  <dcterms:modified xsi:type="dcterms:W3CDTF">2023-04-23T14:59:49Z</dcterms:modified>
</cp:coreProperties>
</file>