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85"/>
  </p:notesMasterIdLst>
  <p:sldIdLst>
    <p:sldId id="278" r:id="rId2"/>
    <p:sldId id="280" r:id="rId3"/>
    <p:sldId id="283" r:id="rId4"/>
    <p:sldId id="284" r:id="rId5"/>
    <p:sldId id="285" r:id="rId6"/>
    <p:sldId id="286" r:id="rId7"/>
    <p:sldId id="287" r:id="rId8"/>
    <p:sldId id="288" r:id="rId9"/>
    <p:sldId id="289" r:id="rId10"/>
    <p:sldId id="290" r:id="rId11"/>
    <p:sldId id="291" r:id="rId12"/>
    <p:sldId id="281" r:id="rId13"/>
    <p:sldId id="282" r:id="rId14"/>
    <p:sldId id="292" r:id="rId15"/>
    <p:sldId id="295" r:id="rId16"/>
    <p:sldId id="296" r:id="rId17"/>
    <p:sldId id="297" r:id="rId18"/>
    <p:sldId id="298" r:id="rId19"/>
    <p:sldId id="299" r:id="rId20"/>
    <p:sldId id="300" r:id="rId21"/>
    <p:sldId id="301" r:id="rId22"/>
    <p:sldId id="302" r:id="rId23"/>
    <p:sldId id="303" r:id="rId24"/>
    <p:sldId id="304" r:id="rId25"/>
    <p:sldId id="305" r:id="rId26"/>
    <p:sldId id="306" r:id="rId27"/>
    <p:sldId id="307" r:id="rId28"/>
    <p:sldId id="308" r:id="rId29"/>
    <p:sldId id="309" r:id="rId30"/>
    <p:sldId id="310" r:id="rId31"/>
    <p:sldId id="311" r:id="rId32"/>
    <p:sldId id="312" r:id="rId33"/>
    <p:sldId id="313" r:id="rId34"/>
    <p:sldId id="314" r:id="rId35"/>
    <p:sldId id="315" r:id="rId36"/>
    <p:sldId id="316" r:id="rId37"/>
    <p:sldId id="317" r:id="rId38"/>
    <p:sldId id="318" r:id="rId39"/>
    <p:sldId id="319" r:id="rId40"/>
    <p:sldId id="320" r:id="rId41"/>
    <p:sldId id="293" r:id="rId42"/>
    <p:sldId id="321" r:id="rId43"/>
    <p:sldId id="294" r:id="rId44"/>
    <p:sldId id="322" r:id="rId45"/>
    <p:sldId id="326" r:id="rId46"/>
    <p:sldId id="330" r:id="rId47"/>
    <p:sldId id="331" r:id="rId48"/>
    <p:sldId id="332" r:id="rId49"/>
    <p:sldId id="333" r:id="rId50"/>
    <p:sldId id="334" r:id="rId51"/>
    <p:sldId id="335" r:id="rId52"/>
    <p:sldId id="336" r:id="rId53"/>
    <p:sldId id="337" r:id="rId54"/>
    <p:sldId id="338" r:id="rId55"/>
    <p:sldId id="339" r:id="rId56"/>
    <p:sldId id="340" r:id="rId57"/>
    <p:sldId id="341" r:id="rId58"/>
    <p:sldId id="342" r:id="rId59"/>
    <p:sldId id="343" r:id="rId60"/>
    <p:sldId id="344" r:id="rId61"/>
    <p:sldId id="345" r:id="rId62"/>
    <p:sldId id="346" r:id="rId63"/>
    <p:sldId id="347" r:id="rId64"/>
    <p:sldId id="348" r:id="rId65"/>
    <p:sldId id="349" r:id="rId66"/>
    <p:sldId id="350" r:id="rId67"/>
    <p:sldId id="351" r:id="rId68"/>
    <p:sldId id="352" r:id="rId69"/>
    <p:sldId id="353" r:id="rId70"/>
    <p:sldId id="354" r:id="rId71"/>
    <p:sldId id="355" r:id="rId72"/>
    <p:sldId id="356" r:id="rId73"/>
    <p:sldId id="357" r:id="rId74"/>
    <p:sldId id="358" r:id="rId75"/>
    <p:sldId id="359" r:id="rId76"/>
    <p:sldId id="360" r:id="rId77"/>
    <p:sldId id="361" r:id="rId78"/>
    <p:sldId id="323" r:id="rId79"/>
    <p:sldId id="324" r:id="rId80"/>
    <p:sldId id="327" r:id="rId81"/>
    <p:sldId id="328" r:id="rId82"/>
    <p:sldId id="329" r:id="rId83"/>
    <p:sldId id="325" r:id="rId84"/>
  </p:sldIdLst>
  <p:sldSz cx="9144000" cy="5143500" type="screen16x9"/>
  <p:notesSz cx="6858000" cy="9144000"/>
  <p:defaultTextStyle>
    <a:lvl1pPr marL="0" algn="l" rtl="0" latinLnBrk="0">
      <a:defRPr lang="ru-RU" sz="1800" kern="1200">
        <a:solidFill>
          <a:schemeClr val="tx1"/>
        </a:solidFill>
        <a:latin typeface="+mn-lt"/>
        <a:ea typeface="+mn-ea"/>
        <a:cs typeface="+mn-cs"/>
      </a:defRPr>
    </a:lvl1pPr>
    <a:lvl2pPr marL="457200" algn="l" rtl="0" latinLnBrk="0">
      <a:defRPr lang="ru-RU" sz="1800" kern="1200">
        <a:solidFill>
          <a:schemeClr val="tx1"/>
        </a:solidFill>
        <a:latin typeface="+mn-lt"/>
        <a:ea typeface="+mn-ea"/>
        <a:cs typeface="+mn-cs"/>
      </a:defRPr>
    </a:lvl2pPr>
    <a:lvl3pPr marL="914400" algn="l" rtl="0" latinLnBrk="0">
      <a:defRPr lang="ru-RU" sz="1800" kern="1200">
        <a:solidFill>
          <a:schemeClr val="tx1"/>
        </a:solidFill>
        <a:latin typeface="+mn-lt"/>
        <a:ea typeface="+mn-ea"/>
        <a:cs typeface="+mn-cs"/>
      </a:defRPr>
    </a:lvl3pPr>
    <a:lvl4pPr marL="1371600" algn="l" rtl="0" latinLnBrk="0">
      <a:defRPr lang="ru-RU" sz="1800" kern="1200">
        <a:solidFill>
          <a:schemeClr val="tx1"/>
        </a:solidFill>
        <a:latin typeface="+mn-lt"/>
        <a:ea typeface="+mn-ea"/>
        <a:cs typeface="+mn-cs"/>
      </a:defRPr>
    </a:lvl4pPr>
    <a:lvl5pPr marL="1828800" algn="l" rtl="0" latinLnBrk="0">
      <a:defRPr lang="ru-RU" sz="1800" kern="1200">
        <a:solidFill>
          <a:schemeClr val="tx1"/>
        </a:solidFill>
        <a:latin typeface="+mn-lt"/>
        <a:ea typeface="+mn-ea"/>
        <a:cs typeface="+mn-cs"/>
      </a:defRPr>
    </a:lvl5pPr>
    <a:lvl6pPr marL="2286000" algn="l" rtl="0" latinLnBrk="0">
      <a:defRPr lang="ru-RU" sz="1800" kern="1200">
        <a:solidFill>
          <a:schemeClr val="tx1"/>
        </a:solidFill>
        <a:latin typeface="+mn-lt"/>
        <a:ea typeface="+mn-ea"/>
        <a:cs typeface="+mn-cs"/>
      </a:defRPr>
    </a:lvl6pPr>
    <a:lvl7pPr marL="2743200" algn="l" rtl="0" latinLnBrk="0">
      <a:defRPr lang="ru-RU" sz="1800" kern="1200">
        <a:solidFill>
          <a:schemeClr val="tx1"/>
        </a:solidFill>
        <a:latin typeface="+mn-lt"/>
        <a:ea typeface="+mn-ea"/>
        <a:cs typeface="+mn-cs"/>
      </a:defRPr>
    </a:lvl7pPr>
    <a:lvl8pPr marL="3200400" algn="l" rtl="0" latinLnBrk="0">
      <a:defRPr lang="ru-RU" sz="1800" kern="1200">
        <a:solidFill>
          <a:schemeClr val="tx1"/>
        </a:solidFill>
        <a:latin typeface="+mn-lt"/>
        <a:ea typeface="+mn-ea"/>
        <a:cs typeface="+mn-cs"/>
      </a:defRPr>
    </a:lvl8pPr>
    <a:lvl9pPr marL="3657600" algn="l" rtl="0" latinLnBrk="0">
      <a:defRPr lang="ru-RU" sz="1800" kern="1200">
        <a:solidFill>
          <a:schemeClr val="tx1"/>
        </a:solidFill>
        <a:latin typeface="+mn-lt"/>
        <a:ea typeface="+mn-ea"/>
        <a:cs typeface="+mn-cs"/>
      </a:defRPr>
    </a:lvl9pPr>
    <a:extLst/>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30" autoAdjust="0"/>
    <p:restoredTop sz="99771" autoAdjust="0"/>
  </p:normalViewPr>
  <p:slideViewPr>
    <p:cSldViewPr>
      <p:cViewPr>
        <p:scale>
          <a:sx n="136" d="100"/>
          <a:sy n="136" d="100"/>
        </p:scale>
        <p:origin x="-810" y="-32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latinLnBrk="0">
              <a:defRPr lang="ru-RU" sz="1200"/>
            </a:lvl1pPr>
            <a:extLst/>
          </a:lstStyle>
          <a:p>
            <a:endParaRPr lang="ru-RU"/>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latinLnBrk="0">
              <a:defRPr lang="ru-RU" sz="1200"/>
            </a:lvl1pPr>
            <a:extLst/>
          </a:lstStyle>
          <a:p>
            <a:fld id="{A8ADFD5B-A66C-449C-B6E8-FB716D07777D}" type="datetimeFigureOut">
              <a:pPr/>
              <a:t>29.05.2019</a:t>
            </a:fld>
            <a:endParaRPr lang="ru-R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rtlCol="0" anchor="ctr"/>
          <a:lstStyle>
            <a:extLst/>
          </a:lstStyle>
          <a:p>
            <a:endParaRPr lang="ru-RU"/>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latinLnBrk="0">
              <a:defRPr lang="ru-RU" sz="1200"/>
            </a:lvl1pPr>
            <a:extLst/>
          </a:lstStyle>
          <a:p>
            <a:endParaRPr lang="ru-R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latinLnBrk="0">
              <a:defRPr lang="ru-RU" sz="1200"/>
            </a:lvl1pPr>
            <a:extLst/>
          </a:lstStyle>
          <a:p>
            <a:fld id="{CA5D3BF3-D352-46FC-8343-31F56E6730EA}" type="slidenum">
              <a:pPr/>
              <a:t>‹#›</a:t>
            </a:fld>
            <a:endParaRPr lang="ru-RU"/>
          </a:p>
        </p:txBody>
      </p:sp>
    </p:spTree>
    <p:extLst>
      <p:ext uri="{BB962C8B-B14F-4D97-AF65-F5344CB8AC3E}">
        <p14:creationId xmlns:p14="http://schemas.microsoft.com/office/powerpoint/2010/main" val="1544667442"/>
      </p:ext>
    </p:extLst>
  </p:cSld>
  <p:clrMap bg1="lt1" tx1="dk1" bg2="lt2" tx2="dk2" accent1="accent1" accent2="accent2" accent3="accent3" accent4="accent4" accent5="accent5" accent6="accent6" hlink="hlink" folHlink="folHlink"/>
  <p:notesStyle>
    <a:lvl1pPr marL="0" algn="l" rtl="0" latinLnBrk="0">
      <a:defRPr lang="ru-RU" sz="1200" kern="1200">
        <a:solidFill>
          <a:schemeClr val="tx1"/>
        </a:solidFill>
        <a:latin typeface="+mn-lt"/>
        <a:ea typeface="+mn-ea"/>
        <a:cs typeface="+mn-cs"/>
      </a:defRPr>
    </a:lvl1pPr>
    <a:lvl2pPr marL="457200" algn="l" rtl="0" latinLnBrk="0">
      <a:defRPr lang="ru-RU" sz="1200" kern="1200">
        <a:solidFill>
          <a:schemeClr val="tx1"/>
        </a:solidFill>
        <a:latin typeface="+mn-lt"/>
        <a:ea typeface="+mn-ea"/>
        <a:cs typeface="+mn-cs"/>
      </a:defRPr>
    </a:lvl2pPr>
    <a:lvl3pPr marL="914400" algn="l" rtl="0" latinLnBrk="0">
      <a:defRPr lang="ru-RU" sz="1200" kern="1200">
        <a:solidFill>
          <a:schemeClr val="tx1"/>
        </a:solidFill>
        <a:latin typeface="+mn-lt"/>
        <a:ea typeface="+mn-ea"/>
        <a:cs typeface="+mn-cs"/>
      </a:defRPr>
    </a:lvl3pPr>
    <a:lvl4pPr marL="1371600" algn="l" rtl="0" latinLnBrk="0">
      <a:defRPr lang="ru-RU" sz="1200" kern="1200">
        <a:solidFill>
          <a:schemeClr val="tx1"/>
        </a:solidFill>
        <a:latin typeface="+mn-lt"/>
        <a:ea typeface="+mn-ea"/>
        <a:cs typeface="+mn-cs"/>
      </a:defRPr>
    </a:lvl4pPr>
    <a:lvl5pPr marL="1828800" algn="l" rtl="0" latinLnBrk="0">
      <a:defRPr lang="ru-RU" sz="1200" kern="1200">
        <a:solidFill>
          <a:schemeClr val="tx1"/>
        </a:solidFill>
        <a:latin typeface="+mn-lt"/>
        <a:ea typeface="+mn-ea"/>
        <a:cs typeface="+mn-cs"/>
      </a:defRPr>
    </a:lvl5pPr>
    <a:lvl6pPr marL="2286000" algn="l" rtl="0" latinLnBrk="0">
      <a:defRPr lang="ru-RU" sz="1200" kern="1200">
        <a:solidFill>
          <a:schemeClr val="tx1"/>
        </a:solidFill>
        <a:latin typeface="+mn-lt"/>
        <a:ea typeface="+mn-ea"/>
        <a:cs typeface="+mn-cs"/>
      </a:defRPr>
    </a:lvl6pPr>
    <a:lvl7pPr marL="2743200" algn="l" rtl="0" latinLnBrk="0">
      <a:defRPr lang="ru-RU" sz="1200" kern="1200">
        <a:solidFill>
          <a:schemeClr val="tx1"/>
        </a:solidFill>
        <a:latin typeface="+mn-lt"/>
        <a:ea typeface="+mn-ea"/>
        <a:cs typeface="+mn-cs"/>
      </a:defRPr>
    </a:lvl7pPr>
    <a:lvl8pPr marL="3200400" algn="l" rtl="0" latinLnBrk="0">
      <a:defRPr lang="ru-RU" sz="1200" kern="1200">
        <a:solidFill>
          <a:schemeClr val="tx1"/>
        </a:solidFill>
        <a:latin typeface="+mn-lt"/>
        <a:ea typeface="+mn-ea"/>
        <a:cs typeface="+mn-cs"/>
      </a:defRPr>
    </a:lvl8pPr>
    <a:lvl9pPr marL="3657600" algn="l" rtl="0" latinLnBrk="0">
      <a:defRPr lang="ru-RU" sz="1200" kern="1200">
        <a:solidFill>
          <a:schemeClr val="tx1"/>
        </a:solidFill>
        <a:latin typeface="+mn-lt"/>
        <a:ea typeface="+mn-ea"/>
        <a:cs typeface="+mn-cs"/>
      </a:defRPr>
    </a:lvl9pPr>
    <a:extLst/>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slide" Target="../slides/slide2.xml"/><Relationship Id="rId1" Type="http://schemas.openxmlformats.org/officeDocument/2006/relationships/slideMaster" Target="../slideMasters/slideMaster1.xml"/><Relationship Id="rId4" Type="http://schemas.openxmlformats.org/officeDocument/2006/relationships/slide" Target="../slides/slide44.xml"/></Relationships>
</file>

<file path=ppt/slideLayouts/_rels/slideLayout11.xml.rels><?xml version="1.0" encoding="UTF-8" standalone="yes"?>
<Relationships xmlns="http://schemas.openxmlformats.org/package/2006/relationships"><Relationship Id="rId3" Type="http://schemas.openxmlformats.org/officeDocument/2006/relationships/slide" Target="../slides/slide42.xml"/><Relationship Id="rId2" Type="http://schemas.openxmlformats.org/officeDocument/2006/relationships/slide" Target="../slides/slide41.xml"/><Relationship Id="rId1" Type="http://schemas.openxmlformats.org/officeDocument/2006/relationships/slideMaster" Target="../slideMasters/slideMaster1.xml"/><Relationship Id="rId4" Type="http://schemas.openxmlformats.org/officeDocument/2006/relationships/slide" Target="../slides/slide43.xml"/></Relationships>
</file>

<file path=ppt/slideLayouts/_rels/slideLayout12.xml.rels><?xml version="1.0" encoding="UTF-8" standalone="yes"?>
<Relationships xmlns="http://schemas.openxmlformats.org/package/2006/relationships"><Relationship Id="rId3" Type="http://schemas.openxmlformats.org/officeDocument/2006/relationships/slide" Target="../slides/slide42.xml"/><Relationship Id="rId2" Type="http://schemas.openxmlformats.org/officeDocument/2006/relationships/slide" Target="../slides/slide41.xml"/><Relationship Id="rId1" Type="http://schemas.openxmlformats.org/officeDocument/2006/relationships/slideMaster" Target="../slideMasters/slideMaster1.xml"/><Relationship Id="rId4" Type="http://schemas.openxmlformats.org/officeDocument/2006/relationships/slide" Target="../slides/slide43.xml"/></Relationships>
</file>

<file path=ppt/slideLayouts/_rels/slideLayout13.xml.rels><?xml version="1.0" encoding="UTF-8" standalone="yes"?>
<Relationships xmlns="http://schemas.openxmlformats.org/package/2006/relationships"><Relationship Id="rId3" Type="http://schemas.openxmlformats.org/officeDocument/2006/relationships/slide" Target="../slides/slide42.xml"/><Relationship Id="rId2" Type="http://schemas.openxmlformats.org/officeDocument/2006/relationships/slide" Target="../slides/slide41.xml"/><Relationship Id="rId1" Type="http://schemas.openxmlformats.org/officeDocument/2006/relationships/slideMaster" Target="../slideMasters/slideMaster1.xml"/><Relationship Id="rId4" Type="http://schemas.openxmlformats.org/officeDocument/2006/relationships/slide" Target="../slides/slide43.xml"/></Relationships>
</file>

<file path=ppt/slideLayouts/_rels/slideLayout14.xml.rels><?xml version="1.0" encoding="UTF-8" standalone="yes"?>
<Relationships xmlns="http://schemas.openxmlformats.org/package/2006/relationships"><Relationship Id="rId3" Type="http://schemas.openxmlformats.org/officeDocument/2006/relationships/slide" Target="../slides/slide42.xml"/><Relationship Id="rId2" Type="http://schemas.openxmlformats.org/officeDocument/2006/relationships/slide" Target="../slides/slide41.xml"/><Relationship Id="rId1" Type="http://schemas.openxmlformats.org/officeDocument/2006/relationships/slideMaster" Target="../slideMasters/slideMaster1.xml"/><Relationship Id="rId4" Type="http://schemas.openxmlformats.org/officeDocument/2006/relationships/slide" Target="../slides/slide43.xml"/></Relationships>
</file>

<file path=ppt/slideLayouts/_rels/slideLayout15.xml.rels><?xml version="1.0" encoding="UTF-8" standalone="yes"?>
<Relationships xmlns="http://schemas.openxmlformats.org/package/2006/relationships"><Relationship Id="rId3" Type="http://schemas.openxmlformats.org/officeDocument/2006/relationships/slide" Target="../slides/slide42.xml"/><Relationship Id="rId2" Type="http://schemas.openxmlformats.org/officeDocument/2006/relationships/slide" Target="../slides/slide41.xml"/><Relationship Id="rId1" Type="http://schemas.openxmlformats.org/officeDocument/2006/relationships/slideMaster" Target="../slideMasters/slideMaster1.xml"/><Relationship Id="rId4" Type="http://schemas.openxmlformats.org/officeDocument/2006/relationships/slide" Target="../slides/slide43.xml"/></Relationships>
</file>

<file path=ppt/slideLayouts/_rels/slideLayout16.xml.rels><?xml version="1.0" encoding="UTF-8" standalone="yes"?>
<Relationships xmlns="http://schemas.openxmlformats.org/package/2006/relationships"><Relationship Id="rId3" Type="http://schemas.openxmlformats.org/officeDocument/2006/relationships/slide" Target="../slides/slide42.xml"/><Relationship Id="rId2" Type="http://schemas.openxmlformats.org/officeDocument/2006/relationships/slide" Target="../slides/slide41.xml"/><Relationship Id="rId1" Type="http://schemas.openxmlformats.org/officeDocument/2006/relationships/slideMaster" Target="../slideMasters/slideMaster1.xml"/><Relationship Id="rId4" Type="http://schemas.openxmlformats.org/officeDocument/2006/relationships/slide" Target="../slides/slide43.xml"/></Relationships>
</file>

<file path=ppt/slideLayouts/_rels/slideLayout17.xml.rels><?xml version="1.0" encoding="UTF-8" standalone="yes"?>
<Relationships xmlns="http://schemas.openxmlformats.org/package/2006/relationships"><Relationship Id="rId3" Type="http://schemas.openxmlformats.org/officeDocument/2006/relationships/slide" Target="../slides/slide42.xml"/><Relationship Id="rId2" Type="http://schemas.openxmlformats.org/officeDocument/2006/relationships/slide" Target="../slides/slide41.xml"/><Relationship Id="rId1" Type="http://schemas.openxmlformats.org/officeDocument/2006/relationships/slideMaster" Target="../slideMasters/slideMaster1.xml"/><Relationship Id="rId4" Type="http://schemas.openxmlformats.org/officeDocument/2006/relationships/slide" Target="../slides/slide43.xml"/></Relationships>
</file>

<file path=ppt/slideLayouts/_rels/slideLayout18.xml.rels><?xml version="1.0" encoding="UTF-8" standalone="yes"?>
<Relationships xmlns="http://schemas.openxmlformats.org/package/2006/relationships"><Relationship Id="rId3" Type="http://schemas.openxmlformats.org/officeDocument/2006/relationships/slide" Target="../slides/slide42.xml"/><Relationship Id="rId2" Type="http://schemas.openxmlformats.org/officeDocument/2006/relationships/slide" Target="../slides/slide41.xml"/><Relationship Id="rId1" Type="http://schemas.openxmlformats.org/officeDocument/2006/relationships/slideMaster" Target="../slideMasters/slideMaster1.xml"/><Relationship Id="rId4" Type="http://schemas.openxmlformats.org/officeDocument/2006/relationships/slide" Target="../slides/slide43.xml"/></Relationships>
</file>

<file path=ppt/slideLayouts/_rels/slideLayout19.xml.rels><?xml version="1.0" encoding="UTF-8" standalone="yes"?>
<Relationships xmlns="http://schemas.openxmlformats.org/package/2006/relationships"><Relationship Id="rId3" Type="http://schemas.openxmlformats.org/officeDocument/2006/relationships/slide" Target="../slides/slide42.xml"/><Relationship Id="rId2" Type="http://schemas.openxmlformats.org/officeDocument/2006/relationships/slide" Target="../slides/slide41.xml"/><Relationship Id="rId1" Type="http://schemas.openxmlformats.org/officeDocument/2006/relationships/slideMaster" Target="../slideMasters/slideMaster1.xml"/><Relationship Id="rId4" Type="http://schemas.openxmlformats.org/officeDocument/2006/relationships/slide" Target="../slides/slide4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slide" Target="../slides/slide42.xml"/><Relationship Id="rId2" Type="http://schemas.openxmlformats.org/officeDocument/2006/relationships/slide" Target="../slides/slide41.xml"/><Relationship Id="rId1" Type="http://schemas.openxmlformats.org/officeDocument/2006/relationships/slideMaster" Target="../slideMasters/slideMaster1.xml"/><Relationship Id="rId4" Type="http://schemas.openxmlformats.org/officeDocument/2006/relationships/slide" Target="../slides/slide4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Титульный слайд">
    <p:bg>
      <p:bgRef idx="1001">
        <a:schemeClr val="bg2"/>
      </p:bgRef>
    </p:bg>
    <p:spTree>
      <p:nvGrpSpPr>
        <p:cNvPr id="1" name=""/>
        <p:cNvGrpSpPr/>
        <p:nvPr/>
      </p:nvGrpSpPr>
      <p:grpSpPr>
        <a:xfrm>
          <a:off x="0" y="0"/>
          <a:ext cx="0" cy="0"/>
          <a:chOff x="0" y="0"/>
          <a:chExt cx="0" cy="0"/>
        </a:xfrm>
      </p:grpSpPr>
      <p:sp>
        <p:nvSpPr>
          <p:cNvPr id="7" name="Rectangle 6"/>
          <p:cNvSpPr/>
          <p:nvPr/>
        </p:nvSpPr>
        <p:spPr>
          <a:xfrm>
            <a:off x="0" y="4478274"/>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10" name="Rectangle 9"/>
          <p:cNvSpPr/>
          <p:nvPr/>
        </p:nvSpPr>
        <p:spPr>
          <a:xfrm>
            <a:off x="-9144" y="4539996"/>
            <a:ext cx="2249424"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11" name="Rectangle 10"/>
          <p:cNvSpPr/>
          <p:nvPr/>
        </p:nvSpPr>
        <p:spPr>
          <a:xfrm>
            <a:off x="2359152" y="4533138"/>
            <a:ext cx="6784848"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9" name="Subtitle 8"/>
          <p:cNvSpPr>
            <a:spLocks noGrp="1"/>
          </p:cNvSpPr>
          <p:nvPr>
            <p:ph type="subTitle" idx="1"/>
          </p:nvPr>
        </p:nvSpPr>
        <p:spPr>
          <a:xfrm>
            <a:off x="2362200" y="4537528"/>
            <a:ext cx="6515100" cy="514350"/>
          </a:xfrm>
        </p:spPr>
        <p:txBody>
          <a:bodyPr anchor="ctr"/>
          <a:lstStyle>
            <a:lvl1pPr marL="0" indent="0" algn="l" eaLnBrk="1" latinLnBrk="0" hangingPunct="1">
              <a:buNone/>
              <a:defRPr kumimoji="0" lang="ru-RU" sz="2800">
                <a:solidFill>
                  <a:srgbClr val="FFFFFF"/>
                </a:solidFill>
              </a:defRPr>
            </a:lvl1pPr>
            <a:lvl2pPr marL="457200" indent="0" algn="ctr" eaLnBrk="1" latinLnBrk="0" hangingPunct="1">
              <a:buNone/>
            </a:lvl2pPr>
            <a:lvl3pPr marL="914400" indent="0" algn="ctr" eaLnBrk="1" latinLnBrk="0" hangingPunct="1">
              <a:buNone/>
            </a:lvl3pPr>
            <a:lvl4pPr marL="1371600" indent="0" algn="ctr" eaLnBrk="1" latinLnBrk="0" hangingPunct="1">
              <a:buNone/>
            </a:lvl4pPr>
            <a:lvl5pPr marL="1828800" indent="0" algn="ctr" eaLnBrk="1" latinLnBrk="0" hangingPunct="1">
              <a:buNone/>
            </a:lvl5pPr>
            <a:lvl6pPr marL="2286000" indent="0" algn="ctr" eaLnBrk="1" latinLnBrk="0" hangingPunct="1">
              <a:buNone/>
            </a:lvl6pPr>
            <a:lvl7pPr marL="2743200" indent="0" algn="ctr" eaLnBrk="1" latinLnBrk="0" hangingPunct="1">
              <a:buNone/>
            </a:lvl7pPr>
            <a:lvl8pPr marL="3200400" indent="0" algn="ctr" eaLnBrk="1" latinLnBrk="0" hangingPunct="1">
              <a:buNone/>
            </a:lvl8pPr>
            <a:lvl9pPr marL="3657600" indent="0" algn="ctr" eaLnBrk="1" latinLnBrk="0" hangingPunct="1">
              <a:buNone/>
            </a:lvl9pPr>
            <a:extLst/>
          </a:lstStyle>
          <a:p>
            <a:pPr eaLnBrk="1" latinLnBrk="0" hangingPunct="1"/>
            <a:r>
              <a:rPr lang="ru-RU" smtClean="0"/>
              <a:t>Образец подзаголовка</a:t>
            </a:r>
            <a:endParaRPr/>
          </a:p>
        </p:txBody>
      </p:sp>
      <p:sp>
        <p:nvSpPr>
          <p:cNvPr id="28" name="Date Placeholder 27"/>
          <p:cNvSpPr>
            <a:spLocks noGrp="1"/>
          </p:cNvSpPr>
          <p:nvPr>
            <p:ph type="dt" sz="half" idx="10"/>
          </p:nvPr>
        </p:nvSpPr>
        <p:spPr>
          <a:xfrm>
            <a:off x="76200" y="4551524"/>
            <a:ext cx="2057400" cy="514350"/>
          </a:xfrm>
        </p:spPr>
        <p:txBody>
          <a:bodyPr>
            <a:noAutofit/>
          </a:bodyPr>
          <a:lstStyle>
            <a:lvl1pPr algn="ctr" eaLnBrk="1" latinLnBrk="0" hangingPunct="1">
              <a:defRPr kumimoji="0" lang="ru-RU" sz="2000">
                <a:solidFill>
                  <a:srgbClr val="FFFFFF"/>
                </a:solidFill>
              </a:defRPr>
            </a:lvl1pPr>
            <a:extLst/>
          </a:lstStyle>
          <a:p>
            <a:pPr algn="ctr"/>
            <a:fld id="{047E157E-8DCB-4F70-A0AF-5EB586A91DD4}" type="datetime1">
              <a:rPr kumimoji="0" lang="ru-RU">
                <a:solidFill>
                  <a:srgbClr val="FFFFFF"/>
                </a:solidFill>
              </a:rPr>
              <a:pPr algn="ctr"/>
              <a:t>29.05.2019</a:t>
            </a:fld>
            <a:endParaRPr kumimoji="0" lang="ru-RU" sz="2000">
              <a:solidFill>
                <a:srgbClr val="FFFFFF"/>
              </a:solidFill>
            </a:endParaRPr>
          </a:p>
        </p:txBody>
      </p:sp>
      <p:sp>
        <p:nvSpPr>
          <p:cNvPr id="17" name="Footer Placeholder 16"/>
          <p:cNvSpPr>
            <a:spLocks noGrp="1"/>
          </p:cNvSpPr>
          <p:nvPr>
            <p:ph type="ftr" sz="quarter" idx="11"/>
          </p:nvPr>
        </p:nvSpPr>
        <p:spPr>
          <a:xfrm>
            <a:off x="2085393" y="177404"/>
            <a:ext cx="5867400" cy="273844"/>
          </a:xfrm>
        </p:spPr>
        <p:txBody>
          <a:bodyPr/>
          <a:lstStyle>
            <a:lvl1pPr algn="r" eaLnBrk="1" latinLnBrk="0" hangingPunct="1">
              <a:defRPr kumimoji="0" lang="ru-RU">
                <a:solidFill>
                  <a:schemeClr val="tx2"/>
                </a:solidFill>
              </a:defRPr>
            </a:lvl1pPr>
            <a:extLst/>
          </a:lstStyle>
          <a:p>
            <a:pPr algn="r"/>
            <a:endParaRPr kumimoji="0" lang="ru-RU">
              <a:solidFill>
                <a:schemeClr val="tx2"/>
              </a:solidFill>
            </a:endParaRPr>
          </a:p>
        </p:txBody>
      </p:sp>
      <p:sp>
        <p:nvSpPr>
          <p:cNvPr id="29" name="Slide Number Placeholder 28"/>
          <p:cNvSpPr>
            <a:spLocks noGrp="1"/>
          </p:cNvSpPr>
          <p:nvPr>
            <p:ph type="sldNum" sz="quarter" idx="12"/>
          </p:nvPr>
        </p:nvSpPr>
        <p:spPr>
          <a:xfrm>
            <a:off x="8001000" y="171450"/>
            <a:ext cx="838200" cy="285750"/>
          </a:xfrm>
        </p:spPr>
        <p:txBody>
          <a:bodyPr/>
          <a:lstStyle>
            <a:lvl1pPr eaLnBrk="1" latinLnBrk="0" hangingPunct="1">
              <a:defRPr kumimoji="0" lang="ru-RU">
                <a:solidFill>
                  <a:schemeClr val="tx2"/>
                </a:solidFill>
              </a:defRPr>
            </a:lvl1pPr>
            <a:extLst/>
          </a:lstStyle>
          <a:p>
            <a:fld id="{8F82E0A0-C266-4798-8C8F-B9F91E9DA37E}" type="slidenum">
              <a:rPr kumimoji="0" lang="ru-RU">
                <a:solidFill>
                  <a:schemeClr val="tx2"/>
                </a:solidFill>
              </a:rPr>
              <a:pPr/>
              <a:t>‹#›</a:t>
            </a:fld>
            <a:endParaRPr kumimoji="0" lang="ru-RU">
              <a:solidFill>
                <a:schemeClr val="tx2"/>
              </a:solidFill>
            </a:endParaRPr>
          </a:p>
        </p:txBody>
      </p:sp>
      <p:sp>
        <p:nvSpPr>
          <p:cNvPr id="12" name="Rectangle 11"/>
          <p:cNvSpPr>
            <a:spLocks noGrp="1"/>
          </p:cNvSpPr>
          <p:nvPr>
            <p:ph type="title"/>
          </p:nvPr>
        </p:nvSpPr>
        <p:spPr>
          <a:xfrm>
            <a:off x="2362200" y="2343150"/>
            <a:ext cx="6477000" cy="2038350"/>
          </a:xfrm>
        </p:spPr>
        <p:txBody>
          <a:bodyPr rtlCol="0" anchor="b"/>
          <a:lstStyle>
            <a:lvl1pPr eaLnBrk="1" latinLnBrk="0" hangingPunct="1">
              <a:defRPr kumimoji="0" lang="ru-RU" cap="all" baseline="0"/>
            </a:lvl1pPr>
            <a:extLst/>
          </a:lstStyle>
          <a:p>
            <a:pPr eaLnBrk="1" latinLnBrk="0" hangingPunct="1"/>
            <a:r>
              <a:rPr lang="ru-RU" smtClean="0"/>
              <a:t>Образец заголовка</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Рисунок с подписью">
    <p:bg>
      <p:bgRef idx="1001">
        <a:schemeClr val="bg2"/>
      </p:bgRef>
    </p:bg>
    <p:spTree>
      <p:nvGrpSpPr>
        <p:cNvPr id="1" name=""/>
        <p:cNvGrpSpPr/>
        <p:nvPr/>
      </p:nvGrpSpPr>
      <p:grpSpPr>
        <a:xfrm>
          <a:off x="0" y="0"/>
          <a:ext cx="0" cy="0"/>
          <a:chOff x="0" y="0"/>
          <a:chExt cx="0" cy="0"/>
        </a:xfrm>
      </p:grpSpPr>
      <p:sp>
        <p:nvSpPr>
          <p:cNvPr id="8" name="Rectangle 7"/>
          <p:cNvSpPr/>
          <p:nvPr/>
        </p:nvSpPr>
        <p:spPr>
          <a:xfrm>
            <a:off x="-9144" y="3429000"/>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9" name="Rectangle 8"/>
          <p:cNvSpPr/>
          <p:nvPr/>
        </p:nvSpPr>
        <p:spPr>
          <a:xfrm>
            <a:off x="-9144" y="3497580"/>
            <a:ext cx="1463040"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10" name="Rectangle 9"/>
          <p:cNvSpPr/>
          <p:nvPr/>
        </p:nvSpPr>
        <p:spPr>
          <a:xfrm>
            <a:off x="1545336" y="3490722"/>
            <a:ext cx="7589520"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2" name="Title 1"/>
          <p:cNvSpPr>
            <a:spLocks noGrp="1"/>
          </p:cNvSpPr>
          <p:nvPr>
            <p:ph type="title"/>
          </p:nvPr>
        </p:nvSpPr>
        <p:spPr>
          <a:xfrm>
            <a:off x="1600200" y="3543300"/>
            <a:ext cx="7315200" cy="457200"/>
          </a:xfrm>
        </p:spPr>
        <p:txBody>
          <a:bodyPr anchor="ctr"/>
          <a:lstStyle>
            <a:lvl1pPr algn="l" eaLnBrk="1" latinLnBrk="0" hangingPunct="1">
              <a:buNone/>
              <a:defRPr kumimoji="0" lang="ru-RU" sz="2800" b="0">
                <a:solidFill>
                  <a:srgbClr val="FFFFFF"/>
                </a:solidFill>
              </a:defRPr>
            </a:lvl1pPr>
            <a:extLst/>
          </a:lstStyle>
          <a:p>
            <a:pPr eaLnBrk="1" latinLnBrk="0" hangingPunct="1"/>
            <a:r>
              <a:rPr lang="ru-RU" dirty="0" smtClean="0"/>
              <a:t>Образец заголовка</a:t>
            </a:r>
            <a:endParaRPr dirty="0"/>
          </a:p>
        </p:txBody>
      </p:sp>
      <p:sp>
        <p:nvSpPr>
          <p:cNvPr id="11" name="Rectangle 10"/>
          <p:cNvSpPr/>
          <p:nvPr/>
        </p:nvSpPr>
        <p:spPr>
          <a:xfrm>
            <a:off x="1447800" y="0"/>
            <a:ext cx="100584" cy="515035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5" name="Прямоугольник 4">
            <a:hlinkClick r:id="rId2" action="ppaction://hlinksldjump"/>
          </p:cNvPr>
          <p:cNvSpPr/>
          <p:nvPr userDrawn="1"/>
        </p:nvSpPr>
        <p:spPr>
          <a:xfrm>
            <a:off x="161967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6" name="Прямоугольник 15">
            <a:hlinkClick r:id="rId3" action="ppaction://hlinksldjump"/>
          </p:cNvPr>
          <p:cNvSpPr/>
          <p:nvPr userDrawn="1"/>
        </p:nvSpPr>
        <p:spPr>
          <a:xfrm>
            <a:off x="230774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7" name="Прямоугольник 16">
            <a:hlinkClick r:id="rId4" action="ppaction://hlinksldjump"/>
          </p:cNvPr>
          <p:cNvSpPr/>
          <p:nvPr userDrawn="1"/>
        </p:nvSpPr>
        <p:spPr>
          <a:xfrm>
            <a:off x="299582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3</a:t>
            </a:r>
            <a:r>
              <a:rPr lang="en-US"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8" name="Прямоугольник 17">
            <a:hlinkClick r:id="" action="ppaction://noaction"/>
          </p:cNvPr>
          <p:cNvSpPr/>
          <p:nvPr userDrawn="1"/>
        </p:nvSpPr>
        <p:spPr>
          <a:xfrm>
            <a:off x="368390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9" name="Прямоугольник 18">
            <a:hlinkClick r:id="" action="ppaction://noaction"/>
          </p:cNvPr>
          <p:cNvSpPr/>
          <p:nvPr userDrawn="1"/>
        </p:nvSpPr>
        <p:spPr>
          <a:xfrm>
            <a:off x="4371976"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0" name="Прямоугольник 19">
            <a:hlinkClick r:id="" action="ppaction://noaction"/>
          </p:cNvPr>
          <p:cNvSpPr/>
          <p:nvPr userDrawn="1"/>
        </p:nvSpPr>
        <p:spPr>
          <a:xfrm>
            <a:off x="506005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1" name="Прямоугольник 20">
            <a:hlinkClick r:id="" action="ppaction://noaction"/>
          </p:cNvPr>
          <p:cNvSpPr/>
          <p:nvPr userDrawn="1"/>
        </p:nvSpPr>
        <p:spPr>
          <a:xfrm>
            <a:off x="574812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2" name="Прямоугольник 21">
            <a:hlinkClick r:id="" action="ppaction://noaction"/>
          </p:cNvPr>
          <p:cNvSpPr/>
          <p:nvPr userDrawn="1"/>
        </p:nvSpPr>
        <p:spPr>
          <a:xfrm>
            <a:off x="643620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3" name="Прямоугольник 22">
            <a:hlinkClick r:id="" action="ppaction://noaction"/>
          </p:cNvPr>
          <p:cNvSpPr/>
          <p:nvPr userDrawn="1"/>
        </p:nvSpPr>
        <p:spPr>
          <a:xfrm>
            <a:off x="712428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4" name="Прямоугольник 23">
            <a:hlinkClick r:id="" action="ppaction://noaction"/>
          </p:cNvPr>
          <p:cNvSpPr/>
          <p:nvPr userDrawn="1"/>
        </p:nvSpPr>
        <p:spPr>
          <a:xfrm>
            <a:off x="781236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5" name="Прямоугольник 24">
            <a:hlinkClick r:id="" action="ppaction://noaction"/>
          </p:cNvPr>
          <p:cNvSpPr/>
          <p:nvPr userDrawn="1"/>
        </p:nvSpPr>
        <p:spPr>
          <a:xfrm>
            <a:off x="161967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6" name="Прямоугольник 25">
            <a:hlinkClick r:id="" action="ppaction://noaction"/>
          </p:cNvPr>
          <p:cNvSpPr/>
          <p:nvPr userDrawn="1"/>
        </p:nvSpPr>
        <p:spPr>
          <a:xfrm>
            <a:off x="23077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7" name="Прямоугольник 26">
            <a:hlinkClick r:id="" action="ppaction://noaction"/>
          </p:cNvPr>
          <p:cNvSpPr/>
          <p:nvPr userDrawn="1"/>
        </p:nvSpPr>
        <p:spPr>
          <a:xfrm>
            <a:off x="299582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8" name="Прямоугольник 27">
            <a:hlinkClick r:id="" action="ppaction://noaction"/>
          </p:cNvPr>
          <p:cNvSpPr/>
          <p:nvPr userDrawn="1"/>
        </p:nvSpPr>
        <p:spPr>
          <a:xfrm>
            <a:off x="368390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9" name="Прямоугольник 28">
            <a:hlinkClick r:id="" action="ppaction://noaction"/>
          </p:cNvPr>
          <p:cNvSpPr/>
          <p:nvPr userDrawn="1"/>
        </p:nvSpPr>
        <p:spPr>
          <a:xfrm>
            <a:off x="4371976"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0" name="Прямоугольник 29">
            <a:hlinkClick r:id="" action="ppaction://noaction"/>
          </p:cNvPr>
          <p:cNvSpPr/>
          <p:nvPr userDrawn="1"/>
        </p:nvSpPr>
        <p:spPr>
          <a:xfrm>
            <a:off x="506005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1" name="Прямоугольник 30">
            <a:hlinkClick r:id="" action="ppaction://noaction"/>
          </p:cNvPr>
          <p:cNvSpPr/>
          <p:nvPr userDrawn="1"/>
        </p:nvSpPr>
        <p:spPr>
          <a:xfrm>
            <a:off x="574812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2" name="Прямоугольник 31">
            <a:hlinkClick r:id="" action="ppaction://noaction"/>
          </p:cNvPr>
          <p:cNvSpPr/>
          <p:nvPr userDrawn="1"/>
        </p:nvSpPr>
        <p:spPr>
          <a:xfrm>
            <a:off x="643620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3" name="Прямоугольник 32">
            <a:hlinkClick r:id="" action="ppaction://noaction"/>
          </p:cNvPr>
          <p:cNvSpPr/>
          <p:nvPr userDrawn="1"/>
        </p:nvSpPr>
        <p:spPr>
          <a:xfrm>
            <a:off x="712428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4" name="Прямоугольник 33">
            <a:hlinkClick r:id="" action="ppaction://noaction"/>
          </p:cNvPr>
          <p:cNvSpPr/>
          <p:nvPr userDrawn="1"/>
        </p:nvSpPr>
        <p:spPr>
          <a:xfrm>
            <a:off x="781236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5" name="Прямоугольник 44">
            <a:hlinkClick r:id="" action="ppaction://noaction"/>
          </p:cNvPr>
          <p:cNvSpPr/>
          <p:nvPr userDrawn="1"/>
        </p:nvSpPr>
        <p:spPr>
          <a:xfrm>
            <a:off x="84900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0_Рисунок с подписью">
    <p:bg>
      <p:bgRef idx="1001">
        <a:schemeClr val="bg2"/>
      </p:bgRef>
    </p:bg>
    <p:spTree>
      <p:nvGrpSpPr>
        <p:cNvPr id="1" name=""/>
        <p:cNvGrpSpPr/>
        <p:nvPr/>
      </p:nvGrpSpPr>
      <p:grpSpPr>
        <a:xfrm>
          <a:off x="0" y="0"/>
          <a:ext cx="0" cy="0"/>
          <a:chOff x="0" y="0"/>
          <a:chExt cx="0" cy="0"/>
        </a:xfrm>
      </p:grpSpPr>
      <p:sp>
        <p:nvSpPr>
          <p:cNvPr id="8" name="Rectangle 7"/>
          <p:cNvSpPr/>
          <p:nvPr/>
        </p:nvSpPr>
        <p:spPr>
          <a:xfrm>
            <a:off x="-9144" y="3429000"/>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9" name="Rectangle 8"/>
          <p:cNvSpPr/>
          <p:nvPr/>
        </p:nvSpPr>
        <p:spPr>
          <a:xfrm>
            <a:off x="-9144" y="3497580"/>
            <a:ext cx="1463040"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10" name="Rectangle 9"/>
          <p:cNvSpPr/>
          <p:nvPr/>
        </p:nvSpPr>
        <p:spPr>
          <a:xfrm>
            <a:off x="1545336" y="3490722"/>
            <a:ext cx="7589520"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2" name="Title 1"/>
          <p:cNvSpPr>
            <a:spLocks noGrp="1"/>
          </p:cNvSpPr>
          <p:nvPr>
            <p:ph type="title"/>
          </p:nvPr>
        </p:nvSpPr>
        <p:spPr>
          <a:xfrm>
            <a:off x="1600200" y="3543300"/>
            <a:ext cx="7315200" cy="457200"/>
          </a:xfrm>
        </p:spPr>
        <p:txBody>
          <a:bodyPr anchor="ctr"/>
          <a:lstStyle>
            <a:lvl1pPr algn="l" eaLnBrk="1" latinLnBrk="0" hangingPunct="1">
              <a:buNone/>
              <a:defRPr kumimoji="0" lang="ru-RU" sz="2800" b="0">
                <a:solidFill>
                  <a:srgbClr val="FFFFFF"/>
                </a:solidFill>
              </a:defRPr>
            </a:lvl1pPr>
            <a:extLst/>
          </a:lstStyle>
          <a:p>
            <a:pPr eaLnBrk="1" latinLnBrk="0" hangingPunct="1"/>
            <a:r>
              <a:rPr lang="ru-RU" dirty="0" smtClean="0"/>
              <a:t>Образец заголовка</a:t>
            </a:r>
            <a:endParaRPr dirty="0"/>
          </a:p>
        </p:txBody>
      </p:sp>
      <p:sp>
        <p:nvSpPr>
          <p:cNvPr id="11" name="Rectangle 10"/>
          <p:cNvSpPr/>
          <p:nvPr/>
        </p:nvSpPr>
        <p:spPr>
          <a:xfrm>
            <a:off x="1447800" y="0"/>
            <a:ext cx="100584" cy="515035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5" name="Прямоугольник 4">
            <a:hlinkClick r:id="rId2" action="ppaction://hlinksldjump"/>
          </p:cNvPr>
          <p:cNvSpPr/>
          <p:nvPr userDrawn="1"/>
        </p:nvSpPr>
        <p:spPr>
          <a:xfrm>
            <a:off x="161967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6" name="Прямоугольник 15">
            <a:hlinkClick r:id="rId3" action="ppaction://hlinksldjump"/>
          </p:cNvPr>
          <p:cNvSpPr/>
          <p:nvPr userDrawn="1"/>
        </p:nvSpPr>
        <p:spPr>
          <a:xfrm>
            <a:off x="230774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7" name="Прямоугольник 16">
            <a:hlinkClick r:id="rId4" action="ppaction://hlinksldjump"/>
          </p:cNvPr>
          <p:cNvSpPr/>
          <p:nvPr userDrawn="1"/>
        </p:nvSpPr>
        <p:spPr>
          <a:xfrm>
            <a:off x="299582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8" name="Прямоугольник 17">
            <a:hlinkClick r:id="" action="ppaction://noaction"/>
          </p:cNvPr>
          <p:cNvSpPr/>
          <p:nvPr userDrawn="1"/>
        </p:nvSpPr>
        <p:spPr>
          <a:xfrm>
            <a:off x="368390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9" name="Прямоугольник 18">
            <a:hlinkClick r:id="" action="ppaction://noaction"/>
          </p:cNvPr>
          <p:cNvSpPr/>
          <p:nvPr userDrawn="1"/>
        </p:nvSpPr>
        <p:spPr>
          <a:xfrm>
            <a:off x="4371976"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0" name="Прямоугольник 19">
            <a:hlinkClick r:id="" action="ppaction://noaction"/>
          </p:cNvPr>
          <p:cNvSpPr/>
          <p:nvPr userDrawn="1"/>
        </p:nvSpPr>
        <p:spPr>
          <a:xfrm>
            <a:off x="506005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1" name="Прямоугольник 20">
            <a:hlinkClick r:id="" action="ppaction://noaction"/>
          </p:cNvPr>
          <p:cNvSpPr/>
          <p:nvPr userDrawn="1"/>
        </p:nvSpPr>
        <p:spPr>
          <a:xfrm>
            <a:off x="574812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2" name="Прямоугольник 21">
            <a:hlinkClick r:id="" action="ppaction://noaction"/>
          </p:cNvPr>
          <p:cNvSpPr/>
          <p:nvPr userDrawn="1"/>
        </p:nvSpPr>
        <p:spPr>
          <a:xfrm>
            <a:off x="643620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3" name="Прямоугольник 22">
            <a:hlinkClick r:id="" action="ppaction://noaction"/>
          </p:cNvPr>
          <p:cNvSpPr/>
          <p:nvPr userDrawn="1"/>
        </p:nvSpPr>
        <p:spPr>
          <a:xfrm>
            <a:off x="712428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4" name="Прямоугольник 23">
            <a:hlinkClick r:id="" action="ppaction://noaction"/>
          </p:cNvPr>
          <p:cNvSpPr/>
          <p:nvPr userDrawn="1"/>
        </p:nvSpPr>
        <p:spPr>
          <a:xfrm>
            <a:off x="781236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10</a:t>
            </a:r>
            <a:endParaRPr lang="uk-UA" sz="1200" b="1" dirty="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5" name="Прямоугольник 24">
            <a:hlinkClick r:id="" action="ppaction://noaction"/>
          </p:cNvPr>
          <p:cNvSpPr/>
          <p:nvPr userDrawn="1"/>
        </p:nvSpPr>
        <p:spPr>
          <a:xfrm>
            <a:off x="161967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6" name="Прямоугольник 25">
            <a:hlinkClick r:id="" action="ppaction://noaction"/>
          </p:cNvPr>
          <p:cNvSpPr/>
          <p:nvPr userDrawn="1"/>
        </p:nvSpPr>
        <p:spPr>
          <a:xfrm>
            <a:off x="23077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7" name="Прямоугольник 26">
            <a:hlinkClick r:id="" action="ppaction://noaction"/>
          </p:cNvPr>
          <p:cNvSpPr/>
          <p:nvPr userDrawn="1"/>
        </p:nvSpPr>
        <p:spPr>
          <a:xfrm>
            <a:off x="299582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8" name="Прямоугольник 27">
            <a:hlinkClick r:id="" action="ppaction://noaction"/>
          </p:cNvPr>
          <p:cNvSpPr/>
          <p:nvPr userDrawn="1"/>
        </p:nvSpPr>
        <p:spPr>
          <a:xfrm>
            <a:off x="368390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9" name="Прямоугольник 28">
            <a:hlinkClick r:id="" action="ppaction://noaction"/>
          </p:cNvPr>
          <p:cNvSpPr/>
          <p:nvPr userDrawn="1"/>
        </p:nvSpPr>
        <p:spPr>
          <a:xfrm>
            <a:off x="4371976"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0" name="Прямоугольник 29">
            <a:hlinkClick r:id="" action="ppaction://noaction"/>
          </p:cNvPr>
          <p:cNvSpPr/>
          <p:nvPr userDrawn="1"/>
        </p:nvSpPr>
        <p:spPr>
          <a:xfrm>
            <a:off x="506005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1" name="Прямоугольник 30">
            <a:hlinkClick r:id="" action="ppaction://noaction"/>
          </p:cNvPr>
          <p:cNvSpPr/>
          <p:nvPr userDrawn="1"/>
        </p:nvSpPr>
        <p:spPr>
          <a:xfrm>
            <a:off x="574812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2" name="Прямоугольник 31">
            <a:hlinkClick r:id="" action="ppaction://noaction"/>
          </p:cNvPr>
          <p:cNvSpPr/>
          <p:nvPr userDrawn="1"/>
        </p:nvSpPr>
        <p:spPr>
          <a:xfrm>
            <a:off x="643620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3" name="Прямоугольник 32">
            <a:hlinkClick r:id="" action="ppaction://noaction"/>
          </p:cNvPr>
          <p:cNvSpPr/>
          <p:nvPr userDrawn="1"/>
        </p:nvSpPr>
        <p:spPr>
          <a:xfrm>
            <a:off x="712428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4" name="Прямоугольник 33">
            <a:hlinkClick r:id="" action="ppaction://noaction"/>
          </p:cNvPr>
          <p:cNvSpPr/>
          <p:nvPr userDrawn="1"/>
        </p:nvSpPr>
        <p:spPr>
          <a:xfrm>
            <a:off x="781236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5" name="Прямоугольник 44">
            <a:hlinkClick r:id="" action="ppaction://noaction"/>
          </p:cNvPr>
          <p:cNvSpPr/>
          <p:nvPr userDrawn="1"/>
        </p:nvSpPr>
        <p:spPr>
          <a:xfrm>
            <a:off x="84900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91999229"/>
      </p:ext>
    </p:extLst>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9_Рисунок с подписью">
    <p:bg>
      <p:bgRef idx="1001">
        <a:schemeClr val="bg2"/>
      </p:bgRef>
    </p:bg>
    <p:spTree>
      <p:nvGrpSpPr>
        <p:cNvPr id="1" name=""/>
        <p:cNvGrpSpPr/>
        <p:nvPr/>
      </p:nvGrpSpPr>
      <p:grpSpPr>
        <a:xfrm>
          <a:off x="0" y="0"/>
          <a:ext cx="0" cy="0"/>
          <a:chOff x="0" y="0"/>
          <a:chExt cx="0" cy="0"/>
        </a:xfrm>
      </p:grpSpPr>
      <p:sp>
        <p:nvSpPr>
          <p:cNvPr id="8" name="Rectangle 7"/>
          <p:cNvSpPr/>
          <p:nvPr/>
        </p:nvSpPr>
        <p:spPr>
          <a:xfrm>
            <a:off x="-9144" y="3429000"/>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9" name="Rectangle 8"/>
          <p:cNvSpPr/>
          <p:nvPr/>
        </p:nvSpPr>
        <p:spPr>
          <a:xfrm>
            <a:off x="-9144" y="3497580"/>
            <a:ext cx="1463040"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10" name="Rectangle 9"/>
          <p:cNvSpPr/>
          <p:nvPr/>
        </p:nvSpPr>
        <p:spPr>
          <a:xfrm>
            <a:off x="1545336" y="3490722"/>
            <a:ext cx="7589520"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2" name="Title 1"/>
          <p:cNvSpPr>
            <a:spLocks noGrp="1"/>
          </p:cNvSpPr>
          <p:nvPr>
            <p:ph type="title"/>
          </p:nvPr>
        </p:nvSpPr>
        <p:spPr>
          <a:xfrm>
            <a:off x="1600200" y="3543300"/>
            <a:ext cx="7315200" cy="457200"/>
          </a:xfrm>
        </p:spPr>
        <p:txBody>
          <a:bodyPr anchor="ctr"/>
          <a:lstStyle>
            <a:lvl1pPr algn="l" eaLnBrk="1" latinLnBrk="0" hangingPunct="1">
              <a:buNone/>
              <a:defRPr kumimoji="0" lang="ru-RU" sz="2800" b="0">
                <a:solidFill>
                  <a:srgbClr val="FFFFFF"/>
                </a:solidFill>
              </a:defRPr>
            </a:lvl1pPr>
            <a:extLst/>
          </a:lstStyle>
          <a:p>
            <a:pPr eaLnBrk="1" latinLnBrk="0" hangingPunct="1"/>
            <a:r>
              <a:rPr lang="ru-RU" dirty="0" smtClean="0"/>
              <a:t>Образец заголовка</a:t>
            </a:r>
            <a:endParaRPr dirty="0"/>
          </a:p>
        </p:txBody>
      </p:sp>
      <p:sp>
        <p:nvSpPr>
          <p:cNvPr id="11" name="Rectangle 10"/>
          <p:cNvSpPr/>
          <p:nvPr/>
        </p:nvSpPr>
        <p:spPr>
          <a:xfrm>
            <a:off x="1447800" y="0"/>
            <a:ext cx="100584" cy="515035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5" name="Прямоугольник 4">
            <a:hlinkClick r:id="rId2" action="ppaction://hlinksldjump"/>
          </p:cNvPr>
          <p:cNvSpPr/>
          <p:nvPr userDrawn="1"/>
        </p:nvSpPr>
        <p:spPr>
          <a:xfrm>
            <a:off x="161967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6" name="Прямоугольник 15">
            <a:hlinkClick r:id="rId3" action="ppaction://hlinksldjump"/>
          </p:cNvPr>
          <p:cNvSpPr/>
          <p:nvPr userDrawn="1"/>
        </p:nvSpPr>
        <p:spPr>
          <a:xfrm>
            <a:off x="230774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7" name="Прямоугольник 16">
            <a:hlinkClick r:id="rId4" action="ppaction://hlinksldjump"/>
          </p:cNvPr>
          <p:cNvSpPr/>
          <p:nvPr userDrawn="1"/>
        </p:nvSpPr>
        <p:spPr>
          <a:xfrm>
            <a:off x="299582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8" name="Прямоугольник 17">
            <a:hlinkClick r:id="" action="ppaction://noaction"/>
          </p:cNvPr>
          <p:cNvSpPr/>
          <p:nvPr userDrawn="1"/>
        </p:nvSpPr>
        <p:spPr>
          <a:xfrm>
            <a:off x="368390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9" name="Прямоугольник 18">
            <a:hlinkClick r:id="" action="ppaction://noaction"/>
          </p:cNvPr>
          <p:cNvSpPr/>
          <p:nvPr userDrawn="1"/>
        </p:nvSpPr>
        <p:spPr>
          <a:xfrm>
            <a:off x="4371976"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0" name="Прямоугольник 19">
            <a:hlinkClick r:id="" action="ppaction://noaction"/>
          </p:cNvPr>
          <p:cNvSpPr/>
          <p:nvPr userDrawn="1"/>
        </p:nvSpPr>
        <p:spPr>
          <a:xfrm>
            <a:off x="506005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1" name="Прямоугольник 20">
            <a:hlinkClick r:id="" action="ppaction://noaction"/>
          </p:cNvPr>
          <p:cNvSpPr/>
          <p:nvPr userDrawn="1"/>
        </p:nvSpPr>
        <p:spPr>
          <a:xfrm>
            <a:off x="574812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2" name="Прямоугольник 21">
            <a:hlinkClick r:id="" action="ppaction://noaction"/>
          </p:cNvPr>
          <p:cNvSpPr/>
          <p:nvPr userDrawn="1"/>
        </p:nvSpPr>
        <p:spPr>
          <a:xfrm>
            <a:off x="643620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3" name="Прямоугольник 22">
            <a:hlinkClick r:id="" action="ppaction://noaction"/>
          </p:cNvPr>
          <p:cNvSpPr/>
          <p:nvPr userDrawn="1"/>
        </p:nvSpPr>
        <p:spPr>
          <a:xfrm>
            <a:off x="712428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9</a:t>
            </a:r>
            <a:endParaRPr lang="uk-UA" sz="1200" b="1" dirty="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4" name="Прямоугольник 23">
            <a:hlinkClick r:id="" action="ppaction://noaction"/>
          </p:cNvPr>
          <p:cNvSpPr/>
          <p:nvPr userDrawn="1"/>
        </p:nvSpPr>
        <p:spPr>
          <a:xfrm>
            <a:off x="781236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5" name="Прямоугольник 24">
            <a:hlinkClick r:id="" action="ppaction://noaction"/>
          </p:cNvPr>
          <p:cNvSpPr/>
          <p:nvPr userDrawn="1"/>
        </p:nvSpPr>
        <p:spPr>
          <a:xfrm>
            <a:off x="161967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6" name="Прямоугольник 25">
            <a:hlinkClick r:id="" action="ppaction://noaction"/>
          </p:cNvPr>
          <p:cNvSpPr/>
          <p:nvPr userDrawn="1"/>
        </p:nvSpPr>
        <p:spPr>
          <a:xfrm>
            <a:off x="23077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7" name="Прямоугольник 26">
            <a:hlinkClick r:id="" action="ppaction://noaction"/>
          </p:cNvPr>
          <p:cNvSpPr/>
          <p:nvPr userDrawn="1"/>
        </p:nvSpPr>
        <p:spPr>
          <a:xfrm>
            <a:off x="299582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8" name="Прямоугольник 27">
            <a:hlinkClick r:id="" action="ppaction://noaction"/>
          </p:cNvPr>
          <p:cNvSpPr/>
          <p:nvPr userDrawn="1"/>
        </p:nvSpPr>
        <p:spPr>
          <a:xfrm>
            <a:off x="368390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9" name="Прямоугольник 28">
            <a:hlinkClick r:id="" action="ppaction://noaction"/>
          </p:cNvPr>
          <p:cNvSpPr/>
          <p:nvPr userDrawn="1"/>
        </p:nvSpPr>
        <p:spPr>
          <a:xfrm>
            <a:off x="4371976"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0" name="Прямоугольник 29">
            <a:hlinkClick r:id="" action="ppaction://noaction"/>
          </p:cNvPr>
          <p:cNvSpPr/>
          <p:nvPr userDrawn="1"/>
        </p:nvSpPr>
        <p:spPr>
          <a:xfrm>
            <a:off x="506005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1" name="Прямоугольник 30">
            <a:hlinkClick r:id="" action="ppaction://noaction"/>
          </p:cNvPr>
          <p:cNvSpPr/>
          <p:nvPr userDrawn="1"/>
        </p:nvSpPr>
        <p:spPr>
          <a:xfrm>
            <a:off x="574812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2" name="Прямоугольник 31">
            <a:hlinkClick r:id="" action="ppaction://noaction"/>
          </p:cNvPr>
          <p:cNvSpPr/>
          <p:nvPr userDrawn="1"/>
        </p:nvSpPr>
        <p:spPr>
          <a:xfrm>
            <a:off x="643620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3" name="Прямоугольник 32">
            <a:hlinkClick r:id="" action="ppaction://noaction"/>
          </p:cNvPr>
          <p:cNvSpPr/>
          <p:nvPr userDrawn="1"/>
        </p:nvSpPr>
        <p:spPr>
          <a:xfrm>
            <a:off x="712428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4" name="Прямоугольник 33">
            <a:hlinkClick r:id="" action="ppaction://noaction"/>
          </p:cNvPr>
          <p:cNvSpPr/>
          <p:nvPr userDrawn="1"/>
        </p:nvSpPr>
        <p:spPr>
          <a:xfrm>
            <a:off x="781236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5" name="Прямоугольник 44">
            <a:hlinkClick r:id="" action="ppaction://noaction"/>
          </p:cNvPr>
          <p:cNvSpPr/>
          <p:nvPr userDrawn="1"/>
        </p:nvSpPr>
        <p:spPr>
          <a:xfrm>
            <a:off x="84900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96172213"/>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8_Рисунок с подписью">
    <p:bg>
      <p:bgRef idx="1001">
        <a:schemeClr val="bg2"/>
      </p:bgRef>
    </p:bg>
    <p:spTree>
      <p:nvGrpSpPr>
        <p:cNvPr id="1" name=""/>
        <p:cNvGrpSpPr/>
        <p:nvPr/>
      </p:nvGrpSpPr>
      <p:grpSpPr>
        <a:xfrm>
          <a:off x="0" y="0"/>
          <a:ext cx="0" cy="0"/>
          <a:chOff x="0" y="0"/>
          <a:chExt cx="0" cy="0"/>
        </a:xfrm>
      </p:grpSpPr>
      <p:sp>
        <p:nvSpPr>
          <p:cNvPr id="8" name="Rectangle 7"/>
          <p:cNvSpPr/>
          <p:nvPr/>
        </p:nvSpPr>
        <p:spPr>
          <a:xfrm>
            <a:off x="-9144" y="3429000"/>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9" name="Rectangle 8"/>
          <p:cNvSpPr/>
          <p:nvPr/>
        </p:nvSpPr>
        <p:spPr>
          <a:xfrm>
            <a:off x="-9144" y="3497580"/>
            <a:ext cx="1463040"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10" name="Rectangle 9"/>
          <p:cNvSpPr/>
          <p:nvPr/>
        </p:nvSpPr>
        <p:spPr>
          <a:xfrm>
            <a:off x="1545336" y="3490722"/>
            <a:ext cx="7589520"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2" name="Title 1"/>
          <p:cNvSpPr>
            <a:spLocks noGrp="1"/>
          </p:cNvSpPr>
          <p:nvPr>
            <p:ph type="title"/>
          </p:nvPr>
        </p:nvSpPr>
        <p:spPr>
          <a:xfrm>
            <a:off x="1600200" y="3543300"/>
            <a:ext cx="7315200" cy="457200"/>
          </a:xfrm>
        </p:spPr>
        <p:txBody>
          <a:bodyPr anchor="ctr"/>
          <a:lstStyle>
            <a:lvl1pPr algn="l" eaLnBrk="1" latinLnBrk="0" hangingPunct="1">
              <a:buNone/>
              <a:defRPr kumimoji="0" lang="ru-RU" sz="2800" b="0">
                <a:solidFill>
                  <a:srgbClr val="FFFFFF"/>
                </a:solidFill>
              </a:defRPr>
            </a:lvl1pPr>
            <a:extLst/>
          </a:lstStyle>
          <a:p>
            <a:pPr eaLnBrk="1" latinLnBrk="0" hangingPunct="1"/>
            <a:r>
              <a:rPr lang="ru-RU" dirty="0" smtClean="0"/>
              <a:t>Образец заголовка</a:t>
            </a:r>
            <a:endParaRPr dirty="0"/>
          </a:p>
        </p:txBody>
      </p:sp>
      <p:sp>
        <p:nvSpPr>
          <p:cNvPr id="11" name="Rectangle 10"/>
          <p:cNvSpPr/>
          <p:nvPr/>
        </p:nvSpPr>
        <p:spPr>
          <a:xfrm>
            <a:off x="1447800" y="0"/>
            <a:ext cx="100584" cy="515035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5" name="Прямоугольник 4">
            <a:hlinkClick r:id="rId2" action="ppaction://hlinksldjump"/>
          </p:cNvPr>
          <p:cNvSpPr/>
          <p:nvPr userDrawn="1"/>
        </p:nvSpPr>
        <p:spPr>
          <a:xfrm>
            <a:off x="161967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6" name="Прямоугольник 15">
            <a:hlinkClick r:id="rId3" action="ppaction://hlinksldjump"/>
          </p:cNvPr>
          <p:cNvSpPr/>
          <p:nvPr userDrawn="1"/>
        </p:nvSpPr>
        <p:spPr>
          <a:xfrm>
            <a:off x="230774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7" name="Прямоугольник 16">
            <a:hlinkClick r:id="rId4" action="ppaction://hlinksldjump"/>
          </p:cNvPr>
          <p:cNvSpPr/>
          <p:nvPr userDrawn="1"/>
        </p:nvSpPr>
        <p:spPr>
          <a:xfrm>
            <a:off x="299582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8" name="Прямоугольник 17">
            <a:hlinkClick r:id="" action="ppaction://noaction"/>
          </p:cNvPr>
          <p:cNvSpPr/>
          <p:nvPr userDrawn="1"/>
        </p:nvSpPr>
        <p:spPr>
          <a:xfrm>
            <a:off x="368390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9" name="Прямоугольник 18">
            <a:hlinkClick r:id="" action="ppaction://noaction"/>
          </p:cNvPr>
          <p:cNvSpPr/>
          <p:nvPr userDrawn="1"/>
        </p:nvSpPr>
        <p:spPr>
          <a:xfrm>
            <a:off x="4371976"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0" name="Прямоугольник 19">
            <a:hlinkClick r:id="" action="ppaction://noaction"/>
          </p:cNvPr>
          <p:cNvSpPr/>
          <p:nvPr userDrawn="1"/>
        </p:nvSpPr>
        <p:spPr>
          <a:xfrm>
            <a:off x="506005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1" name="Прямоугольник 20">
            <a:hlinkClick r:id="" action="ppaction://noaction"/>
          </p:cNvPr>
          <p:cNvSpPr/>
          <p:nvPr userDrawn="1"/>
        </p:nvSpPr>
        <p:spPr>
          <a:xfrm>
            <a:off x="574812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2" name="Прямоугольник 21">
            <a:hlinkClick r:id="" action="ppaction://noaction"/>
          </p:cNvPr>
          <p:cNvSpPr/>
          <p:nvPr userDrawn="1"/>
        </p:nvSpPr>
        <p:spPr>
          <a:xfrm>
            <a:off x="643620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8</a:t>
            </a:r>
            <a:endParaRPr lang="uk-UA" sz="1200" b="1" dirty="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3" name="Прямоугольник 22">
            <a:hlinkClick r:id="" action="ppaction://noaction"/>
          </p:cNvPr>
          <p:cNvSpPr/>
          <p:nvPr userDrawn="1"/>
        </p:nvSpPr>
        <p:spPr>
          <a:xfrm>
            <a:off x="712428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4" name="Прямоугольник 23">
            <a:hlinkClick r:id="" action="ppaction://noaction"/>
          </p:cNvPr>
          <p:cNvSpPr/>
          <p:nvPr userDrawn="1"/>
        </p:nvSpPr>
        <p:spPr>
          <a:xfrm>
            <a:off x="781236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5" name="Прямоугольник 24">
            <a:hlinkClick r:id="" action="ppaction://noaction"/>
          </p:cNvPr>
          <p:cNvSpPr/>
          <p:nvPr userDrawn="1"/>
        </p:nvSpPr>
        <p:spPr>
          <a:xfrm>
            <a:off x="161967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6" name="Прямоугольник 25">
            <a:hlinkClick r:id="" action="ppaction://noaction"/>
          </p:cNvPr>
          <p:cNvSpPr/>
          <p:nvPr userDrawn="1"/>
        </p:nvSpPr>
        <p:spPr>
          <a:xfrm>
            <a:off x="23077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7" name="Прямоугольник 26">
            <a:hlinkClick r:id="" action="ppaction://noaction"/>
          </p:cNvPr>
          <p:cNvSpPr/>
          <p:nvPr userDrawn="1"/>
        </p:nvSpPr>
        <p:spPr>
          <a:xfrm>
            <a:off x="299582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8" name="Прямоугольник 27">
            <a:hlinkClick r:id="" action="ppaction://noaction"/>
          </p:cNvPr>
          <p:cNvSpPr/>
          <p:nvPr userDrawn="1"/>
        </p:nvSpPr>
        <p:spPr>
          <a:xfrm>
            <a:off x="368390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9" name="Прямоугольник 28">
            <a:hlinkClick r:id="" action="ppaction://noaction"/>
          </p:cNvPr>
          <p:cNvSpPr/>
          <p:nvPr userDrawn="1"/>
        </p:nvSpPr>
        <p:spPr>
          <a:xfrm>
            <a:off x="4371976"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0" name="Прямоугольник 29">
            <a:hlinkClick r:id="" action="ppaction://noaction"/>
          </p:cNvPr>
          <p:cNvSpPr/>
          <p:nvPr userDrawn="1"/>
        </p:nvSpPr>
        <p:spPr>
          <a:xfrm>
            <a:off x="506005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1" name="Прямоугольник 30">
            <a:hlinkClick r:id="" action="ppaction://noaction"/>
          </p:cNvPr>
          <p:cNvSpPr/>
          <p:nvPr userDrawn="1"/>
        </p:nvSpPr>
        <p:spPr>
          <a:xfrm>
            <a:off x="574812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2" name="Прямоугольник 31">
            <a:hlinkClick r:id="" action="ppaction://noaction"/>
          </p:cNvPr>
          <p:cNvSpPr/>
          <p:nvPr userDrawn="1"/>
        </p:nvSpPr>
        <p:spPr>
          <a:xfrm>
            <a:off x="643620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3" name="Прямоугольник 32">
            <a:hlinkClick r:id="" action="ppaction://noaction"/>
          </p:cNvPr>
          <p:cNvSpPr/>
          <p:nvPr userDrawn="1"/>
        </p:nvSpPr>
        <p:spPr>
          <a:xfrm>
            <a:off x="712428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4" name="Прямоугольник 33">
            <a:hlinkClick r:id="" action="ppaction://noaction"/>
          </p:cNvPr>
          <p:cNvSpPr/>
          <p:nvPr userDrawn="1"/>
        </p:nvSpPr>
        <p:spPr>
          <a:xfrm>
            <a:off x="781236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5" name="Прямоугольник 44">
            <a:hlinkClick r:id="" action="ppaction://noaction"/>
          </p:cNvPr>
          <p:cNvSpPr/>
          <p:nvPr userDrawn="1"/>
        </p:nvSpPr>
        <p:spPr>
          <a:xfrm>
            <a:off x="84900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67646322"/>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7_Рисунок с подписью">
    <p:bg>
      <p:bgRef idx="1001">
        <a:schemeClr val="bg2"/>
      </p:bgRef>
    </p:bg>
    <p:spTree>
      <p:nvGrpSpPr>
        <p:cNvPr id="1" name=""/>
        <p:cNvGrpSpPr/>
        <p:nvPr/>
      </p:nvGrpSpPr>
      <p:grpSpPr>
        <a:xfrm>
          <a:off x="0" y="0"/>
          <a:ext cx="0" cy="0"/>
          <a:chOff x="0" y="0"/>
          <a:chExt cx="0" cy="0"/>
        </a:xfrm>
      </p:grpSpPr>
      <p:sp>
        <p:nvSpPr>
          <p:cNvPr id="8" name="Rectangle 7"/>
          <p:cNvSpPr/>
          <p:nvPr/>
        </p:nvSpPr>
        <p:spPr>
          <a:xfrm>
            <a:off x="-9144" y="3429000"/>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9" name="Rectangle 8"/>
          <p:cNvSpPr/>
          <p:nvPr/>
        </p:nvSpPr>
        <p:spPr>
          <a:xfrm>
            <a:off x="-9144" y="3497580"/>
            <a:ext cx="1463040"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10" name="Rectangle 9"/>
          <p:cNvSpPr/>
          <p:nvPr/>
        </p:nvSpPr>
        <p:spPr>
          <a:xfrm>
            <a:off x="1545336" y="3490722"/>
            <a:ext cx="7589520"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2" name="Title 1"/>
          <p:cNvSpPr>
            <a:spLocks noGrp="1"/>
          </p:cNvSpPr>
          <p:nvPr>
            <p:ph type="title"/>
          </p:nvPr>
        </p:nvSpPr>
        <p:spPr>
          <a:xfrm>
            <a:off x="1600200" y="3543300"/>
            <a:ext cx="7315200" cy="457200"/>
          </a:xfrm>
        </p:spPr>
        <p:txBody>
          <a:bodyPr anchor="ctr"/>
          <a:lstStyle>
            <a:lvl1pPr algn="l" eaLnBrk="1" latinLnBrk="0" hangingPunct="1">
              <a:buNone/>
              <a:defRPr kumimoji="0" lang="ru-RU" sz="2800" b="0">
                <a:solidFill>
                  <a:srgbClr val="FFFFFF"/>
                </a:solidFill>
              </a:defRPr>
            </a:lvl1pPr>
            <a:extLst/>
          </a:lstStyle>
          <a:p>
            <a:pPr eaLnBrk="1" latinLnBrk="0" hangingPunct="1"/>
            <a:r>
              <a:rPr lang="ru-RU" dirty="0" smtClean="0"/>
              <a:t>Образец заголовка</a:t>
            </a:r>
            <a:endParaRPr dirty="0"/>
          </a:p>
        </p:txBody>
      </p:sp>
      <p:sp>
        <p:nvSpPr>
          <p:cNvPr id="11" name="Rectangle 10"/>
          <p:cNvSpPr/>
          <p:nvPr/>
        </p:nvSpPr>
        <p:spPr>
          <a:xfrm>
            <a:off x="1447800" y="0"/>
            <a:ext cx="100584" cy="515035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5" name="Прямоугольник 4">
            <a:hlinkClick r:id="rId2" action="ppaction://hlinksldjump"/>
          </p:cNvPr>
          <p:cNvSpPr/>
          <p:nvPr userDrawn="1"/>
        </p:nvSpPr>
        <p:spPr>
          <a:xfrm>
            <a:off x="161967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6" name="Прямоугольник 15">
            <a:hlinkClick r:id="rId3" action="ppaction://hlinksldjump"/>
          </p:cNvPr>
          <p:cNvSpPr/>
          <p:nvPr userDrawn="1"/>
        </p:nvSpPr>
        <p:spPr>
          <a:xfrm>
            <a:off x="230774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7" name="Прямоугольник 16">
            <a:hlinkClick r:id="rId4" action="ppaction://hlinksldjump"/>
          </p:cNvPr>
          <p:cNvSpPr/>
          <p:nvPr userDrawn="1"/>
        </p:nvSpPr>
        <p:spPr>
          <a:xfrm>
            <a:off x="299582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8" name="Прямоугольник 17">
            <a:hlinkClick r:id="" action="ppaction://noaction"/>
          </p:cNvPr>
          <p:cNvSpPr/>
          <p:nvPr userDrawn="1"/>
        </p:nvSpPr>
        <p:spPr>
          <a:xfrm>
            <a:off x="368390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9" name="Прямоугольник 18">
            <a:hlinkClick r:id="" action="ppaction://noaction"/>
          </p:cNvPr>
          <p:cNvSpPr/>
          <p:nvPr userDrawn="1"/>
        </p:nvSpPr>
        <p:spPr>
          <a:xfrm>
            <a:off x="4371976"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0" name="Прямоугольник 19">
            <a:hlinkClick r:id="" action="ppaction://noaction"/>
          </p:cNvPr>
          <p:cNvSpPr/>
          <p:nvPr userDrawn="1"/>
        </p:nvSpPr>
        <p:spPr>
          <a:xfrm>
            <a:off x="506005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1" name="Прямоугольник 20">
            <a:hlinkClick r:id="" action="ppaction://noaction"/>
          </p:cNvPr>
          <p:cNvSpPr/>
          <p:nvPr userDrawn="1"/>
        </p:nvSpPr>
        <p:spPr>
          <a:xfrm>
            <a:off x="574812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7</a:t>
            </a:r>
            <a:endParaRPr lang="uk-UA" sz="1200" b="1" dirty="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2" name="Прямоугольник 21">
            <a:hlinkClick r:id="" action="ppaction://noaction"/>
          </p:cNvPr>
          <p:cNvSpPr/>
          <p:nvPr userDrawn="1"/>
        </p:nvSpPr>
        <p:spPr>
          <a:xfrm>
            <a:off x="643620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3" name="Прямоугольник 22">
            <a:hlinkClick r:id="" action="ppaction://noaction"/>
          </p:cNvPr>
          <p:cNvSpPr/>
          <p:nvPr userDrawn="1"/>
        </p:nvSpPr>
        <p:spPr>
          <a:xfrm>
            <a:off x="712428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4" name="Прямоугольник 23">
            <a:hlinkClick r:id="" action="ppaction://noaction"/>
          </p:cNvPr>
          <p:cNvSpPr/>
          <p:nvPr userDrawn="1"/>
        </p:nvSpPr>
        <p:spPr>
          <a:xfrm>
            <a:off x="781236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5" name="Прямоугольник 24">
            <a:hlinkClick r:id="" action="ppaction://noaction"/>
          </p:cNvPr>
          <p:cNvSpPr/>
          <p:nvPr userDrawn="1"/>
        </p:nvSpPr>
        <p:spPr>
          <a:xfrm>
            <a:off x="161967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6" name="Прямоугольник 25">
            <a:hlinkClick r:id="" action="ppaction://noaction"/>
          </p:cNvPr>
          <p:cNvSpPr/>
          <p:nvPr userDrawn="1"/>
        </p:nvSpPr>
        <p:spPr>
          <a:xfrm>
            <a:off x="23077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7" name="Прямоугольник 26">
            <a:hlinkClick r:id="" action="ppaction://noaction"/>
          </p:cNvPr>
          <p:cNvSpPr/>
          <p:nvPr userDrawn="1"/>
        </p:nvSpPr>
        <p:spPr>
          <a:xfrm>
            <a:off x="299582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8" name="Прямоугольник 27">
            <a:hlinkClick r:id="" action="ppaction://noaction"/>
          </p:cNvPr>
          <p:cNvSpPr/>
          <p:nvPr userDrawn="1"/>
        </p:nvSpPr>
        <p:spPr>
          <a:xfrm>
            <a:off x="368390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9" name="Прямоугольник 28">
            <a:hlinkClick r:id="" action="ppaction://noaction"/>
          </p:cNvPr>
          <p:cNvSpPr/>
          <p:nvPr userDrawn="1"/>
        </p:nvSpPr>
        <p:spPr>
          <a:xfrm>
            <a:off x="4371976"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0" name="Прямоугольник 29">
            <a:hlinkClick r:id="" action="ppaction://noaction"/>
          </p:cNvPr>
          <p:cNvSpPr/>
          <p:nvPr userDrawn="1"/>
        </p:nvSpPr>
        <p:spPr>
          <a:xfrm>
            <a:off x="506005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1" name="Прямоугольник 30">
            <a:hlinkClick r:id="" action="ppaction://noaction"/>
          </p:cNvPr>
          <p:cNvSpPr/>
          <p:nvPr userDrawn="1"/>
        </p:nvSpPr>
        <p:spPr>
          <a:xfrm>
            <a:off x="574812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2" name="Прямоугольник 31">
            <a:hlinkClick r:id="" action="ppaction://noaction"/>
          </p:cNvPr>
          <p:cNvSpPr/>
          <p:nvPr userDrawn="1"/>
        </p:nvSpPr>
        <p:spPr>
          <a:xfrm>
            <a:off x="643620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3" name="Прямоугольник 32">
            <a:hlinkClick r:id="" action="ppaction://noaction"/>
          </p:cNvPr>
          <p:cNvSpPr/>
          <p:nvPr userDrawn="1"/>
        </p:nvSpPr>
        <p:spPr>
          <a:xfrm>
            <a:off x="712428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4" name="Прямоугольник 33">
            <a:hlinkClick r:id="" action="ppaction://noaction"/>
          </p:cNvPr>
          <p:cNvSpPr/>
          <p:nvPr userDrawn="1"/>
        </p:nvSpPr>
        <p:spPr>
          <a:xfrm>
            <a:off x="781236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5" name="Прямоугольник 44">
            <a:hlinkClick r:id="" action="ppaction://noaction"/>
          </p:cNvPr>
          <p:cNvSpPr/>
          <p:nvPr userDrawn="1"/>
        </p:nvSpPr>
        <p:spPr>
          <a:xfrm>
            <a:off x="84900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1307870"/>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6_Рисунок с подписью">
    <p:bg>
      <p:bgRef idx="1001">
        <a:schemeClr val="bg2"/>
      </p:bgRef>
    </p:bg>
    <p:spTree>
      <p:nvGrpSpPr>
        <p:cNvPr id="1" name=""/>
        <p:cNvGrpSpPr/>
        <p:nvPr/>
      </p:nvGrpSpPr>
      <p:grpSpPr>
        <a:xfrm>
          <a:off x="0" y="0"/>
          <a:ext cx="0" cy="0"/>
          <a:chOff x="0" y="0"/>
          <a:chExt cx="0" cy="0"/>
        </a:xfrm>
      </p:grpSpPr>
      <p:sp>
        <p:nvSpPr>
          <p:cNvPr id="8" name="Rectangle 7"/>
          <p:cNvSpPr/>
          <p:nvPr/>
        </p:nvSpPr>
        <p:spPr>
          <a:xfrm>
            <a:off x="-9144" y="3429000"/>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9" name="Rectangle 8"/>
          <p:cNvSpPr/>
          <p:nvPr/>
        </p:nvSpPr>
        <p:spPr>
          <a:xfrm>
            <a:off x="-9144" y="3497580"/>
            <a:ext cx="1463040"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10" name="Rectangle 9"/>
          <p:cNvSpPr/>
          <p:nvPr/>
        </p:nvSpPr>
        <p:spPr>
          <a:xfrm>
            <a:off x="1545336" y="3490722"/>
            <a:ext cx="7589520"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2" name="Title 1"/>
          <p:cNvSpPr>
            <a:spLocks noGrp="1"/>
          </p:cNvSpPr>
          <p:nvPr>
            <p:ph type="title"/>
          </p:nvPr>
        </p:nvSpPr>
        <p:spPr>
          <a:xfrm>
            <a:off x="1600200" y="3543300"/>
            <a:ext cx="7315200" cy="457200"/>
          </a:xfrm>
        </p:spPr>
        <p:txBody>
          <a:bodyPr anchor="ctr"/>
          <a:lstStyle>
            <a:lvl1pPr algn="l" eaLnBrk="1" latinLnBrk="0" hangingPunct="1">
              <a:buNone/>
              <a:defRPr kumimoji="0" lang="ru-RU" sz="2800" b="0">
                <a:solidFill>
                  <a:srgbClr val="FFFFFF"/>
                </a:solidFill>
              </a:defRPr>
            </a:lvl1pPr>
            <a:extLst/>
          </a:lstStyle>
          <a:p>
            <a:pPr eaLnBrk="1" latinLnBrk="0" hangingPunct="1"/>
            <a:r>
              <a:rPr lang="ru-RU" dirty="0" smtClean="0"/>
              <a:t>Образец заголовка</a:t>
            </a:r>
            <a:endParaRPr dirty="0"/>
          </a:p>
        </p:txBody>
      </p:sp>
      <p:sp>
        <p:nvSpPr>
          <p:cNvPr id="11" name="Rectangle 10"/>
          <p:cNvSpPr/>
          <p:nvPr/>
        </p:nvSpPr>
        <p:spPr>
          <a:xfrm>
            <a:off x="1447800" y="0"/>
            <a:ext cx="100584" cy="515035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5" name="Прямоугольник 4">
            <a:hlinkClick r:id="rId2" action="ppaction://hlinksldjump"/>
          </p:cNvPr>
          <p:cNvSpPr/>
          <p:nvPr userDrawn="1"/>
        </p:nvSpPr>
        <p:spPr>
          <a:xfrm>
            <a:off x="161967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6" name="Прямоугольник 15">
            <a:hlinkClick r:id="rId3" action="ppaction://hlinksldjump"/>
          </p:cNvPr>
          <p:cNvSpPr/>
          <p:nvPr userDrawn="1"/>
        </p:nvSpPr>
        <p:spPr>
          <a:xfrm>
            <a:off x="230774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7" name="Прямоугольник 16">
            <a:hlinkClick r:id="rId4" action="ppaction://hlinksldjump"/>
          </p:cNvPr>
          <p:cNvSpPr/>
          <p:nvPr userDrawn="1"/>
        </p:nvSpPr>
        <p:spPr>
          <a:xfrm>
            <a:off x="299582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8" name="Прямоугольник 17">
            <a:hlinkClick r:id="" action="ppaction://noaction"/>
          </p:cNvPr>
          <p:cNvSpPr/>
          <p:nvPr userDrawn="1"/>
        </p:nvSpPr>
        <p:spPr>
          <a:xfrm>
            <a:off x="368390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9" name="Прямоугольник 18">
            <a:hlinkClick r:id="" action="ppaction://noaction"/>
          </p:cNvPr>
          <p:cNvSpPr/>
          <p:nvPr userDrawn="1"/>
        </p:nvSpPr>
        <p:spPr>
          <a:xfrm>
            <a:off x="4371976"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0" name="Прямоугольник 19">
            <a:hlinkClick r:id="" action="ppaction://noaction"/>
          </p:cNvPr>
          <p:cNvSpPr/>
          <p:nvPr userDrawn="1"/>
        </p:nvSpPr>
        <p:spPr>
          <a:xfrm>
            <a:off x="506005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6</a:t>
            </a:r>
            <a:endParaRPr lang="uk-UA" sz="1200" b="1" dirty="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1" name="Прямоугольник 20">
            <a:hlinkClick r:id="" action="ppaction://noaction"/>
          </p:cNvPr>
          <p:cNvSpPr/>
          <p:nvPr userDrawn="1"/>
        </p:nvSpPr>
        <p:spPr>
          <a:xfrm>
            <a:off x="574812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2" name="Прямоугольник 21">
            <a:hlinkClick r:id="" action="ppaction://noaction"/>
          </p:cNvPr>
          <p:cNvSpPr/>
          <p:nvPr userDrawn="1"/>
        </p:nvSpPr>
        <p:spPr>
          <a:xfrm>
            <a:off x="643620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3" name="Прямоугольник 22">
            <a:hlinkClick r:id="" action="ppaction://noaction"/>
          </p:cNvPr>
          <p:cNvSpPr/>
          <p:nvPr userDrawn="1"/>
        </p:nvSpPr>
        <p:spPr>
          <a:xfrm>
            <a:off x="712428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4" name="Прямоугольник 23">
            <a:hlinkClick r:id="" action="ppaction://noaction"/>
          </p:cNvPr>
          <p:cNvSpPr/>
          <p:nvPr userDrawn="1"/>
        </p:nvSpPr>
        <p:spPr>
          <a:xfrm>
            <a:off x="781236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5" name="Прямоугольник 24">
            <a:hlinkClick r:id="" action="ppaction://noaction"/>
          </p:cNvPr>
          <p:cNvSpPr/>
          <p:nvPr userDrawn="1"/>
        </p:nvSpPr>
        <p:spPr>
          <a:xfrm>
            <a:off x="161967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6" name="Прямоугольник 25">
            <a:hlinkClick r:id="" action="ppaction://noaction"/>
          </p:cNvPr>
          <p:cNvSpPr/>
          <p:nvPr userDrawn="1"/>
        </p:nvSpPr>
        <p:spPr>
          <a:xfrm>
            <a:off x="23077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7" name="Прямоугольник 26">
            <a:hlinkClick r:id="" action="ppaction://noaction"/>
          </p:cNvPr>
          <p:cNvSpPr/>
          <p:nvPr userDrawn="1"/>
        </p:nvSpPr>
        <p:spPr>
          <a:xfrm>
            <a:off x="299582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8" name="Прямоугольник 27">
            <a:hlinkClick r:id="" action="ppaction://noaction"/>
          </p:cNvPr>
          <p:cNvSpPr/>
          <p:nvPr userDrawn="1"/>
        </p:nvSpPr>
        <p:spPr>
          <a:xfrm>
            <a:off x="368390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9" name="Прямоугольник 28">
            <a:hlinkClick r:id="" action="ppaction://noaction"/>
          </p:cNvPr>
          <p:cNvSpPr/>
          <p:nvPr userDrawn="1"/>
        </p:nvSpPr>
        <p:spPr>
          <a:xfrm>
            <a:off x="4371976"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0" name="Прямоугольник 29">
            <a:hlinkClick r:id="" action="ppaction://noaction"/>
          </p:cNvPr>
          <p:cNvSpPr/>
          <p:nvPr userDrawn="1"/>
        </p:nvSpPr>
        <p:spPr>
          <a:xfrm>
            <a:off x="506005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1" name="Прямоугольник 30">
            <a:hlinkClick r:id="" action="ppaction://noaction"/>
          </p:cNvPr>
          <p:cNvSpPr/>
          <p:nvPr userDrawn="1"/>
        </p:nvSpPr>
        <p:spPr>
          <a:xfrm>
            <a:off x="574812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2" name="Прямоугольник 31">
            <a:hlinkClick r:id="" action="ppaction://noaction"/>
          </p:cNvPr>
          <p:cNvSpPr/>
          <p:nvPr userDrawn="1"/>
        </p:nvSpPr>
        <p:spPr>
          <a:xfrm>
            <a:off x="643620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3" name="Прямоугольник 32">
            <a:hlinkClick r:id="" action="ppaction://noaction"/>
          </p:cNvPr>
          <p:cNvSpPr/>
          <p:nvPr userDrawn="1"/>
        </p:nvSpPr>
        <p:spPr>
          <a:xfrm>
            <a:off x="712428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4" name="Прямоугольник 33">
            <a:hlinkClick r:id="" action="ppaction://noaction"/>
          </p:cNvPr>
          <p:cNvSpPr/>
          <p:nvPr userDrawn="1"/>
        </p:nvSpPr>
        <p:spPr>
          <a:xfrm>
            <a:off x="781236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5" name="Прямоугольник 44">
            <a:hlinkClick r:id="" action="ppaction://noaction"/>
          </p:cNvPr>
          <p:cNvSpPr/>
          <p:nvPr userDrawn="1"/>
        </p:nvSpPr>
        <p:spPr>
          <a:xfrm>
            <a:off x="84900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7737985"/>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5_Рисунок с подписью">
    <p:bg>
      <p:bgRef idx="1001">
        <a:schemeClr val="bg2"/>
      </p:bgRef>
    </p:bg>
    <p:spTree>
      <p:nvGrpSpPr>
        <p:cNvPr id="1" name=""/>
        <p:cNvGrpSpPr/>
        <p:nvPr/>
      </p:nvGrpSpPr>
      <p:grpSpPr>
        <a:xfrm>
          <a:off x="0" y="0"/>
          <a:ext cx="0" cy="0"/>
          <a:chOff x="0" y="0"/>
          <a:chExt cx="0" cy="0"/>
        </a:xfrm>
      </p:grpSpPr>
      <p:sp>
        <p:nvSpPr>
          <p:cNvPr id="8" name="Rectangle 7"/>
          <p:cNvSpPr/>
          <p:nvPr/>
        </p:nvSpPr>
        <p:spPr>
          <a:xfrm>
            <a:off x="-9144" y="3429000"/>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9" name="Rectangle 8"/>
          <p:cNvSpPr/>
          <p:nvPr/>
        </p:nvSpPr>
        <p:spPr>
          <a:xfrm>
            <a:off x="-9144" y="3497580"/>
            <a:ext cx="1463040"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10" name="Rectangle 9"/>
          <p:cNvSpPr/>
          <p:nvPr/>
        </p:nvSpPr>
        <p:spPr>
          <a:xfrm>
            <a:off x="1545336" y="3490722"/>
            <a:ext cx="7589520"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2" name="Title 1"/>
          <p:cNvSpPr>
            <a:spLocks noGrp="1"/>
          </p:cNvSpPr>
          <p:nvPr>
            <p:ph type="title"/>
          </p:nvPr>
        </p:nvSpPr>
        <p:spPr>
          <a:xfrm>
            <a:off x="1600200" y="3543300"/>
            <a:ext cx="7315200" cy="457200"/>
          </a:xfrm>
        </p:spPr>
        <p:txBody>
          <a:bodyPr anchor="ctr"/>
          <a:lstStyle>
            <a:lvl1pPr algn="l" eaLnBrk="1" latinLnBrk="0" hangingPunct="1">
              <a:buNone/>
              <a:defRPr kumimoji="0" lang="ru-RU" sz="2800" b="0">
                <a:solidFill>
                  <a:srgbClr val="FFFFFF"/>
                </a:solidFill>
              </a:defRPr>
            </a:lvl1pPr>
            <a:extLst/>
          </a:lstStyle>
          <a:p>
            <a:pPr eaLnBrk="1" latinLnBrk="0" hangingPunct="1"/>
            <a:r>
              <a:rPr lang="ru-RU" dirty="0" smtClean="0"/>
              <a:t>Образец заголовка</a:t>
            </a:r>
            <a:endParaRPr dirty="0"/>
          </a:p>
        </p:txBody>
      </p:sp>
      <p:sp>
        <p:nvSpPr>
          <p:cNvPr id="11" name="Rectangle 10"/>
          <p:cNvSpPr/>
          <p:nvPr/>
        </p:nvSpPr>
        <p:spPr>
          <a:xfrm>
            <a:off x="1447800" y="0"/>
            <a:ext cx="100584" cy="515035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5" name="Прямоугольник 4">
            <a:hlinkClick r:id="rId2" action="ppaction://hlinksldjump"/>
          </p:cNvPr>
          <p:cNvSpPr/>
          <p:nvPr userDrawn="1"/>
        </p:nvSpPr>
        <p:spPr>
          <a:xfrm>
            <a:off x="161967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6" name="Прямоугольник 15">
            <a:hlinkClick r:id="rId3" action="ppaction://hlinksldjump"/>
          </p:cNvPr>
          <p:cNvSpPr/>
          <p:nvPr userDrawn="1"/>
        </p:nvSpPr>
        <p:spPr>
          <a:xfrm>
            <a:off x="230774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7" name="Прямоугольник 16">
            <a:hlinkClick r:id="rId4" action="ppaction://hlinksldjump"/>
          </p:cNvPr>
          <p:cNvSpPr/>
          <p:nvPr userDrawn="1"/>
        </p:nvSpPr>
        <p:spPr>
          <a:xfrm>
            <a:off x="299582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8" name="Прямоугольник 17">
            <a:hlinkClick r:id="" action="ppaction://noaction"/>
          </p:cNvPr>
          <p:cNvSpPr/>
          <p:nvPr userDrawn="1"/>
        </p:nvSpPr>
        <p:spPr>
          <a:xfrm>
            <a:off x="368390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9" name="Прямоугольник 18">
            <a:hlinkClick r:id="" action="ppaction://noaction"/>
          </p:cNvPr>
          <p:cNvSpPr/>
          <p:nvPr userDrawn="1"/>
        </p:nvSpPr>
        <p:spPr>
          <a:xfrm>
            <a:off x="4371976"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5</a:t>
            </a:r>
            <a:endParaRPr lang="uk-UA" sz="1200" b="1" dirty="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0" name="Прямоугольник 19">
            <a:hlinkClick r:id="" action="ppaction://noaction"/>
          </p:cNvPr>
          <p:cNvSpPr/>
          <p:nvPr userDrawn="1"/>
        </p:nvSpPr>
        <p:spPr>
          <a:xfrm>
            <a:off x="506005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1" name="Прямоугольник 20">
            <a:hlinkClick r:id="" action="ppaction://noaction"/>
          </p:cNvPr>
          <p:cNvSpPr/>
          <p:nvPr userDrawn="1"/>
        </p:nvSpPr>
        <p:spPr>
          <a:xfrm>
            <a:off x="574812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2" name="Прямоугольник 21">
            <a:hlinkClick r:id="" action="ppaction://noaction"/>
          </p:cNvPr>
          <p:cNvSpPr/>
          <p:nvPr userDrawn="1"/>
        </p:nvSpPr>
        <p:spPr>
          <a:xfrm>
            <a:off x="643620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3" name="Прямоугольник 22">
            <a:hlinkClick r:id="" action="ppaction://noaction"/>
          </p:cNvPr>
          <p:cNvSpPr/>
          <p:nvPr userDrawn="1"/>
        </p:nvSpPr>
        <p:spPr>
          <a:xfrm>
            <a:off x="712428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4" name="Прямоугольник 23">
            <a:hlinkClick r:id="" action="ppaction://noaction"/>
          </p:cNvPr>
          <p:cNvSpPr/>
          <p:nvPr userDrawn="1"/>
        </p:nvSpPr>
        <p:spPr>
          <a:xfrm>
            <a:off x="781236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5" name="Прямоугольник 24">
            <a:hlinkClick r:id="" action="ppaction://noaction"/>
          </p:cNvPr>
          <p:cNvSpPr/>
          <p:nvPr userDrawn="1"/>
        </p:nvSpPr>
        <p:spPr>
          <a:xfrm>
            <a:off x="161967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6" name="Прямоугольник 25">
            <a:hlinkClick r:id="" action="ppaction://noaction"/>
          </p:cNvPr>
          <p:cNvSpPr/>
          <p:nvPr userDrawn="1"/>
        </p:nvSpPr>
        <p:spPr>
          <a:xfrm>
            <a:off x="23077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7" name="Прямоугольник 26">
            <a:hlinkClick r:id="" action="ppaction://noaction"/>
          </p:cNvPr>
          <p:cNvSpPr/>
          <p:nvPr userDrawn="1"/>
        </p:nvSpPr>
        <p:spPr>
          <a:xfrm>
            <a:off x="299582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8" name="Прямоугольник 27">
            <a:hlinkClick r:id="" action="ppaction://noaction"/>
          </p:cNvPr>
          <p:cNvSpPr/>
          <p:nvPr userDrawn="1"/>
        </p:nvSpPr>
        <p:spPr>
          <a:xfrm>
            <a:off x="368390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9" name="Прямоугольник 28">
            <a:hlinkClick r:id="" action="ppaction://noaction"/>
          </p:cNvPr>
          <p:cNvSpPr/>
          <p:nvPr userDrawn="1"/>
        </p:nvSpPr>
        <p:spPr>
          <a:xfrm>
            <a:off x="4371976"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0" name="Прямоугольник 29">
            <a:hlinkClick r:id="" action="ppaction://noaction"/>
          </p:cNvPr>
          <p:cNvSpPr/>
          <p:nvPr userDrawn="1"/>
        </p:nvSpPr>
        <p:spPr>
          <a:xfrm>
            <a:off x="506005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1" name="Прямоугольник 30">
            <a:hlinkClick r:id="" action="ppaction://noaction"/>
          </p:cNvPr>
          <p:cNvSpPr/>
          <p:nvPr userDrawn="1"/>
        </p:nvSpPr>
        <p:spPr>
          <a:xfrm>
            <a:off x="574812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2" name="Прямоугольник 31">
            <a:hlinkClick r:id="" action="ppaction://noaction"/>
          </p:cNvPr>
          <p:cNvSpPr/>
          <p:nvPr userDrawn="1"/>
        </p:nvSpPr>
        <p:spPr>
          <a:xfrm>
            <a:off x="643620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3" name="Прямоугольник 32">
            <a:hlinkClick r:id="" action="ppaction://noaction"/>
          </p:cNvPr>
          <p:cNvSpPr/>
          <p:nvPr userDrawn="1"/>
        </p:nvSpPr>
        <p:spPr>
          <a:xfrm>
            <a:off x="712428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4" name="Прямоугольник 33">
            <a:hlinkClick r:id="" action="ppaction://noaction"/>
          </p:cNvPr>
          <p:cNvSpPr/>
          <p:nvPr userDrawn="1"/>
        </p:nvSpPr>
        <p:spPr>
          <a:xfrm>
            <a:off x="781236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5" name="Прямоугольник 44">
            <a:hlinkClick r:id="" action="ppaction://noaction"/>
          </p:cNvPr>
          <p:cNvSpPr/>
          <p:nvPr userDrawn="1"/>
        </p:nvSpPr>
        <p:spPr>
          <a:xfrm>
            <a:off x="84900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29425875"/>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Рисунок с подписью">
    <p:bg>
      <p:bgRef idx="1001">
        <a:schemeClr val="bg2"/>
      </p:bgRef>
    </p:bg>
    <p:spTree>
      <p:nvGrpSpPr>
        <p:cNvPr id="1" name=""/>
        <p:cNvGrpSpPr/>
        <p:nvPr/>
      </p:nvGrpSpPr>
      <p:grpSpPr>
        <a:xfrm>
          <a:off x="0" y="0"/>
          <a:ext cx="0" cy="0"/>
          <a:chOff x="0" y="0"/>
          <a:chExt cx="0" cy="0"/>
        </a:xfrm>
      </p:grpSpPr>
      <p:sp>
        <p:nvSpPr>
          <p:cNvPr id="8" name="Rectangle 7"/>
          <p:cNvSpPr/>
          <p:nvPr/>
        </p:nvSpPr>
        <p:spPr>
          <a:xfrm>
            <a:off x="-9144" y="3429000"/>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9" name="Rectangle 8"/>
          <p:cNvSpPr/>
          <p:nvPr/>
        </p:nvSpPr>
        <p:spPr>
          <a:xfrm>
            <a:off x="-9144" y="3497580"/>
            <a:ext cx="1463040"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10" name="Rectangle 9"/>
          <p:cNvSpPr/>
          <p:nvPr/>
        </p:nvSpPr>
        <p:spPr>
          <a:xfrm>
            <a:off x="1545336" y="3490722"/>
            <a:ext cx="7589520"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2" name="Title 1"/>
          <p:cNvSpPr>
            <a:spLocks noGrp="1"/>
          </p:cNvSpPr>
          <p:nvPr>
            <p:ph type="title"/>
          </p:nvPr>
        </p:nvSpPr>
        <p:spPr>
          <a:xfrm>
            <a:off x="1600200" y="3543300"/>
            <a:ext cx="7315200" cy="457200"/>
          </a:xfrm>
        </p:spPr>
        <p:txBody>
          <a:bodyPr anchor="ctr"/>
          <a:lstStyle>
            <a:lvl1pPr algn="l" eaLnBrk="1" latinLnBrk="0" hangingPunct="1">
              <a:buNone/>
              <a:defRPr kumimoji="0" lang="ru-RU" sz="2800" b="0">
                <a:solidFill>
                  <a:srgbClr val="FFFFFF"/>
                </a:solidFill>
              </a:defRPr>
            </a:lvl1pPr>
            <a:extLst/>
          </a:lstStyle>
          <a:p>
            <a:pPr eaLnBrk="1" latinLnBrk="0" hangingPunct="1"/>
            <a:r>
              <a:rPr lang="ru-RU" dirty="0" smtClean="0"/>
              <a:t>Образец заголовка</a:t>
            </a:r>
            <a:endParaRPr dirty="0"/>
          </a:p>
        </p:txBody>
      </p:sp>
      <p:sp>
        <p:nvSpPr>
          <p:cNvPr id="11" name="Rectangle 10"/>
          <p:cNvSpPr/>
          <p:nvPr/>
        </p:nvSpPr>
        <p:spPr>
          <a:xfrm>
            <a:off x="1447800" y="0"/>
            <a:ext cx="100584" cy="515035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5" name="Прямоугольник 4">
            <a:hlinkClick r:id="rId2" action="ppaction://hlinksldjump"/>
          </p:cNvPr>
          <p:cNvSpPr/>
          <p:nvPr userDrawn="1"/>
        </p:nvSpPr>
        <p:spPr>
          <a:xfrm>
            <a:off x="161967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6" name="Прямоугольник 15">
            <a:hlinkClick r:id="rId3" action="ppaction://hlinksldjump"/>
          </p:cNvPr>
          <p:cNvSpPr/>
          <p:nvPr userDrawn="1"/>
        </p:nvSpPr>
        <p:spPr>
          <a:xfrm>
            <a:off x="230774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7" name="Прямоугольник 16">
            <a:hlinkClick r:id="rId4" action="ppaction://hlinksldjump"/>
          </p:cNvPr>
          <p:cNvSpPr/>
          <p:nvPr userDrawn="1"/>
        </p:nvSpPr>
        <p:spPr>
          <a:xfrm>
            <a:off x="299582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8" name="Прямоугольник 17">
            <a:hlinkClick r:id="" action="ppaction://noaction"/>
          </p:cNvPr>
          <p:cNvSpPr/>
          <p:nvPr userDrawn="1"/>
        </p:nvSpPr>
        <p:spPr>
          <a:xfrm>
            <a:off x="368390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4</a:t>
            </a:r>
            <a:endParaRPr lang="uk-UA" sz="1200" b="1" dirty="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9" name="Прямоугольник 18">
            <a:hlinkClick r:id="" action="ppaction://noaction"/>
          </p:cNvPr>
          <p:cNvSpPr/>
          <p:nvPr userDrawn="1"/>
        </p:nvSpPr>
        <p:spPr>
          <a:xfrm>
            <a:off x="4371976"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0" name="Прямоугольник 19">
            <a:hlinkClick r:id="" action="ppaction://noaction"/>
          </p:cNvPr>
          <p:cNvSpPr/>
          <p:nvPr userDrawn="1"/>
        </p:nvSpPr>
        <p:spPr>
          <a:xfrm>
            <a:off x="506005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1" name="Прямоугольник 20">
            <a:hlinkClick r:id="" action="ppaction://noaction"/>
          </p:cNvPr>
          <p:cNvSpPr/>
          <p:nvPr userDrawn="1"/>
        </p:nvSpPr>
        <p:spPr>
          <a:xfrm>
            <a:off x="574812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2" name="Прямоугольник 21">
            <a:hlinkClick r:id="" action="ppaction://noaction"/>
          </p:cNvPr>
          <p:cNvSpPr/>
          <p:nvPr userDrawn="1"/>
        </p:nvSpPr>
        <p:spPr>
          <a:xfrm>
            <a:off x="643620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3" name="Прямоугольник 22">
            <a:hlinkClick r:id="" action="ppaction://noaction"/>
          </p:cNvPr>
          <p:cNvSpPr/>
          <p:nvPr userDrawn="1"/>
        </p:nvSpPr>
        <p:spPr>
          <a:xfrm>
            <a:off x="712428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4" name="Прямоугольник 23">
            <a:hlinkClick r:id="" action="ppaction://noaction"/>
          </p:cNvPr>
          <p:cNvSpPr/>
          <p:nvPr userDrawn="1"/>
        </p:nvSpPr>
        <p:spPr>
          <a:xfrm>
            <a:off x="781236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5" name="Прямоугольник 24">
            <a:hlinkClick r:id="" action="ppaction://noaction"/>
          </p:cNvPr>
          <p:cNvSpPr/>
          <p:nvPr userDrawn="1"/>
        </p:nvSpPr>
        <p:spPr>
          <a:xfrm>
            <a:off x="161967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6" name="Прямоугольник 25">
            <a:hlinkClick r:id="" action="ppaction://noaction"/>
          </p:cNvPr>
          <p:cNvSpPr/>
          <p:nvPr userDrawn="1"/>
        </p:nvSpPr>
        <p:spPr>
          <a:xfrm>
            <a:off x="23077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7" name="Прямоугольник 26">
            <a:hlinkClick r:id="" action="ppaction://noaction"/>
          </p:cNvPr>
          <p:cNvSpPr/>
          <p:nvPr userDrawn="1"/>
        </p:nvSpPr>
        <p:spPr>
          <a:xfrm>
            <a:off x="299582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8" name="Прямоугольник 27">
            <a:hlinkClick r:id="" action="ppaction://noaction"/>
          </p:cNvPr>
          <p:cNvSpPr/>
          <p:nvPr userDrawn="1"/>
        </p:nvSpPr>
        <p:spPr>
          <a:xfrm>
            <a:off x="368390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9" name="Прямоугольник 28">
            <a:hlinkClick r:id="" action="ppaction://noaction"/>
          </p:cNvPr>
          <p:cNvSpPr/>
          <p:nvPr userDrawn="1"/>
        </p:nvSpPr>
        <p:spPr>
          <a:xfrm>
            <a:off x="4371976"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0" name="Прямоугольник 29">
            <a:hlinkClick r:id="" action="ppaction://noaction"/>
          </p:cNvPr>
          <p:cNvSpPr/>
          <p:nvPr userDrawn="1"/>
        </p:nvSpPr>
        <p:spPr>
          <a:xfrm>
            <a:off x="506005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1" name="Прямоугольник 30">
            <a:hlinkClick r:id="" action="ppaction://noaction"/>
          </p:cNvPr>
          <p:cNvSpPr/>
          <p:nvPr userDrawn="1"/>
        </p:nvSpPr>
        <p:spPr>
          <a:xfrm>
            <a:off x="574812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2" name="Прямоугольник 31">
            <a:hlinkClick r:id="" action="ppaction://noaction"/>
          </p:cNvPr>
          <p:cNvSpPr/>
          <p:nvPr userDrawn="1"/>
        </p:nvSpPr>
        <p:spPr>
          <a:xfrm>
            <a:off x="643620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3" name="Прямоугольник 32">
            <a:hlinkClick r:id="" action="ppaction://noaction"/>
          </p:cNvPr>
          <p:cNvSpPr/>
          <p:nvPr userDrawn="1"/>
        </p:nvSpPr>
        <p:spPr>
          <a:xfrm>
            <a:off x="712428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4" name="Прямоугольник 33">
            <a:hlinkClick r:id="" action="ppaction://noaction"/>
          </p:cNvPr>
          <p:cNvSpPr/>
          <p:nvPr userDrawn="1"/>
        </p:nvSpPr>
        <p:spPr>
          <a:xfrm>
            <a:off x="781236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5" name="Прямоугольник 44">
            <a:hlinkClick r:id="" action="ppaction://noaction"/>
          </p:cNvPr>
          <p:cNvSpPr/>
          <p:nvPr userDrawn="1"/>
        </p:nvSpPr>
        <p:spPr>
          <a:xfrm>
            <a:off x="84900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62297448"/>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3_Рисунок с подписью">
    <p:bg>
      <p:bgRef idx="1001">
        <a:schemeClr val="bg2"/>
      </p:bgRef>
    </p:bg>
    <p:spTree>
      <p:nvGrpSpPr>
        <p:cNvPr id="1" name=""/>
        <p:cNvGrpSpPr/>
        <p:nvPr/>
      </p:nvGrpSpPr>
      <p:grpSpPr>
        <a:xfrm>
          <a:off x="0" y="0"/>
          <a:ext cx="0" cy="0"/>
          <a:chOff x="0" y="0"/>
          <a:chExt cx="0" cy="0"/>
        </a:xfrm>
      </p:grpSpPr>
      <p:sp>
        <p:nvSpPr>
          <p:cNvPr id="8" name="Rectangle 7"/>
          <p:cNvSpPr/>
          <p:nvPr/>
        </p:nvSpPr>
        <p:spPr>
          <a:xfrm>
            <a:off x="-9144" y="3429000"/>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9" name="Rectangle 8"/>
          <p:cNvSpPr/>
          <p:nvPr/>
        </p:nvSpPr>
        <p:spPr>
          <a:xfrm>
            <a:off x="-9144" y="3497580"/>
            <a:ext cx="1463040"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10" name="Rectangle 9"/>
          <p:cNvSpPr/>
          <p:nvPr/>
        </p:nvSpPr>
        <p:spPr>
          <a:xfrm>
            <a:off x="1545336" y="3490722"/>
            <a:ext cx="7589520"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2" name="Title 1"/>
          <p:cNvSpPr>
            <a:spLocks noGrp="1"/>
          </p:cNvSpPr>
          <p:nvPr>
            <p:ph type="title"/>
          </p:nvPr>
        </p:nvSpPr>
        <p:spPr>
          <a:xfrm>
            <a:off x="1600200" y="3543300"/>
            <a:ext cx="7315200" cy="457200"/>
          </a:xfrm>
        </p:spPr>
        <p:txBody>
          <a:bodyPr anchor="ctr"/>
          <a:lstStyle>
            <a:lvl1pPr algn="l" eaLnBrk="1" latinLnBrk="0" hangingPunct="1">
              <a:buNone/>
              <a:defRPr kumimoji="0" lang="ru-RU" sz="2800" b="0">
                <a:solidFill>
                  <a:srgbClr val="FFFFFF"/>
                </a:solidFill>
              </a:defRPr>
            </a:lvl1pPr>
            <a:extLst/>
          </a:lstStyle>
          <a:p>
            <a:pPr eaLnBrk="1" latinLnBrk="0" hangingPunct="1"/>
            <a:r>
              <a:rPr lang="ru-RU" dirty="0" smtClean="0"/>
              <a:t>Образец заголовка</a:t>
            </a:r>
            <a:endParaRPr dirty="0"/>
          </a:p>
        </p:txBody>
      </p:sp>
      <p:sp>
        <p:nvSpPr>
          <p:cNvPr id="11" name="Rectangle 10"/>
          <p:cNvSpPr/>
          <p:nvPr/>
        </p:nvSpPr>
        <p:spPr>
          <a:xfrm>
            <a:off x="1447800" y="0"/>
            <a:ext cx="100584" cy="515035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5" name="Прямоугольник 4">
            <a:hlinkClick r:id="rId2" action="ppaction://hlinksldjump"/>
          </p:cNvPr>
          <p:cNvSpPr/>
          <p:nvPr userDrawn="1"/>
        </p:nvSpPr>
        <p:spPr>
          <a:xfrm>
            <a:off x="161967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6" name="Прямоугольник 15">
            <a:hlinkClick r:id="rId3" action="ppaction://hlinksldjump"/>
          </p:cNvPr>
          <p:cNvSpPr/>
          <p:nvPr userDrawn="1"/>
        </p:nvSpPr>
        <p:spPr>
          <a:xfrm>
            <a:off x="230774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7" name="Прямоугольник 16">
            <a:hlinkClick r:id="rId4" action="ppaction://hlinksldjump"/>
          </p:cNvPr>
          <p:cNvSpPr/>
          <p:nvPr userDrawn="1"/>
        </p:nvSpPr>
        <p:spPr>
          <a:xfrm>
            <a:off x="299582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3</a:t>
            </a:r>
            <a:endParaRPr lang="uk-UA" sz="1200" b="1" dirty="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8" name="Прямоугольник 17">
            <a:hlinkClick r:id="" action="ppaction://noaction"/>
          </p:cNvPr>
          <p:cNvSpPr/>
          <p:nvPr userDrawn="1"/>
        </p:nvSpPr>
        <p:spPr>
          <a:xfrm>
            <a:off x="368390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9" name="Прямоугольник 18">
            <a:hlinkClick r:id="" action="ppaction://noaction"/>
          </p:cNvPr>
          <p:cNvSpPr/>
          <p:nvPr userDrawn="1"/>
        </p:nvSpPr>
        <p:spPr>
          <a:xfrm>
            <a:off x="4371976"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0" name="Прямоугольник 19">
            <a:hlinkClick r:id="" action="ppaction://noaction"/>
          </p:cNvPr>
          <p:cNvSpPr/>
          <p:nvPr userDrawn="1"/>
        </p:nvSpPr>
        <p:spPr>
          <a:xfrm>
            <a:off x="506005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1" name="Прямоугольник 20">
            <a:hlinkClick r:id="" action="ppaction://noaction"/>
          </p:cNvPr>
          <p:cNvSpPr/>
          <p:nvPr userDrawn="1"/>
        </p:nvSpPr>
        <p:spPr>
          <a:xfrm>
            <a:off x="574812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2" name="Прямоугольник 21">
            <a:hlinkClick r:id="" action="ppaction://noaction"/>
          </p:cNvPr>
          <p:cNvSpPr/>
          <p:nvPr userDrawn="1"/>
        </p:nvSpPr>
        <p:spPr>
          <a:xfrm>
            <a:off x="643620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3" name="Прямоугольник 22">
            <a:hlinkClick r:id="" action="ppaction://noaction"/>
          </p:cNvPr>
          <p:cNvSpPr/>
          <p:nvPr userDrawn="1"/>
        </p:nvSpPr>
        <p:spPr>
          <a:xfrm>
            <a:off x="712428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4" name="Прямоугольник 23">
            <a:hlinkClick r:id="" action="ppaction://noaction"/>
          </p:cNvPr>
          <p:cNvSpPr/>
          <p:nvPr userDrawn="1"/>
        </p:nvSpPr>
        <p:spPr>
          <a:xfrm>
            <a:off x="781236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5" name="Прямоугольник 24">
            <a:hlinkClick r:id="" action="ppaction://noaction"/>
          </p:cNvPr>
          <p:cNvSpPr/>
          <p:nvPr userDrawn="1"/>
        </p:nvSpPr>
        <p:spPr>
          <a:xfrm>
            <a:off x="161967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6" name="Прямоугольник 25">
            <a:hlinkClick r:id="" action="ppaction://noaction"/>
          </p:cNvPr>
          <p:cNvSpPr/>
          <p:nvPr userDrawn="1"/>
        </p:nvSpPr>
        <p:spPr>
          <a:xfrm>
            <a:off x="23077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7" name="Прямоугольник 26">
            <a:hlinkClick r:id="" action="ppaction://noaction"/>
          </p:cNvPr>
          <p:cNvSpPr/>
          <p:nvPr userDrawn="1"/>
        </p:nvSpPr>
        <p:spPr>
          <a:xfrm>
            <a:off x="299582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8" name="Прямоугольник 27">
            <a:hlinkClick r:id="" action="ppaction://noaction"/>
          </p:cNvPr>
          <p:cNvSpPr/>
          <p:nvPr userDrawn="1"/>
        </p:nvSpPr>
        <p:spPr>
          <a:xfrm>
            <a:off x="368390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9" name="Прямоугольник 28">
            <a:hlinkClick r:id="" action="ppaction://noaction"/>
          </p:cNvPr>
          <p:cNvSpPr/>
          <p:nvPr userDrawn="1"/>
        </p:nvSpPr>
        <p:spPr>
          <a:xfrm>
            <a:off x="4371976"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0" name="Прямоугольник 29">
            <a:hlinkClick r:id="" action="ppaction://noaction"/>
          </p:cNvPr>
          <p:cNvSpPr/>
          <p:nvPr userDrawn="1"/>
        </p:nvSpPr>
        <p:spPr>
          <a:xfrm>
            <a:off x="506005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1" name="Прямоугольник 30">
            <a:hlinkClick r:id="" action="ppaction://noaction"/>
          </p:cNvPr>
          <p:cNvSpPr/>
          <p:nvPr userDrawn="1"/>
        </p:nvSpPr>
        <p:spPr>
          <a:xfrm>
            <a:off x="574812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2" name="Прямоугольник 31">
            <a:hlinkClick r:id="" action="ppaction://noaction"/>
          </p:cNvPr>
          <p:cNvSpPr/>
          <p:nvPr userDrawn="1"/>
        </p:nvSpPr>
        <p:spPr>
          <a:xfrm>
            <a:off x="643620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3" name="Прямоугольник 32">
            <a:hlinkClick r:id="" action="ppaction://noaction"/>
          </p:cNvPr>
          <p:cNvSpPr/>
          <p:nvPr userDrawn="1"/>
        </p:nvSpPr>
        <p:spPr>
          <a:xfrm>
            <a:off x="712428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4" name="Прямоугольник 33">
            <a:hlinkClick r:id="" action="ppaction://noaction"/>
          </p:cNvPr>
          <p:cNvSpPr/>
          <p:nvPr userDrawn="1"/>
        </p:nvSpPr>
        <p:spPr>
          <a:xfrm>
            <a:off x="781236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5" name="Прямоугольник 44">
            <a:hlinkClick r:id="" action="ppaction://noaction"/>
          </p:cNvPr>
          <p:cNvSpPr/>
          <p:nvPr userDrawn="1"/>
        </p:nvSpPr>
        <p:spPr>
          <a:xfrm>
            <a:off x="84900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11735337"/>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2_Рисунок с подписью">
    <p:bg>
      <p:bgRef idx="1001">
        <a:schemeClr val="bg2"/>
      </p:bgRef>
    </p:bg>
    <p:spTree>
      <p:nvGrpSpPr>
        <p:cNvPr id="1" name=""/>
        <p:cNvGrpSpPr/>
        <p:nvPr/>
      </p:nvGrpSpPr>
      <p:grpSpPr>
        <a:xfrm>
          <a:off x="0" y="0"/>
          <a:ext cx="0" cy="0"/>
          <a:chOff x="0" y="0"/>
          <a:chExt cx="0" cy="0"/>
        </a:xfrm>
      </p:grpSpPr>
      <p:sp>
        <p:nvSpPr>
          <p:cNvPr id="8" name="Rectangle 7"/>
          <p:cNvSpPr/>
          <p:nvPr/>
        </p:nvSpPr>
        <p:spPr>
          <a:xfrm>
            <a:off x="-9144" y="3429000"/>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9" name="Rectangle 8"/>
          <p:cNvSpPr/>
          <p:nvPr/>
        </p:nvSpPr>
        <p:spPr>
          <a:xfrm>
            <a:off x="-9144" y="3497580"/>
            <a:ext cx="1463040"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10" name="Rectangle 9"/>
          <p:cNvSpPr/>
          <p:nvPr/>
        </p:nvSpPr>
        <p:spPr>
          <a:xfrm>
            <a:off x="1545336" y="3490722"/>
            <a:ext cx="7589520"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2" name="Title 1"/>
          <p:cNvSpPr>
            <a:spLocks noGrp="1"/>
          </p:cNvSpPr>
          <p:nvPr>
            <p:ph type="title"/>
          </p:nvPr>
        </p:nvSpPr>
        <p:spPr>
          <a:xfrm>
            <a:off x="1600200" y="3543300"/>
            <a:ext cx="7315200" cy="457200"/>
          </a:xfrm>
        </p:spPr>
        <p:txBody>
          <a:bodyPr anchor="ctr"/>
          <a:lstStyle>
            <a:lvl1pPr algn="l" eaLnBrk="1" latinLnBrk="0" hangingPunct="1">
              <a:buNone/>
              <a:defRPr kumimoji="0" lang="ru-RU" sz="2800" b="0">
                <a:solidFill>
                  <a:srgbClr val="FFFFFF"/>
                </a:solidFill>
              </a:defRPr>
            </a:lvl1pPr>
            <a:extLst/>
          </a:lstStyle>
          <a:p>
            <a:pPr eaLnBrk="1" latinLnBrk="0" hangingPunct="1"/>
            <a:r>
              <a:rPr lang="ru-RU" dirty="0" smtClean="0"/>
              <a:t>Образец заголовка</a:t>
            </a:r>
            <a:endParaRPr dirty="0"/>
          </a:p>
        </p:txBody>
      </p:sp>
      <p:sp>
        <p:nvSpPr>
          <p:cNvPr id="11" name="Rectangle 10"/>
          <p:cNvSpPr/>
          <p:nvPr/>
        </p:nvSpPr>
        <p:spPr>
          <a:xfrm>
            <a:off x="1447800" y="0"/>
            <a:ext cx="100584" cy="515035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5" name="Прямоугольник 4">
            <a:hlinkClick r:id="rId2" action="ppaction://hlinksldjump"/>
          </p:cNvPr>
          <p:cNvSpPr/>
          <p:nvPr userDrawn="1"/>
        </p:nvSpPr>
        <p:spPr>
          <a:xfrm>
            <a:off x="161967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6" name="Прямоугольник 15">
            <a:hlinkClick r:id="rId3" action="ppaction://hlinksldjump"/>
          </p:cNvPr>
          <p:cNvSpPr/>
          <p:nvPr userDrawn="1"/>
        </p:nvSpPr>
        <p:spPr>
          <a:xfrm>
            <a:off x="230774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a:t>
            </a:r>
            <a:endParaRPr lang="uk-UA" sz="1200" b="1" dirty="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7" name="Прямоугольник 16">
            <a:hlinkClick r:id="rId4" action="ppaction://hlinksldjump"/>
          </p:cNvPr>
          <p:cNvSpPr/>
          <p:nvPr userDrawn="1"/>
        </p:nvSpPr>
        <p:spPr>
          <a:xfrm>
            <a:off x="299582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8" name="Прямоугольник 17">
            <a:hlinkClick r:id="" action="ppaction://noaction"/>
          </p:cNvPr>
          <p:cNvSpPr/>
          <p:nvPr userDrawn="1"/>
        </p:nvSpPr>
        <p:spPr>
          <a:xfrm>
            <a:off x="368390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9" name="Прямоугольник 18">
            <a:hlinkClick r:id="" action="ppaction://noaction"/>
          </p:cNvPr>
          <p:cNvSpPr/>
          <p:nvPr userDrawn="1"/>
        </p:nvSpPr>
        <p:spPr>
          <a:xfrm>
            <a:off x="4371976"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0" name="Прямоугольник 19">
            <a:hlinkClick r:id="" action="ppaction://noaction"/>
          </p:cNvPr>
          <p:cNvSpPr/>
          <p:nvPr userDrawn="1"/>
        </p:nvSpPr>
        <p:spPr>
          <a:xfrm>
            <a:off x="506005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1" name="Прямоугольник 20">
            <a:hlinkClick r:id="" action="ppaction://noaction"/>
          </p:cNvPr>
          <p:cNvSpPr/>
          <p:nvPr userDrawn="1"/>
        </p:nvSpPr>
        <p:spPr>
          <a:xfrm>
            <a:off x="574812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2" name="Прямоугольник 21">
            <a:hlinkClick r:id="" action="ppaction://noaction"/>
          </p:cNvPr>
          <p:cNvSpPr/>
          <p:nvPr userDrawn="1"/>
        </p:nvSpPr>
        <p:spPr>
          <a:xfrm>
            <a:off x="643620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3" name="Прямоугольник 22">
            <a:hlinkClick r:id="" action="ppaction://noaction"/>
          </p:cNvPr>
          <p:cNvSpPr/>
          <p:nvPr userDrawn="1"/>
        </p:nvSpPr>
        <p:spPr>
          <a:xfrm>
            <a:off x="712428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4" name="Прямоугольник 23">
            <a:hlinkClick r:id="" action="ppaction://noaction"/>
          </p:cNvPr>
          <p:cNvSpPr/>
          <p:nvPr userDrawn="1"/>
        </p:nvSpPr>
        <p:spPr>
          <a:xfrm>
            <a:off x="781236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5" name="Прямоугольник 24">
            <a:hlinkClick r:id="" action="ppaction://noaction"/>
          </p:cNvPr>
          <p:cNvSpPr/>
          <p:nvPr userDrawn="1"/>
        </p:nvSpPr>
        <p:spPr>
          <a:xfrm>
            <a:off x="161967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6" name="Прямоугольник 25">
            <a:hlinkClick r:id="" action="ppaction://noaction"/>
          </p:cNvPr>
          <p:cNvSpPr/>
          <p:nvPr userDrawn="1"/>
        </p:nvSpPr>
        <p:spPr>
          <a:xfrm>
            <a:off x="23077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7" name="Прямоугольник 26">
            <a:hlinkClick r:id="" action="ppaction://noaction"/>
          </p:cNvPr>
          <p:cNvSpPr/>
          <p:nvPr userDrawn="1"/>
        </p:nvSpPr>
        <p:spPr>
          <a:xfrm>
            <a:off x="299582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8" name="Прямоугольник 27">
            <a:hlinkClick r:id="" action="ppaction://noaction"/>
          </p:cNvPr>
          <p:cNvSpPr/>
          <p:nvPr userDrawn="1"/>
        </p:nvSpPr>
        <p:spPr>
          <a:xfrm>
            <a:off x="368390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9" name="Прямоугольник 28">
            <a:hlinkClick r:id="" action="ppaction://noaction"/>
          </p:cNvPr>
          <p:cNvSpPr/>
          <p:nvPr userDrawn="1"/>
        </p:nvSpPr>
        <p:spPr>
          <a:xfrm>
            <a:off x="4371976"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0" name="Прямоугольник 29">
            <a:hlinkClick r:id="" action="ppaction://noaction"/>
          </p:cNvPr>
          <p:cNvSpPr/>
          <p:nvPr userDrawn="1"/>
        </p:nvSpPr>
        <p:spPr>
          <a:xfrm>
            <a:off x="506005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1" name="Прямоугольник 30">
            <a:hlinkClick r:id="" action="ppaction://noaction"/>
          </p:cNvPr>
          <p:cNvSpPr/>
          <p:nvPr userDrawn="1"/>
        </p:nvSpPr>
        <p:spPr>
          <a:xfrm>
            <a:off x="574812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2" name="Прямоугольник 31">
            <a:hlinkClick r:id="" action="ppaction://noaction"/>
          </p:cNvPr>
          <p:cNvSpPr/>
          <p:nvPr userDrawn="1"/>
        </p:nvSpPr>
        <p:spPr>
          <a:xfrm>
            <a:off x="643620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3" name="Прямоугольник 32">
            <a:hlinkClick r:id="" action="ppaction://noaction"/>
          </p:cNvPr>
          <p:cNvSpPr/>
          <p:nvPr userDrawn="1"/>
        </p:nvSpPr>
        <p:spPr>
          <a:xfrm>
            <a:off x="712428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4" name="Прямоугольник 33">
            <a:hlinkClick r:id="" action="ppaction://noaction"/>
          </p:cNvPr>
          <p:cNvSpPr/>
          <p:nvPr userDrawn="1"/>
        </p:nvSpPr>
        <p:spPr>
          <a:xfrm>
            <a:off x="781236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5" name="Прямоугольник 44">
            <a:hlinkClick r:id="" action="ppaction://noaction"/>
          </p:cNvPr>
          <p:cNvSpPr/>
          <p:nvPr userDrawn="1"/>
        </p:nvSpPr>
        <p:spPr>
          <a:xfrm>
            <a:off x="84900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98832192"/>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Пользовательский макет">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extLst/>
          </a:lstStyle>
          <a:p>
            <a:pPr eaLnBrk="1" latinLnBrk="0" hangingPunct="1"/>
            <a:r>
              <a:rPr lang="ru-RU" smtClean="0"/>
              <a:t>Образец заголовка</a:t>
            </a:r>
            <a:endParaRPr/>
          </a:p>
        </p:txBody>
      </p:sp>
      <p:sp>
        <p:nvSpPr>
          <p:cNvPr id="3" name="Rectangle 2"/>
          <p:cNvSpPr>
            <a:spLocks noGrp="1"/>
          </p:cNvSpPr>
          <p:nvPr>
            <p:ph type="dt" sz="half" idx="10"/>
          </p:nvPr>
        </p:nvSpPr>
        <p:spPr/>
        <p:txBody>
          <a:bodyPr/>
          <a:lstStyle>
            <a:extLst/>
          </a:lstStyle>
          <a:p>
            <a:fld id="{E4606EA6-EFEA-4C30-9264-4F9291A5780D}" type="datetime1">
              <a:pPr/>
              <a:t>29.05.2019</a:t>
            </a:fld>
            <a:endParaRPr kumimoji="0" lang="ru-RU"/>
          </a:p>
        </p:txBody>
      </p:sp>
      <p:sp>
        <p:nvSpPr>
          <p:cNvPr id="4" name="Rectangle 3"/>
          <p:cNvSpPr>
            <a:spLocks noGrp="1"/>
          </p:cNvSpPr>
          <p:nvPr>
            <p:ph type="ftr" sz="quarter" idx="11"/>
          </p:nvPr>
        </p:nvSpPr>
        <p:spPr/>
        <p:txBody>
          <a:bodyPr/>
          <a:lstStyle>
            <a:extLst/>
          </a:lstStyle>
          <a:p>
            <a:endParaRPr kumimoji="0" lang="ru-RU"/>
          </a:p>
        </p:txBody>
      </p:sp>
      <p:sp>
        <p:nvSpPr>
          <p:cNvPr id="5" name="Rectangle 4"/>
          <p:cNvSpPr>
            <a:spLocks noGrp="1"/>
          </p:cNvSpPr>
          <p:nvPr>
            <p:ph type="sldNum" sz="quarter" idx="12"/>
          </p:nvPr>
        </p:nvSpPr>
        <p:spPr/>
        <p:txBody>
          <a:bodyPr/>
          <a:lstStyle>
            <a:extLst/>
          </a:lstStyle>
          <a:p>
            <a:pPr algn="ctr"/>
            <a:fld id="{8F82E0A0-C266-4798-8C8F-B9F91E9DA37E}" type="slidenum">
              <a:rPr kumimoji="0" lang="ru-RU" sz="1400" b="1">
                <a:solidFill>
                  <a:srgbClr val="FFFFFF"/>
                </a:solidFill>
              </a:rPr>
              <a:pPr algn="ctr"/>
              <a:t>‹#›</a:t>
            </a:fld>
            <a:endParaRPr kumimoji="0" lang="ru-RU"/>
          </a:p>
        </p:txBody>
      </p:sp>
      <p:sp>
        <p:nvSpPr>
          <p:cNvPr id="7" name="Rectangle 6"/>
          <p:cNvSpPr>
            <a:spLocks noGrp="1"/>
          </p:cNvSpPr>
          <p:nvPr>
            <p:ph sz="quarter" idx="13"/>
          </p:nvPr>
        </p:nvSpPr>
        <p:spPr>
          <a:xfrm>
            <a:off x="609600" y="1352550"/>
            <a:ext cx="8153400" cy="3276600"/>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Рисунок с подписью">
    <p:bg>
      <p:bgRef idx="1001">
        <a:schemeClr val="bg2"/>
      </p:bgRef>
    </p:bg>
    <p:spTree>
      <p:nvGrpSpPr>
        <p:cNvPr id="1" name=""/>
        <p:cNvGrpSpPr/>
        <p:nvPr/>
      </p:nvGrpSpPr>
      <p:grpSpPr>
        <a:xfrm>
          <a:off x="0" y="0"/>
          <a:ext cx="0" cy="0"/>
          <a:chOff x="0" y="0"/>
          <a:chExt cx="0" cy="0"/>
        </a:xfrm>
      </p:grpSpPr>
      <p:sp>
        <p:nvSpPr>
          <p:cNvPr id="8" name="Rectangle 7"/>
          <p:cNvSpPr/>
          <p:nvPr/>
        </p:nvSpPr>
        <p:spPr>
          <a:xfrm>
            <a:off x="-9144" y="3429000"/>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9" name="Rectangle 8"/>
          <p:cNvSpPr/>
          <p:nvPr/>
        </p:nvSpPr>
        <p:spPr>
          <a:xfrm>
            <a:off x="-9144" y="3497580"/>
            <a:ext cx="1463040"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10" name="Rectangle 9"/>
          <p:cNvSpPr/>
          <p:nvPr/>
        </p:nvSpPr>
        <p:spPr>
          <a:xfrm>
            <a:off x="1545336" y="3490722"/>
            <a:ext cx="7589520"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2" name="Title 1"/>
          <p:cNvSpPr>
            <a:spLocks noGrp="1"/>
          </p:cNvSpPr>
          <p:nvPr>
            <p:ph type="title"/>
          </p:nvPr>
        </p:nvSpPr>
        <p:spPr>
          <a:xfrm>
            <a:off x="1600200" y="3543300"/>
            <a:ext cx="7315200" cy="457200"/>
          </a:xfrm>
        </p:spPr>
        <p:txBody>
          <a:bodyPr anchor="ctr"/>
          <a:lstStyle>
            <a:lvl1pPr algn="l" eaLnBrk="1" latinLnBrk="0" hangingPunct="1">
              <a:buNone/>
              <a:defRPr kumimoji="0" lang="ru-RU" sz="2800" b="0">
                <a:solidFill>
                  <a:srgbClr val="FFFFFF"/>
                </a:solidFill>
              </a:defRPr>
            </a:lvl1pPr>
            <a:extLst/>
          </a:lstStyle>
          <a:p>
            <a:pPr eaLnBrk="1" latinLnBrk="0" hangingPunct="1"/>
            <a:r>
              <a:rPr lang="ru-RU" dirty="0" smtClean="0"/>
              <a:t>Образец заголовка</a:t>
            </a:r>
            <a:endParaRPr dirty="0"/>
          </a:p>
        </p:txBody>
      </p:sp>
      <p:sp>
        <p:nvSpPr>
          <p:cNvPr id="11" name="Rectangle 10"/>
          <p:cNvSpPr/>
          <p:nvPr/>
        </p:nvSpPr>
        <p:spPr>
          <a:xfrm>
            <a:off x="1447800" y="0"/>
            <a:ext cx="100584" cy="515035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5" name="Прямоугольник 4">
            <a:hlinkClick r:id="rId2" action="ppaction://hlinksldjump"/>
          </p:cNvPr>
          <p:cNvSpPr/>
          <p:nvPr userDrawn="1"/>
        </p:nvSpPr>
        <p:spPr>
          <a:xfrm>
            <a:off x="161967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a:t>
            </a:r>
            <a:endParaRPr lang="uk-UA" sz="1200" b="1" dirty="0">
              <a:solidFill>
                <a:schemeClr val="accent2"/>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6" name="Прямоугольник 15">
            <a:hlinkClick r:id="rId3" action="ppaction://hlinksldjump"/>
          </p:cNvPr>
          <p:cNvSpPr/>
          <p:nvPr userDrawn="1"/>
        </p:nvSpPr>
        <p:spPr>
          <a:xfrm>
            <a:off x="230774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7" name="Прямоугольник 16">
            <a:hlinkClick r:id="rId4" action="ppaction://hlinksldjump"/>
          </p:cNvPr>
          <p:cNvSpPr/>
          <p:nvPr userDrawn="1"/>
        </p:nvSpPr>
        <p:spPr>
          <a:xfrm>
            <a:off x="299582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8" name="Прямоугольник 17">
            <a:hlinkClick r:id="" action="ppaction://noaction"/>
          </p:cNvPr>
          <p:cNvSpPr/>
          <p:nvPr userDrawn="1"/>
        </p:nvSpPr>
        <p:spPr>
          <a:xfrm>
            <a:off x="368390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9" name="Прямоугольник 18">
            <a:hlinkClick r:id="" action="ppaction://noaction"/>
          </p:cNvPr>
          <p:cNvSpPr/>
          <p:nvPr userDrawn="1"/>
        </p:nvSpPr>
        <p:spPr>
          <a:xfrm>
            <a:off x="4371976"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0" name="Прямоугольник 19">
            <a:hlinkClick r:id="" action="ppaction://noaction"/>
          </p:cNvPr>
          <p:cNvSpPr/>
          <p:nvPr userDrawn="1"/>
        </p:nvSpPr>
        <p:spPr>
          <a:xfrm>
            <a:off x="5060052"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1" name="Прямоугольник 20">
            <a:hlinkClick r:id="" action="ppaction://noaction"/>
          </p:cNvPr>
          <p:cNvSpPr/>
          <p:nvPr userDrawn="1"/>
        </p:nvSpPr>
        <p:spPr>
          <a:xfrm>
            <a:off x="5748128"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2" name="Прямоугольник 21">
            <a:hlinkClick r:id="" action="ppaction://noaction"/>
          </p:cNvPr>
          <p:cNvSpPr/>
          <p:nvPr userDrawn="1"/>
        </p:nvSpPr>
        <p:spPr>
          <a:xfrm>
            <a:off x="6436204"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3" name="Прямоугольник 22">
            <a:hlinkClick r:id="" action="ppaction://noaction"/>
          </p:cNvPr>
          <p:cNvSpPr/>
          <p:nvPr userDrawn="1"/>
        </p:nvSpPr>
        <p:spPr>
          <a:xfrm>
            <a:off x="712428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4" name="Прямоугольник 23">
            <a:hlinkClick r:id="" action="ppaction://noaction"/>
          </p:cNvPr>
          <p:cNvSpPr/>
          <p:nvPr userDrawn="1"/>
        </p:nvSpPr>
        <p:spPr>
          <a:xfrm>
            <a:off x="7812360" y="4263606"/>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5" name="Прямоугольник 24">
            <a:hlinkClick r:id="" action="ppaction://noaction"/>
          </p:cNvPr>
          <p:cNvSpPr/>
          <p:nvPr userDrawn="1"/>
        </p:nvSpPr>
        <p:spPr>
          <a:xfrm>
            <a:off x="161967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6" name="Прямоугольник 25">
            <a:hlinkClick r:id="" action="ppaction://noaction"/>
          </p:cNvPr>
          <p:cNvSpPr/>
          <p:nvPr userDrawn="1"/>
        </p:nvSpPr>
        <p:spPr>
          <a:xfrm>
            <a:off x="23077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12</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7" name="Прямоугольник 26">
            <a:hlinkClick r:id="" action="ppaction://noaction"/>
          </p:cNvPr>
          <p:cNvSpPr/>
          <p:nvPr userDrawn="1"/>
        </p:nvSpPr>
        <p:spPr>
          <a:xfrm>
            <a:off x="299582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13</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8" name="Прямоугольник 27">
            <a:hlinkClick r:id="" action="ppaction://noaction"/>
          </p:cNvPr>
          <p:cNvSpPr/>
          <p:nvPr userDrawn="1"/>
        </p:nvSpPr>
        <p:spPr>
          <a:xfrm>
            <a:off x="368390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14</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29" name="Прямоугольник 28">
            <a:hlinkClick r:id="" action="ppaction://noaction"/>
          </p:cNvPr>
          <p:cNvSpPr/>
          <p:nvPr userDrawn="1"/>
        </p:nvSpPr>
        <p:spPr>
          <a:xfrm>
            <a:off x="4371976"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15</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0" name="Прямоугольник 29">
            <a:hlinkClick r:id="" action="ppaction://noaction"/>
          </p:cNvPr>
          <p:cNvSpPr/>
          <p:nvPr userDrawn="1"/>
        </p:nvSpPr>
        <p:spPr>
          <a:xfrm>
            <a:off x="5060052"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16</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1" name="Прямоугольник 30">
            <a:hlinkClick r:id="" action="ppaction://noaction"/>
          </p:cNvPr>
          <p:cNvSpPr/>
          <p:nvPr userDrawn="1"/>
        </p:nvSpPr>
        <p:spPr>
          <a:xfrm>
            <a:off x="574812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17</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2" name="Прямоугольник 31">
            <a:hlinkClick r:id="" action="ppaction://noaction"/>
          </p:cNvPr>
          <p:cNvSpPr/>
          <p:nvPr userDrawn="1"/>
        </p:nvSpPr>
        <p:spPr>
          <a:xfrm>
            <a:off x="6436204"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18</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3" name="Прямоугольник 32">
            <a:hlinkClick r:id="" action="ppaction://noaction"/>
          </p:cNvPr>
          <p:cNvSpPr/>
          <p:nvPr userDrawn="1"/>
        </p:nvSpPr>
        <p:spPr>
          <a:xfrm>
            <a:off x="712428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19</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4" name="Прямоугольник 33">
            <a:hlinkClick r:id="" action="ppaction://noaction"/>
          </p:cNvPr>
          <p:cNvSpPr/>
          <p:nvPr userDrawn="1"/>
        </p:nvSpPr>
        <p:spPr>
          <a:xfrm>
            <a:off x="7812360"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20</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5" name="Прямоугольник 44">
            <a:hlinkClick r:id="" action="ppaction://noaction"/>
          </p:cNvPr>
          <p:cNvSpPr/>
          <p:nvPr userDrawn="1"/>
        </p:nvSpPr>
        <p:spPr>
          <a:xfrm>
            <a:off x="8490048" y="4659982"/>
            <a:ext cx="576064" cy="288032"/>
          </a:xfrm>
          <a:prstGeom prst="rect">
            <a:avLst/>
          </a:prstGeom>
        </p:spPr>
        <p:style>
          <a:lnRef idx="0">
            <a:schemeClr val="accent1"/>
          </a:lnRef>
          <a:fillRef idx="3">
            <a:schemeClr val="accent1"/>
          </a:fillRef>
          <a:effectRef idx="3">
            <a:schemeClr val="accent1"/>
          </a:effectRef>
          <a:fontRef idx="minor">
            <a:schemeClr val="lt1"/>
          </a:fontRef>
        </p:style>
        <p:txBody>
          <a:bodyPr lIns="36000" tIns="36000" rIns="36000" bIns="36000" rtlCol="0" anchor="ctr"/>
          <a:lstStyle/>
          <a:p>
            <a:pPr algn="ctr"/>
            <a:r>
              <a:rPr lang="uk-UA" sz="9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ТЕМА 21</a:t>
            </a:r>
            <a:endParaRPr lang="uk-UA" sz="1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77191224"/>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057400"/>
            <a:ext cx="7123113" cy="2890614"/>
          </a:xfrm>
        </p:spPr>
        <p:txBody>
          <a:bodyPr anchor="t"/>
          <a:lstStyle>
            <a:lvl1pPr eaLnBrk="1" latinLnBrk="0" hangingPunct="1">
              <a:buNone/>
              <a:defRPr kumimoji="0" lang="ru-RU" sz="2800">
                <a:solidFill>
                  <a:schemeClr val="tx2"/>
                </a:solidFill>
              </a:defRPr>
            </a:lvl1pPr>
            <a:lvl2pPr eaLnBrk="1" latinLnBrk="0" hangingPunct="1">
              <a:buNone/>
              <a:defRPr kumimoji="0" lang="ru-RU" sz="1800">
                <a:solidFill>
                  <a:schemeClr val="tx1">
                    <a:tint val="75000"/>
                  </a:schemeClr>
                </a:solidFill>
              </a:defRPr>
            </a:lvl2pPr>
            <a:lvl3pPr eaLnBrk="1" latinLnBrk="0" hangingPunct="1">
              <a:buNone/>
              <a:defRPr kumimoji="0" lang="ru-RU" sz="1600">
                <a:solidFill>
                  <a:schemeClr val="tx1">
                    <a:tint val="75000"/>
                  </a:schemeClr>
                </a:solidFill>
              </a:defRPr>
            </a:lvl3pPr>
            <a:lvl4pPr eaLnBrk="1" latinLnBrk="0" hangingPunct="1">
              <a:buNone/>
              <a:defRPr kumimoji="0" lang="ru-RU" sz="1400">
                <a:solidFill>
                  <a:schemeClr val="tx1">
                    <a:tint val="75000"/>
                  </a:schemeClr>
                </a:solidFill>
              </a:defRPr>
            </a:lvl4pPr>
            <a:lvl5pPr eaLnBrk="1" latinLnBrk="0" hangingPunct="1">
              <a:buNone/>
              <a:defRPr kumimoji="0" lang="ru-RU" sz="1400">
                <a:solidFill>
                  <a:schemeClr val="tx1">
                    <a:tint val="75000"/>
                  </a:schemeClr>
                </a:solidFill>
              </a:defRPr>
            </a:lvl5pPr>
            <a:extLst/>
          </a:lstStyle>
          <a:p>
            <a:pPr lvl="0" eaLnBrk="1" latinLnBrk="0" hangingPunct="1"/>
            <a:r>
              <a:rPr lang="ru-RU" dirty="0" smtClean="0"/>
              <a:t>Образец текста</a:t>
            </a:r>
          </a:p>
        </p:txBody>
      </p:sp>
      <p:sp>
        <p:nvSpPr>
          <p:cNvPr id="7" name="Rectangle 6"/>
          <p:cNvSpPr/>
          <p:nvPr/>
        </p:nvSpPr>
        <p:spPr>
          <a:xfrm>
            <a:off x="0" y="1143000"/>
            <a:ext cx="9144000" cy="85725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8" name="Rectangle 7"/>
          <p:cNvSpPr/>
          <p:nvPr/>
        </p:nvSpPr>
        <p:spPr>
          <a:xfrm>
            <a:off x="0" y="627534"/>
            <a:ext cx="1295400" cy="1315566"/>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9" name="Rectangle 8"/>
          <p:cNvSpPr/>
          <p:nvPr/>
        </p:nvSpPr>
        <p:spPr>
          <a:xfrm>
            <a:off x="1371600" y="627534"/>
            <a:ext cx="7772400" cy="1315566"/>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2" name="Title 1"/>
          <p:cNvSpPr>
            <a:spLocks noGrp="1"/>
          </p:cNvSpPr>
          <p:nvPr>
            <p:ph type="title" hasCustomPrompt="1"/>
          </p:nvPr>
        </p:nvSpPr>
        <p:spPr>
          <a:xfrm>
            <a:off x="1371600" y="627534"/>
            <a:ext cx="7620000" cy="1315566"/>
          </a:xfrm>
        </p:spPr>
        <p:txBody>
          <a:bodyPr/>
          <a:lstStyle>
            <a:lvl1pPr algn="l" eaLnBrk="1" latinLnBrk="0" hangingPunct="1">
              <a:buNone/>
              <a:defRPr kumimoji="0" lang="ru-RU" sz="4400" b="0" cap="none">
                <a:solidFill>
                  <a:srgbClr val="FFFFFF"/>
                </a:solidFill>
              </a:defRPr>
            </a:lvl1pPr>
            <a:extLst/>
          </a:lstStyle>
          <a:p>
            <a:r>
              <a:rPr kumimoji="0" lang="ru-RU" dirty="0"/>
              <a:t>Образец заголовка</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pPr eaLnBrk="1" latinLnBrk="0" hangingPunct="1"/>
            <a:r>
              <a:rPr lang="ru-RU" smtClean="0"/>
              <a:t>Образец заголовка</a:t>
            </a:r>
            <a:endParaRPr/>
          </a:p>
        </p:txBody>
      </p:sp>
      <p:sp>
        <p:nvSpPr>
          <p:cNvPr id="9" name="Content Placeholder 8"/>
          <p:cNvSpPr>
            <a:spLocks noGrp="1"/>
          </p:cNvSpPr>
          <p:nvPr>
            <p:ph sz="quarter" idx="13"/>
          </p:nvPr>
        </p:nvSpPr>
        <p:spPr>
          <a:xfrm>
            <a:off x="609600" y="1352551"/>
            <a:ext cx="3886200" cy="3268624"/>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a:p>
        </p:txBody>
      </p:sp>
      <p:sp>
        <p:nvSpPr>
          <p:cNvPr id="11" name="Content Placeholder 10"/>
          <p:cNvSpPr>
            <a:spLocks noGrp="1"/>
          </p:cNvSpPr>
          <p:nvPr>
            <p:ph sz="quarter" idx="14"/>
          </p:nvPr>
        </p:nvSpPr>
        <p:spPr>
          <a:xfrm>
            <a:off x="4844901" y="1352549"/>
            <a:ext cx="3886200" cy="3268625"/>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a:p>
        </p:txBody>
      </p:sp>
      <p:sp>
        <p:nvSpPr>
          <p:cNvPr id="8" name="Date Placeholder 7"/>
          <p:cNvSpPr>
            <a:spLocks noGrp="1"/>
          </p:cNvSpPr>
          <p:nvPr>
            <p:ph type="dt" sz="half" idx="15"/>
          </p:nvPr>
        </p:nvSpPr>
        <p:spPr/>
        <p:txBody>
          <a:bodyPr rtlCol="0"/>
          <a:lstStyle>
            <a:extLst/>
          </a:lstStyle>
          <a:p>
            <a:fld id="{E4606EA6-EFEA-4C30-9264-4F9291A5780D}" type="datetime1">
              <a:pPr/>
              <a:t>29.05.2019</a:t>
            </a:fld>
            <a:endParaRPr kumimoji="0" lang="ru-RU"/>
          </a:p>
        </p:txBody>
      </p:sp>
      <p:sp>
        <p:nvSpPr>
          <p:cNvPr id="10" name="Slide Number Placeholder 9"/>
          <p:cNvSpPr>
            <a:spLocks noGrp="1"/>
          </p:cNvSpPr>
          <p:nvPr>
            <p:ph type="sldNum" sz="quarter" idx="16"/>
          </p:nvPr>
        </p:nvSpPr>
        <p:spPr/>
        <p:txBody>
          <a:bodyPr rtlCol="0"/>
          <a:lstStyle>
            <a:extLst/>
          </a:lstStyle>
          <a:p>
            <a:pPr algn="ctr"/>
            <a:fld id="{8F82E0A0-C266-4798-8C8F-B9F91E9DA37E}" type="slidenum">
              <a:rPr kumimoji="0" lang="ru-RU" sz="1400" b="1">
                <a:solidFill>
                  <a:srgbClr val="FFFFFF"/>
                </a:solidFill>
              </a:rPr>
              <a:pPr algn="ctr"/>
              <a:t>‹#›</a:t>
            </a:fld>
            <a:endParaRPr kumimoji="0" lang="ru-RU"/>
          </a:p>
        </p:txBody>
      </p:sp>
      <p:sp>
        <p:nvSpPr>
          <p:cNvPr id="12" name="Footer Placeholder 11"/>
          <p:cNvSpPr>
            <a:spLocks noGrp="1"/>
          </p:cNvSpPr>
          <p:nvPr>
            <p:ph type="ftr" sz="quarter" idx="17"/>
          </p:nvPr>
        </p:nvSpPr>
        <p:spPr/>
        <p:txBody>
          <a:bodyPr rtlCol="0"/>
          <a:lstStyle>
            <a:extLst/>
          </a:lstStyle>
          <a:p>
            <a:endParaRPr kumimoji="0"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12648" y="118110"/>
            <a:ext cx="8153400" cy="1005840"/>
          </a:xfrm>
        </p:spPr>
        <p:txBody>
          <a:bodyPr anchor="b"/>
          <a:lstStyle>
            <a:lvl1pPr eaLnBrk="1" latinLnBrk="0" hangingPunct="1">
              <a:defRPr kumimoji="0" lang="ru-RU"/>
            </a:lvl1pPr>
            <a:extLst/>
          </a:lstStyle>
          <a:p>
            <a:pPr eaLnBrk="1" latinLnBrk="0" hangingPunct="1"/>
            <a:r>
              <a:rPr lang="ru-RU" smtClean="0"/>
              <a:t>Образец заголовка</a:t>
            </a:r>
            <a:endParaRPr/>
          </a:p>
        </p:txBody>
      </p:sp>
      <p:sp>
        <p:nvSpPr>
          <p:cNvPr id="11" name="Content Placeholder 10"/>
          <p:cNvSpPr>
            <a:spLocks noGrp="1"/>
          </p:cNvSpPr>
          <p:nvPr>
            <p:ph sz="quarter" idx="13"/>
          </p:nvPr>
        </p:nvSpPr>
        <p:spPr>
          <a:xfrm>
            <a:off x="609600" y="1919818"/>
            <a:ext cx="3886200" cy="2628900"/>
          </a:xfrm>
        </p:spPr>
        <p:txBody>
          <a:bodyPr/>
          <a:lstStyle>
            <a:extLst/>
          </a:lstStyle>
          <a:p>
            <a:pPr lvl="0" eaLnBrk="1" latinLnBrk="0" hangingPunct="1"/>
            <a:r>
              <a:rPr lang="ru-RU" dirty="0" smtClean="0"/>
              <a:t>Образец текста</a:t>
            </a:r>
          </a:p>
          <a:p>
            <a:pPr lvl="1" eaLnBrk="1" latinLnBrk="0" hangingPunct="1"/>
            <a:r>
              <a:rPr lang="ru-RU" dirty="0" smtClean="0"/>
              <a:t>Второй уровень</a:t>
            </a:r>
          </a:p>
          <a:p>
            <a:pPr lvl="2" eaLnBrk="1" latinLnBrk="0" hangingPunct="1"/>
            <a:r>
              <a:rPr lang="ru-RU" dirty="0" smtClean="0"/>
              <a:t>Третий уровень</a:t>
            </a:r>
          </a:p>
          <a:p>
            <a:pPr lvl="3" eaLnBrk="1" latinLnBrk="0" hangingPunct="1"/>
            <a:r>
              <a:rPr lang="ru-RU" dirty="0" smtClean="0"/>
              <a:t>Четвертый уровень</a:t>
            </a:r>
          </a:p>
          <a:p>
            <a:pPr lvl="4" eaLnBrk="1" latinLnBrk="0" hangingPunct="1"/>
            <a:r>
              <a:rPr lang="ru-RU" dirty="0" smtClean="0"/>
              <a:t>Пятый уровень</a:t>
            </a:r>
            <a:endParaRPr dirty="0"/>
          </a:p>
        </p:txBody>
      </p:sp>
      <p:sp>
        <p:nvSpPr>
          <p:cNvPr id="13" name="Content Placeholder 12"/>
          <p:cNvSpPr>
            <a:spLocks noGrp="1"/>
          </p:cNvSpPr>
          <p:nvPr>
            <p:ph sz="quarter" idx="14"/>
          </p:nvPr>
        </p:nvSpPr>
        <p:spPr>
          <a:xfrm>
            <a:off x="4800600" y="1919818"/>
            <a:ext cx="3886200" cy="2628900"/>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a:p>
        </p:txBody>
      </p:sp>
      <p:sp>
        <p:nvSpPr>
          <p:cNvPr id="10" name="Date Placeholder 9"/>
          <p:cNvSpPr>
            <a:spLocks noGrp="1"/>
          </p:cNvSpPr>
          <p:nvPr>
            <p:ph type="dt" sz="half" idx="15"/>
          </p:nvPr>
        </p:nvSpPr>
        <p:spPr/>
        <p:txBody>
          <a:bodyPr rtlCol="0"/>
          <a:lstStyle>
            <a:extLst/>
          </a:lstStyle>
          <a:p>
            <a:fld id="{E4606EA6-EFEA-4C30-9264-4F9291A5780D}" type="datetime1">
              <a:pPr/>
              <a:t>29.05.2019</a:t>
            </a:fld>
            <a:endParaRPr kumimoji="0" lang="ru-RU"/>
          </a:p>
        </p:txBody>
      </p:sp>
      <p:sp>
        <p:nvSpPr>
          <p:cNvPr id="12" name="Slide Number Placeholder 11"/>
          <p:cNvSpPr>
            <a:spLocks noGrp="1"/>
          </p:cNvSpPr>
          <p:nvPr>
            <p:ph type="sldNum" sz="quarter" idx="16"/>
          </p:nvPr>
        </p:nvSpPr>
        <p:spPr/>
        <p:txBody>
          <a:bodyPr rtlCol="0"/>
          <a:lstStyle>
            <a:extLst/>
          </a:lstStyle>
          <a:p>
            <a:pPr algn="ctr"/>
            <a:fld id="{8F82E0A0-C266-4798-8C8F-B9F91E9DA37E}" type="slidenum">
              <a:rPr kumimoji="0" lang="ru-RU" sz="1400" b="1">
                <a:solidFill>
                  <a:srgbClr val="FFFFFF"/>
                </a:solidFill>
              </a:rPr>
              <a:pPr algn="ctr"/>
              <a:t>‹#›</a:t>
            </a:fld>
            <a:endParaRPr kumimoji="0" lang="ru-RU"/>
          </a:p>
        </p:txBody>
      </p:sp>
      <p:sp>
        <p:nvSpPr>
          <p:cNvPr id="14" name="Footer Placeholder 13"/>
          <p:cNvSpPr>
            <a:spLocks noGrp="1"/>
          </p:cNvSpPr>
          <p:nvPr>
            <p:ph type="ftr" sz="quarter" idx="17"/>
          </p:nvPr>
        </p:nvSpPr>
        <p:spPr/>
        <p:txBody>
          <a:bodyPr rtlCol="0"/>
          <a:lstStyle>
            <a:extLst/>
          </a:lstStyle>
          <a:p>
            <a:endParaRPr kumimoji="0" lang="ru-RU"/>
          </a:p>
        </p:txBody>
      </p:sp>
      <p:sp>
        <p:nvSpPr>
          <p:cNvPr id="16" name="Text Placeholder 15"/>
          <p:cNvSpPr>
            <a:spLocks noGrp="1"/>
          </p:cNvSpPr>
          <p:nvPr>
            <p:ph type="body" sz="quarter" idx="18"/>
          </p:nvPr>
        </p:nvSpPr>
        <p:spPr>
          <a:xfrm>
            <a:off x="609600" y="1362287"/>
            <a:ext cx="3886200" cy="530352"/>
          </a:xfrm>
          <a:solidFill>
            <a:schemeClr val="accent2"/>
          </a:solidFill>
        </p:spPr>
        <p:txBody>
          <a:bodyPr rtlCol="0" anchor="ctr"/>
          <a:lstStyle>
            <a:lvl1pPr eaLnBrk="1" latinLnBrk="0" hangingPunct="1">
              <a:buFontTx/>
              <a:buNone/>
              <a:defRPr kumimoji="0" lang="ru-RU" sz="2000" b="1">
                <a:solidFill>
                  <a:srgbClr val="FFFFFF"/>
                </a:solidFill>
              </a:defRPr>
            </a:lvl1pPr>
            <a:extLst/>
          </a:lstStyle>
          <a:p>
            <a:pPr lvl="0" eaLnBrk="1" latinLnBrk="0" hangingPunct="1"/>
            <a:r>
              <a:rPr lang="ru-RU" smtClean="0"/>
              <a:t>Образец текста</a:t>
            </a:r>
          </a:p>
        </p:txBody>
      </p:sp>
      <p:sp>
        <p:nvSpPr>
          <p:cNvPr id="15" name="Text Placeholder 14"/>
          <p:cNvSpPr>
            <a:spLocks noGrp="1"/>
          </p:cNvSpPr>
          <p:nvPr>
            <p:ph type="body" sz="quarter" idx="19"/>
          </p:nvPr>
        </p:nvSpPr>
        <p:spPr>
          <a:xfrm>
            <a:off x="4800600" y="1362287"/>
            <a:ext cx="3886200" cy="530352"/>
          </a:xfrm>
          <a:solidFill>
            <a:schemeClr val="accent4"/>
          </a:solidFill>
        </p:spPr>
        <p:txBody>
          <a:bodyPr rtlCol="0" anchor="ctr"/>
          <a:lstStyle>
            <a:lvl1pPr eaLnBrk="1" latinLnBrk="0" hangingPunct="1">
              <a:buFontTx/>
              <a:buNone/>
              <a:defRPr kumimoji="0" lang="ru-RU" sz="2000" b="1">
                <a:solidFill>
                  <a:srgbClr val="FFFFFF"/>
                </a:solidFill>
              </a:defRPr>
            </a:lvl1pPr>
            <a:extLst/>
          </a:lstStyle>
          <a:p>
            <a:pPr lvl="0" eaLnBrk="1" latinLnBrk="0" hangingPunct="1"/>
            <a:r>
              <a:rPr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899592" y="118110"/>
            <a:ext cx="8136904" cy="1005840"/>
          </a:xfrm>
        </p:spPr>
        <p:txBody>
          <a:bodyPr/>
          <a:lstStyle>
            <a:extLst/>
          </a:lstStyle>
          <a:p>
            <a:pPr eaLnBrk="1" latinLnBrk="0" hangingPunct="1"/>
            <a:r>
              <a:rPr lang="ru-RU" smtClean="0"/>
              <a:t>Образец заголовка</a:t>
            </a:r>
            <a:endParaRPr/>
          </a:p>
        </p:txBody>
      </p:sp>
      <p:sp>
        <p:nvSpPr>
          <p:cNvPr id="7" name="Текст 6"/>
          <p:cNvSpPr>
            <a:spLocks noGrp="1"/>
          </p:cNvSpPr>
          <p:nvPr>
            <p:ph type="body" sz="quarter" idx="13" hasCustomPrompt="1"/>
          </p:nvPr>
        </p:nvSpPr>
        <p:spPr>
          <a:xfrm>
            <a:off x="899592" y="1347788"/>
            <a:ext cx="8136904" cy="3744912"/>
          </a:xfrm>
        </p:spPr>
        <p:txBody>
          <a:bodyPr>
            <a:normAutofit/>
          </a:bodyPr>
          <a:lstStyle>
            <a:lvl1pPr marL="0" indent="457200" algn="just">
              <a:spcBef>
                <a:spcPts val="500"/>
              </a:spcBef>
              <a:buNone/>
              <a:defRPr sz="1400"/>
            </a:lvl1pPr>
          </a:lstStyle>
          <a:p>
            <a:pPr lvl="0"/>
            <a:r>
              <a:rPr lang="ru-RU" dirty="0" smtClean="0"/>
              <a:t>Пятый уровень</a:t>
            </a:r>
            <a:endParaRPr lang="uk-UA" dirty="0"/>
          </a:p>
        </p:txBody>
      </p:sp>
      <p:sp>
        <p:nvSpPr>
          <p:cNvPr id="8" name="Прямоугольник 7"/>
          <p:cNvSpPr/>
          <p:nvPr userDrawn="1"/>
        </p:nvSpPr>
        <p:spPr>
          <a:xfrm>
            <a:off x="-36512" y="1123221"/>
            <a:ext cx="936104" cy="1837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9" name="Прямоугольник 8"/>
          <p:cNvSpPr/>
          <p:nvPr userDrawn="1"/>
        </p:nvSpPr>
        <p:spPr>
          <a:xfrm>
            <a:off x="-36999" y="1419622"/>
            <a:ext cx="936104" cy="3600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b="1" dirty="0" smtClean="0">
                <a:effectLst>
                  <a:outerShdw blurRad="38100" dist="38100" dir="2700000" algn="tl">
                    <a:srgbClr val="000000">
                      <a:alpha val="43137"/>
                    </a:srgbClr>
                  </a:outerShdw>
                </a:effectLst>
              </a:rPr>
              <a:t>ЗМІСТ</a:t>
            </a:r>
            <a:endParaRPr lang="uk-UA" sz="1000" b="1" dirty="0">
              <a:effectLst>
                <a:outerShdw blurRad="38100" dist="38100" dir="2700000" algn="tl">
                  <a:srgbClr val="000000">
                    <a:alpha val="43137"/>
                  </a:srgbClr>
                </a:outerShdw>
              </a:effectLst>
            </a:endParaRPr>
          </a:p>
        </p:txBody>
      </p:sp>
      <p:sp>
        <p:nvSpPr>
          <p:cNvPr id="10" name="Прямоугольник 9"/>
          <p:cNvSpPr/>
          <p:nvPr userDrawn="1"/>
        </p:nvSpPr>
        <p:spPr>
          <a:xfrm>
            <a:off x="-25840" y="1923678"/>
            <a:ext cx="936104" cy="3600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uk-UA" sz="1200" b="1" dirty="0" smtClean="0">
                <a:effectLst>
                  <a:outerShdw blurRad="38100" dist="38100" dir="2700000" algn="tl">
                    <a:srgbClr val="000000">
                      <a:alpha val="43137"/>
                    </a:srgbClr>
                  </a:outerShdw>
                </a:effectLst>
              </a:rPr>
              <a:t>ПОЧАТОК теми</a:t>
            </a:r>
            <a:endParaRPr lang="uk-UA" sz="1000" b="1" dirty="0">
              <a:effectLst>
                <a:outerShdw blurRad="38100" dist="38100" dir="2700000" algn="tl">
                  <a:srgbClr val="000000">
                    <a:alpha val="43137"/>
                  </a:srgbClr>
                </a:outerShdw>
              </a:effectLst>
            </a:endParaRPr>
          </a:p>
        </p:txBody>
      </p:sp>
      <p:sp>
        <p:nvSpPr>
          <p:cNvPr id="13" name="Прямоугольник 12"/>
          <p:cNvSpPr/>
          <p:nvPr userDrawn="1"/>
        </p:nvSpPr>
        <p:spPr>
          <a:xfrm>
            <a:off x="-36512" y="2715766"/>
            <a:ext cx="936104" cy="3600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endParaRPr lang="uk-UA" sz="1000" b="1" dirty="0">
              <a:effectLst>
                <a:outerShdw blurRad="38100" dist="38100" dir="2700000" algn="tl">
                  <a:srgbClr val="000000">
                    <a:alpha val="43137"/>
                  </a:srgbClr>
                </a:outerShdw>
              </a:effectLst>
            </a:endParaRPr>
          </a:p>
        </p:txBody>
      </p:sp>
      <p:sp>
        <p:nvSpPr>
          <p:cNvPr id="14" name="Стрелка вправо 13"/>
          <p:cNvSpPr/>
          <p:nvPr userDrawn="1"/>
        </p:nvSpPr>
        <p:spPr>
          <a:xfrm>
            <a:off x="265480" y="2773814"/>
            <a:ext cx="360040" cy="252028"/>
          </a:xfrm>
          <a:prstGeom prst="rightArrow">
            <a:avLst/>
          </a:prstGeom>
          <a:solidFill>
            <a:schemeClr val="bg1"/>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effectLst>
                <a:outerShdw blurRad="38100" dist="38100" dir="2700000" algn="tl">
                  <a:srgbClr val="000000">
                    <a:alpha val="43137"/>
                  </a:srgbClr>
                </a:outerShdw>
              </a:effectLst>
            </a:endParaRPr>
          </a:p>
        </p:txBody>
      </p:sp>
      <p:sp>
        <p:nvSpPr>
          <p:cNvPr id="15" name="Прямоугольник 14"/>
          <p:cNvSpPr/>
          <p:nvPr userDrawn="1"/>
        </p:nvSpPr>
        <p:spPr>
          <a:xfrm>
            <a:off x="-37595" y="3219822"/>
            <a:ext cx="936104" cy="3600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endParaRPr lang="uk-UA" sz="1000" b="1" dirty="0">
              <a:effectLst>
                <a:outerShdw blurRad="38100" dist="38100" dir="2700000" algn="tl">
                  <a:srgbClr val="000000">
                    <a:alpha val="43137"/>
                  </a:srgbClr>
                </a:outerShdw>
              </a:effectLst>
            </a:endParaRPr>
          </a:p>
        </p:txBody>
      </p:sp>
      <p:sp>
        <p:nvSpPr>
          <p:cNvPr id="16" name="Стрелка вправо 15"/>
          <p:cNvSpPr/>
          <p:nvPr userDrawn="1"/>
        </p:nvSpPr>
        <p:spPr>
          <a:xfrm flipH="1">
            <a:off x="250437" y="3273828"/>
            <a:ext cx="360040" cy="252028"/>
          </a:xfrm>
          <a:prstGeom prst="rightArrow">
            <a:avLst/>
          </a:prstGeom>
          <a:solidFill>
            <a:schemeClr val="bg1"/>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effectLst>
                <a:outerShdw blurRad="38100" dist="38100" dir="2700000" algn="tl">
                  <a:srgbClr val="000000">
                    <a:alpha val="43137"/>
                  </a:srgbClr>
                </a:outerShdw>
              </a:effectLst>
            </a:endParaRP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0528" y="3748280"/>
            <a:ext cx="1295043" cy="17037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2968126-03FC-49C0-B9B8-2B561CCC3D90}" type="datetime1">
              <a:pPr/>
              <a:t>29.05.2019</a:t>
            </a:fld>
            <a:endParaRPr kumimoji="0" lang="ru-RU"/>
          </a:p>
        </p:txBody>
      </p:sp>
      <p:sp>
        <p:nvSpPr>
          <p:cNvPr id="3" name="Footer Placeholder 2"/>
          <p:cNvSpPr>
            <a:spLocks noGrp="1"/>
          </p:cNvSpPr>
          <p:nvPr>
            <p:ph type="ftr" sz="quarter" idx="11"/>
          </p:nvPr>
        </p:nvSpPr>
        <p:spPr/>
        <p:txBody>
          <a:bodyPr/>
          <a:lstStyle>
            <a:extLst/>
          </a:lstStyle>
          <a:p>
            <a:endParaRPr kumimoji="0" lang="ru-RU"/>
          </a:p>
        </p:txBody>
      </p:sp>
      <p:sp>
        <p:nvSpPr>
          <p:cNvPr id="4" name="Slide Number Placeholder 3"/>
          <p:cNvSpPr>
            <a:spLocks noGrp="1"/>
          </p:cNvSpPr>
          <p:nvPr>
            <p:ph type="sldNum" sz="quarter" idx="12"/>
          </p:nvPr>
        </p:nvSpPr>
        <p:spPr>
          <a:xfrm>
            <a:off x="0" y="4686300"/>
            <a:ext cx="533400" cy="285750"/>
          </a:xfrm>
        </p:spPr>
        <p:txBody>
          <a:bodyPr/>
          <a:lstStyle>
            <a:lvl1pPr eaLnBrk="1" latinLnBrk="0" hangingPunct="1">
              <a:defRPr kumimoji="0" lang="ru-RU">
                <a:solidFill>
                  <a:schemeClr val="tx2"/>
                </a:solidFill>
              </a:defRPr>
            </a:lvl1pPr>
            <a:extLst/>
          </a:lstStyle>
          <a:p>
            <a:fld id="{A3F7CB7D-F184-43C7-B6FD-03D728E1BBFF}" type="slidenum">
              <a:rPr kumimoji="0" lang="ru-RU">
                <a:solidFill>
                  <a:schemeClr val="tx2"/>
                </a:solidFill>
              </a:rPr>
              <a:pPr/>
              <a:t>‹#›</a:t>
            </a:fld>
            <a:endParaRPr kumimoji="0" lang="ru-RU">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600" y="118110"/>
            <a:ext cx="8153400" cy="1005840"/>
          </a:xfrm>
        </p:spPr>
        <p:txBody>
          <a:bodyPr anchor="b"/>
          <a:lstStyle>
            <a:lvl1pPr algn="l" eaLnBrk="1" latinLnBrk="0" hangingPunct="1">
              <a:buNone/>
              <a:defRPr kumimoji="0" lang="ru-RU" sz="4200" b="0"/>
            </a:lvl1pPr>
            <a:extLst/>
          </a:lstStyle>
          <a:p>
            <a:pPr eaLnBrk="1" latinLnBrk="0" hangingPunct="1"/>
            <a:r>
              <a:rPr lang="ru-RU" smtClean="0"/>
              <a:t>Образец заголовка</a:t>
            </a:r>
            <a:endParaRPr/>
          </a:p>
        </p:txBody>
      </p:sp>
      <p:sp>
        <p:nvSpPr>
          <p:cNvPr id="7" name="Slide Number Placeholder 6"/>
          <p:cNvSpPr>
            <a:spLocks noGrp="1"/>
          </p:cNvSpPr>
          <p:nvPr>
            <p:ph type="sldNum" sz="quarter" idx="12"/>
          </p:nvPr>
        </p:nvSpPr>
        <p:spPr/>
        <p:txBody>
          <a:bodyPr/>
          <a:lstStyle>
            <a:lvl1pPr eaLnBrk="1" latinLnBrk="0" hangingPunct="1">
              <a:defRPr kumimoji="0" lang="ru-RU">
                <a:solidFill>
                  <a:srgbClr val="FFFFFF"/>
                </a:solidFill>
              </a:defRPr>
            </a:lvl1pPr>
            <a:extLst/>
          </a:lstStyle>
          <a:p>
            <a:fld id="{A3F7CB7D-F184-43C7-B6FD-03D728E1BBFF}" type="slidenum">
              <a:rPr kumimoji="0" lang="ru-RU">
                <a:solidFill>
                  <a:srgbClr val="FFFFFF"/>
                </a:solidFill>
              </a:rPr>
              <a:pPr/>
              <a:t>‹#›</a:t>
            </a:fld>
            <a:endParaRPr kumimoji="0" lang="ru-RU">
              <a:solidFill>
                <a:srgbClr val="FFFFFF"/>
              </a:solidFill>
            </a:endParaRPr>
          </a:p>
        </p:txBody>
      </p:sp>
      <p:sp>
        <p:nvSpPr>
          <p:cNvPr id="3" name="Text Placeholder 2"/>
          <p:cNvSpPr>
            <a:spLocks noGrp="1"/>
          </p:cNvSpPr>
          <p:nvPr>
            <p:ph type="body" idx="1" hasCustomPrompt="1"/>
          </p:nvPr>
        </p:nvSpPr>
        <p:spPr>
          <a:xfrm>
            <a:off x="609600" y="1428750"/>
            <a:ext cx="650032" cy="3591272"/>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vert="vert270" lIns="137160" tIns="182880" rIns="137160" bIns="91440" anchor="ctr">
            <a:normAutofit/>
          </a:bodyPr>
          <a:lstStyle>
            <a:lvl1pPr marL="0" indent="0" algn="ctr" eaLnBrk="1" latinLnBrk="0" hangingPunct="1">
              <a:spcAft>
                <a:spcPts val="1000"/>
              </a:spcAft>
              <a:buNone/>
              <a:defRPr kumimoji="0" lang="ru-RU" sz="2000" b="1">
                <a:effectLst>
                  <a:outerShdw blurRad="38100" dist="38100" dir="2700000" algn="tl">
                    <a:srgbClr val="000000">
                      <a:alpha val="43137"/>
                    </a:srgbClr>
                  </a:outerShdw>
                </a:effectLst>
              </a:defRPr>
            </a:lvl1pPr>
            <a:lvl2pPr eaLnBrk="1" latinLnBrk="0" hangingPunct="1">
              <a:buNone/>
              <a:defRPr kumimoji="0" lang="ru-RU" sz="1200"/>
            </a:lvl2pPr>
            <a:lvl3pPr eaLnBrk="1" latinLnBrk="0" hangingPunct="1">
              <a:buNone/>
              <a:defRPr kumimoji="0" lang="ru-RU" sz="1000"/>
            </a:lvl3pPr>
            <a:lvl4pPr eaLnBrk="1" latinLnBrk="0" hangingPunct="1">
              <a:buNone/>
              <a:defRPr kumimoji="0" lang="ru-RU" sz="900"/>
            </a:lvl4pPr>
            <a:lvl5pPr eaLnBrk="1" latinLnBrk="0" hangingPunct="1">
              <a:buNone/>
              <a:defRPr kumimoji="0" lang="ru-RU" sz="900"/>
            </a:lvl5pPr>
            <a:extLst/>
          </a:lstStyle>
          <a:p>
            <a:pPr lvl="0" eaLnBrk="1" latinLnBrk="0" hangingPunct="1"/>
            <a:r>
              <a:rPr lang="ru-RU" dirty="0" smtClean="0"/>
              <a:t>РЕКОМЕНДОВАНІ   ДЖЕРЕЛА</a:t>
            </a:r>
          </a:p>
        </p:txBody>
      </p:sp>
      <p:sp>
        <p:nvSpPr>
          <p:cNvPr id="9" name="Content Placeholder 8"/>
          <p:cNvSpPr>
            <a:spLocks noGrp="1"/>
          </p:cNvSpPr>
          <p:nvPr>
            <p:ph sz="quarter" idx="13"/>
          </p:nvPr>
        </p:nvSpPr>
        <p:spPr>
          <a:xfrm>
            <a:off x="1475656" y="1428750"/>
            <a:ext cx="7287344" cy="3519264"/>
          </a:xfrm>
        </p:spPr>
        <p:txBody>
          <a:bodyPr>
            <a:normAutofit/>
          </a:bodyPr>
          <a:lstStyle>
            <a:lvl1pPr marL="0" indent="0">
              <a:buNone/>
              <a:defRPr sz="2000"/>
            </a:lvl1pPr>
            <a:extLst/>
          </a:lstStyle>
          <a:p>
            <a:pPr lvl="0" eaLnBrk="1" latinLnBrk="0" hangingPunct="1"/>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1_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600" y="118110"/>
            <a:ext cx="8153400" cy="1005840"/>
          </a:xfrm>
        </p:spPr>
        <p:txBody>
          <a:bodyPr anchor="b"/>
          <a:lstStyle>
            <a:lvl1pPr algn="l" eaLnBrk="1" latinLnBrk="0" hangingPunct="1">
              <a:buNone/>
              <a:defRPr kumimoji="0" lang="ru-RU" sz="4200" b="0"/>
            </a:lvl1pPr>
            <a:extLst/>
          </a:lstStyle>
          <a:p>
            <a:pPr eaLnBrk="1" latinLnBrk="0" hangingPunct="1"/>
            <a:r>
              <a:rPr lang="ru-RU" smtClean="0"/>
              <a:t>Образец заголовка</a:t>
            </a:r>
            <a:endParaRPr/>
          </a:p>
        </p:txBody>
      </p:sp>
      <p:sp>
        <p:nvSpPr>
          <p:cNvPr id="7" name="Slide Number Placeholder 6"/>
          <p:cNvSpPr>
            <a:spLocks noGrp="1"/>
          </p:cNvSpPr>
          <p:nvPr>
            <p:ph type="sldNum" sz="quarter" idx="12"/>
          </p:nvPr>
        </p:nvSpPr>
        <p:spPr/>
        <p:txBody>
          <a:bodyPr/>
          <a:lstStyle>
            <a:lvl1pPr eaLnBrk="1" latinLnBrk="0" hangingPunct="1">
              <a:defRPr kumimoji="0" lang="ru-RU">
                <a:solidFill>
                  <a:srgbClr val="FFFFFF"/>
                </a:solidFill>
              </a:defRPr>
            </a:lvl1pPr>
            <a:extLst/>
          </a:lstStyle>
          <a:p>
            <a:fld id="{A3F7CB7D-F184-43C7-B6FD-03D728E1BBFF}" type="slidenum">
              <a:rPr kumimoji="0" lang="ru-RU">
                <a:solidFill>
                  <a:srgbClr val="FFFFFF"/>
                </a:solidFill>
              </a:rPr>
              <a:pPr/>
              <a:t>‹#›</a:t>
            </a:fld>
            <a:endParaRPr kumimoji="0" lang="ru-RU">
              <a:solidFill>
                <a:srgbClr val="FFFFFF"/>
              </a:solidFill>
            </a:endParaRPr>
          </a:p>
        </p:txBody>
      </p:sp>
      <p:sp>
        <p:nvSpPr>
          <p:cNvPr id="9" name="Content Placeholder 8"/>
          <p:cNvSpPr>
            <a:spLocks noGrp="1"/>
          </p:cNvSpPr>
          <p:nvPr>
            <p:ph sz="quarter" idx="13"/>
          </p:nvPr>
        </p:nvSpPr>
        <p:spPr>
          <a:xfrm>
            <a:off x="1475656" y="1428750"/>
            <a:ext cx="7287344" cy="3519264"/>
          </a:xfrm>
        </p:spPr>
        <p:txBody>
          <a:bodyPr>
            <a:normAutofit/>
          </a:bodyPr>
          <a:lstStyle>
            <a:lvl1pPr marL="0" indent="0">
              <a:buNone/>
              <a:defRPr sz="2000"/>
            </a:lvl1pPr>
            <a:extLst/>
          </a:lstStyle>
          <a:p>
            <a:pPr lvl="0" eaLnBrk="1" latinLnBrk="0" hangingPunct="1"/>
            <a:endParaRPr dirty="0"/>
          </a:p>
        </p:txBody>
      </p:sp>
      <p:sp>
        <p:nvSpPr>
          <p:cNvPr id="3" name="Text Placeholder 2"/>
          <p:cNvSpPr>
            <a:spLocks noGrp="1"/>
          </p:cNvSpPr>
          <p:nvPr>
            <p:ph type="body" idx="1" hasCustomPrompt="1"/>
          </p:nvPr>
        </p:nvSpPr>
        <p:spPr>
          <a:xfrm>
            <a:off x="609600" y="1428750"/>
            <a:ext cx="650032" cy="3591272"/>
          </a:xfrm>
          <a:solidFill>
            <a:schemeClr val="accent1">
              <a:lumMod val="75000"/>
            </a:schemeClr>
          </a:solidFill>
          <a:ln w="50800" cap="sq" cmpd="dbl" algn="ctr">
            <a:solidFill>
              <a:schemeClr val="accent1">
                <a:lumMod val="75000"/>
              </a:schemeClr>
            </a:solidFill>
            <a:prstDash val="solid"/>
            <a:miter lim="800000"/>
          </a:ln>
          <a:effectLst/>
        </p:spPr>
        <p:style>
          <a:lnRef idx="3">
            <a:schemeClr val="lt1"/>
          </a:lnRef>
          <a:fillRef idx="1">
            <a:schemeClr val="accent2"/>
          </a:fillRef>
          <a:effectRef idx="1">
            <a:schemeClr val="accent2"/>
          </a:effectRef>
          <a:fontRef idx="minor">
            <a:schemeClr val="lt1"/>
          </a:fontRef>
        </p:style>
        <p:txBody>
          <a:bodyPr vert="vert270" lIns="137160" tIns="182880" rIns="137160" bIns="91440" anchor="ctr">
            <a:normAutofit/>
          </a:bodyPr>
          <a:lstStyle>
            <a:lvl1pPr marL="0" indent="0" algn="ctr" eaLnBrk="1" latinLnBrk="0" hangingPunct="1">
              <a:spcAft>
                <a:spcPts val="1000"/>
              </a:spcAft>
              <a:buNone/>
              <a:defRPr kumimoji="0" lang="ru-RU" sz="2000" b="1">
                <a:effectLst>
                  <a:outerShdw blurRad="38100" dist="38100" dir="2700000" algn="tl">
                    <a:srgbClr val="000000">
                      <a:alpha val="43137"/>
                    </a:srgbClr>
                  </a:outerShdw>
                </a:effectLst>
              </a:defRPr>
            </a:lvl1pPr>
            <a:lvl2pPr eaLnBrk="1" latinLnBrk="0" hangingPunct="1">
              <a:buNone/>
              <a:defRPr kumimoji="0" lang="ru-RU" sz="1200"/>
            </a:lvl2pPr>
            <a:lvl3pPr eaLnBrk="1" latinLnBrk="0" hangingPunct="1">
              <a:buNone/>
              <a:defRPr kumimoji="0" lang="ru-RU" sz="1000"/>
            </a:lvl3pPr>
            <a:lvl4pPr eaLnBrk="1" latinLnBrk="0" hangingPunct="1">
              <a:buNone/>
              <a:defRPr kumimoji="0" lang="ru-RU" sz="900"/>
            </a:lvl4pPr>
            <a:lvl5pPr eaLnBrk="1" latinLnBrk="0" hangingPunct="1">
              <a:buNone/>
              <a:defRPr kumimoji="0" lang="ru-RU" sz="900"/>
            </a:lvl5pPr>
            <a:extLst/>
          </a:lstStyle>
          <a:p>
            <a:pPr lvl="0" eaLnBrk="1" latinLnBrk="0" hangingPunct="1"/>
            <a:r>
              <a:rPr lang="ru-RU" dirty="0" smtClean="0"/>
              <a:t>ПИТАННЯ  ДЛЯ  КОНТРОЛЮ</a:t>
            </a:r>
          </a:p>
        </p:txBody>
      </p:sp>
    </p:spTree>
    <p:extLst>
      <p:ext uri="{BB962C8B-B14F-4D97-AF65-F5344CB8AC3E}">
        <p14:creationId xmlns:p14="http://schemas.microsoft.com/office/powerpoint/2010/main" val="1539847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a:xfrm>
            <a:off x="612648" y="1352550"/>
            <a:ext cx="8153400" cy="324231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Date Placeholder 13"/>
          <p:cNvSpPr>
            <a:spLocks noGrp="1"/>
          </p:cNvSpPr>
          <p:nvPr>
            <p:ph type="dt" sz="half" idx="2"/>
          </p:nvPr>
        </p:nvSpPr>
        <p:spPr>
          <a:xfrm>
            <a:off x="6096000" y="4686300"/>
            <a:ext cx="2667000" cy="273844"/>
          </a:xfrm>
          <a:prstGeom prst="rect">
            <a:avLst/>
          </a:prstGeom>
        </p:spPr>
        <p:txBody>
          <a:bodyPr vert="horz" anchor="ctr" anchorCtr="0"/>
          <a:lstStyle>
            <a:lvl1pPr algn="l" eaLnBrk="1" latinLnBrk="0" hangingPunct="1">
              <a:defRPr kumimoji="0" lang="ru-RU" sz="1400">
                <a:solidFill>
                  <a:schemeClr val="tx2"/>
                </a:solidFill>
              </a:defRPr>
            </a:lvl1pPr>
            <a:extLst/>
          </a:lstStyle>
          <a:p>
            <a:fld id="{E4606EA6-EFEA-4C30-9264-4F9291A5780D}" type="datetime1">
              <a:pPr/>
              <a:t>29.05.2019</a:t>
            </a:fld>
            <a:endParaRPr kumimoji="0" lang="ru-RU" sz="1400">
              <a:solidFill>
                <a:schemeClr val="tx2"/>
              </a:solidFill>
            </a:endParaRPr>
          </a:p>
        </p:txBody>
      </p:sp>
      <p:sp>
        <p:nvSpPr>
          <p:cNvPr id="3" name="Footer Placeholder 2"/>
          <p:cNvSpPr>
            <a:spLocks noGrp="1"/>
          </p:cNvSpPr>
          <p:nvPr>
            <p:ph type="ftr" sz="quarter" idx="3"/>
          </p:nvPr>
        </p:nvSpPr>
        <p:spPr>
          <a:xfrm>
            <a:off x="609601" y="4686155"/>
            <a:ext cx="5421083" cy="273844"/>
          </a:xfrm>
          <a:prstGeom prst="rect">
            <a:avLst/>
          </a:prstGeom>
        </p:spPr>
        <p:txBody>
          <a:bodyPr vert="horz" anchor="ctr"/>
          <a:lstStyle>
            <a:lvl1pPr algn="r" eaLnBrk="1" latinLnBrk="0" hangingPunct="1">
              <a:defRPr kumimoji="0" lang="ru-RU" sz="1400">
                <a:solidFill>
                  <a:schemeClr val="tx2"/>
                </a:solidFill>
              </a:defRPr>
            </a:lvl1pPr>
            <a:extLst/>
          </a:lstStyle>
          <a:p>
            <a:pPr algn="r"/>
            <a:endParaRPr kumimoji="0" lang="ru-RU" sz="1400">
              <a:solidFill>
                <a:schemeClr val="tx2"/>
              </a:solidFill>
            </a:endParaRPr>
          </a:p>
        </p:txBody>
      </p:sp>
      <p:sp>
        <p:nvSpPr>
          <p:cNvPr id="7" name="Rectangle 6"/>
          <p:cNvSpPr/>
          <p:nvPr/>
        </p:nvSpPr>
        <p:spPr>
          <a:xfrm>
            <a:off x="0" y="1095170"/>
            <a:ext cx="9144000" cy="24003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8" name="Rectangle 7"/>
          <p:cNvSpPr/>
          <p:nvPr/>
        </p:nvSpPr>
        <p:spPr>
          <a:xfrm>
            <a:off x="0" y="1129460"/>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9" name="Rectangle 8"/>
          <p:cNvSpPr/>
          <p:nvPr/>
        </p:nvSpPr>
        <p:spPr>
          <a:xfrm>
            <a:off x="590550" y="1129460"/>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ru-RU"/>
          </a:p>
        </p:txBody>
      </p:sp>
      <p:sp>
        <p:nvSpPr>
          <p:cNvPr id="23" name="Slide Number Placeholder 22"/>
          <p:cNvSpPr>
            <a:spLocks noGrp="1"/>
          </p:cNvSpPr>
          <p:nvPr>
            <p:ph type="sldNum" sz="quarter" idx="4"/>
          </p:nvPr>
        </p:nvSpPr>
        <p:spPr>
          <a:xfrm>
            <a:off x="0" y="1123507"/>
            <a:ext cx="533400" cy="183357"/>
          </a:xfrm>
          <a:prstGeom prst="rect">
            <a:avLst/>
          </a:prstGeom>
        </p:spPr>
        <p:txBody>
          <a:bodyPr vert="horz" anchor="ctr" anchorCtr="0">
            <a:normAutofit/>
          </a:bodyPr>
          <a:lstStyle>
            <a:lvl1pPr algn="ctr" eaLnBrk="1" latinLnBrk="0" hangingPunct="1">
              <a:defRPr kumimoji="0" lang="ru-RU" sz="1400" b="1">
                <a:solidFill>
                  <a:srgbClr val="FFFFFF"/>
                </a:solidFill>
              </a:defRPr>
            </a:lvl1pPr>
            <a:extLst/>
          </a:lstStyle>
          <a:p>
            <a:pPr algn="ctr"/>
            <a:fld id="{8F82E0A0-C266-4798-8C8F-B9F91E9DA37E}" type="slidenum">
              <a:rPr kumimoji="0" lang="ru-RU" sz="1400" b="1">
                <a:solidFill>
                  <a:srgbClr val="FFFFFF"/>
                </a:solidFill>
              </a:rPr>
              <a:pPr algn="ctr"/>
              <a:t>‹#›</a:t>
            </a:fld>
            <a:endParaRPr kumimoji="0" lang="ru-RU" sz="1400" b="1">
              <a:solidFill>
                <a:srgbClr val="FFFFFF"/>
              </a:solidFill>
            </a:endParaRPr>
          </a:p>
        </p:txBody>
      </p:sp>
      <p:sp>
        <p:nvSpPr>
          <p:cNvPr id="22" name="Title Placeholder 21"/>
          <p:cNvSpPr>
            <a:spLocks noGrp="1"/>
          </p:cNvSpPr>
          <p:nvPr>
            <p:ph type="title"/>
          </p:nvPr>
        </p:nvSpPr>
        <p:spPr>
          <a:xfrm>
            <a:off x="609600" y="118110"/>
            <a:ext cx="8153400" cy="1005840"/>
          </a:xfrm>
          <a:prstGeom prst="rect">
            <a:avLst/>
          </a:prstGeom>
        </p:spPr>
        <p:txBody>
          <a:bodyPr vert="horz" anchor="b">
            <a:normAutofit/>
          </a:bodyPr>
          <a:lstStyle>
            <a:extLst/>
          </a:lstStyle>
          <a:p>
            <a:pPr eaLnBrk="1" latinLnBrk="0" hangingPunct="1"/>
            <a:r>
              <a:rPr kumimoji="0" lang="ru-RU" smtClean="0"/>
              <a:t>Образец заголовка</a:t>
            </a:r>
            <a:endParaRPr kumimoji="0" lang="en-US" smtClean="0"/>
          </a:p>
        </p:txBody>
      </p:sp>
    </p:spTree>
  </p:cSld>
  <p:clrMap bg1="lt1" tx1="dk1" bg2="lt2" tx2="dk2" accent1="accent1" accent2="accent2" accent3="accent3" accent4="accent4" accent5="accent5" accent6="accent6" hlink="hlink" folHlink="folHlink"/>
  <p:sldLayoutIdLst>
    <p:sldLayoutId id="2147483649" r:id="rId1"/>
    <p:sldLayoutId id="2147483658" r:id="rId2"/>
    <p:sldLayoutId id="2147483651" r:id="rId3"/>
    <p:sldLayoutId id="2147483652" r:id="rId4"/>
    <p:sldLayoutId id="2147483653" r:id="rId5"/>
    <p:sldLayoutId id="2147483654" r:id="rId6"/>
    <p:sldLayoutId id="2147483655" r:id="rId7"/>
    <p:sldLayoutId id="2147483656" r:id="rId8"/>
    <p:sldLayoutId id="2147483669" r:id="rId9"/>
    <p:sldLayoutId id="2147483657" r:id="rId10"/>
    <p:sldLayoutId id="2147483668" r:id="rId11"/>
    <p:sldLayoutId id="2147483667" r:id="rId12"/>
    <p:sldLayoutId id="2147483666" r:id="rId13"/>
    <p:sldLayoutId id="2147483665" r:id="rId14"/>
    <p:sldLayoutId id="2147483664" r:id="rId15"/>
    <p:sldLayoutId id="2147483663" r:id="rId16"/>
    <p:sldLayoutId id="2147483662" r:id="rId17"/>
    <p:sldLayoutId id="2147483661" r:id="rId18"/>
    <p:sldLayoutId id="2147483660" r:id="rId19"/>
    <p:sldLayoutId id="2147483659" r:id="rId20"/>
  </p:sldLayoutIdLst>
  <p:txStyles>
    <p:titleStyle>
      <a:lvl1pPr algn="l" rtl="0" eaLnBrk="1" latinLnBrk="0" hangingPunct="1">
        <a:spcBef>
          <a:spcPct val="0"/>
        </a:spcBef>
        <a:buNone/>
        <a:defRPr kumimoji="0" lang="ru-RU" sz="4200" kern="1200">
          <a:solidFill>
            <a:schemeClr val="tx2"/>
          </a:solidFill>
          <a:latin typeface="+mj-lt"/>
          <a:ea typeface="+mj-ea"/>
          <a:cs typeface="+mj-cs"/>
        </a:defRPr>
      </a:lvl1pPr>
      <a:extLst/>
    </p:titleStyle>
    <p:bodyStyle>
      <a:lvl1pPr marL="320040" indent="-320040" algn="l" rtl="0" eaLnBrk="1" latinLnBrk="0" hangingPunct="1">
        <a:spcBef>
          <a:spcPts val="700"/>
        </a:spcBef>
        <a:buClr>
          <a:schemeClr val="accent2"/>
        </a:buClr>
        <a:buSzPct val="60000"/>
        <a:buFont typeface="Wingdings"/>
        <a:buChar char=""/>
        <a:defRPr kumimoji="0" lang="ru-RU"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lang="ru-RU"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lang="ru-RU"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lang="ru-RU"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lang="ru-RU"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kumimoji="0" lang="ru-RU"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ru-RU"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ru-RU"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ru-RU" sz="1800" kern="1200" baseline="0">
          <a:solidFill>
            <a:schemeClr val="tx1"/>
          </a:solidFill>
          <a:latin typeface="+mn-lt"/>
          <a:ea typeface="+mn-ea"/>
          <a:cs typeface="+mn-cs"/>
        </a:defRPr>
      </a:lvl9pPr>
      <a:extLst/>
    </p:bodyStyle>
    <p:otherStyle>
      <a:lvl1pPr marL="0" algn="l" rtl="0" eaLnBrk="1" latinLnBrk="0" hangingPunct="1">
        <a:defRPr kumimoji="0" lang="ru-RU" kern="1200">
          <a:solidFill>
            <a:schemeClr val="tx1"/>
          </a:solidFill>
          <a:latin typeface="+mn-lt"/>
          <a:ea typeface="+mn-ea"/>
          <a:cs typeface="+mn-cs"/>
        </a:defRPr>
      </a:lvl1pPr>
      <a:lvl2pPr marL="457200" algn="l" rtl="0" eaLnBrk="1" latinLnBrk="0" hangingPunct="1">
        <a:defRPr kumimoji="0" lang="ru-RU" kern="1200">
          <a:solidFill>
            <a:schemeClr val="tx1"/>
          </a:solidFill>
          <a:latin typeface="+mn-lt"/>
          <a:ea typeface="+mn-ea"/>
          <a:cs typeface="+mn-cs"/>
        </a:defRPr>
      </a:lvl2pPr>
      <a:lvl3pPr marL="914400" algn="l" rtl="0" eaLnBrk="1" latinLnBrk="0" hangingPunct="1">
        <a:defRPr kumimoji="0" lang="ru-RU" kern="1200">
          <a:solidFill>
            <a:schemeClr val="tx1"/>
          </a:solidFill>
          <a:latin typeface="+mn-lt"/>
          <a:ea typeface="+mn-ea"/>
          <a:cs typeface="+mn-cs"/>
        </a:defRPr>
      </a:lvl3pPr>
      <a:lvl4pPr marL="1371600" algn="l" rtl="0" eaLnBrk="1" latinLnBrk="0" hangingPunct="1">
        <a:defRPr kumimoji="0" lang="ru-RU" kern="1200">
          <a:solidFill>
            <a:schemeClr val="tx1"/>
          </a:solidFill>
          <a:latin typeface="+mn-lt"/>
          <a:ea typeface="+mn-ea"/>
          <a:cs typeface="+mn-cs"/>
        </a:defRPr>
      </a:lvl4pPr>
      <a:lvl5pPr marL="1828800" algn="l" rtl="0" eaLnBrk="1" latinLnBrk="0" hangingPunct="1">
        <a:defRPr kumimoji="0" lang="ru-RU" kern="1200">
          <a:solidFill>
            <a:schemeClr val="tx1"/>
          </a:solidFill>
          <a:latin typeface="+mn-lt"/>
          <a:ea typeface="+mn-ea"/>
          <a:cs typeface="+mn-cs"/>
        </a:defRPr>
      </a:lvl5pPr>
      <a:lvl6pPr marL="2286000" algn="l" rtl="0" eaLnBrk="1" latinLnBrk="0" hangingPunct="1">
        <a:defRPr kumimoji="0" lang="ru-RU" kern="1200">
          <a:solidFill>
            <a:schemeClr val="tx1"/>
          </a:solidFill>
          <a:latin typeface="+mn-lt"/>
          <a:ea typeface="+mn-ea"/>
          <a:cs typeface="+mn-cs"/>
        </a:defRPr>
      </a:lvl6pPr>
      <a:lvl7pPr marL="2743200" algn="l" rtl="0" eaLnBrk="1" latinLnBrk="0" hangingPunct="1">
        <a:defRPr kumimoji="0" lang="ru-RU" kern="1200">
          <a:solidFill>
            <a:schemeClr val="tx1"/>
          </a:solidFill>
          <a:latin typeface="+mn-lt"/>
          <a:ea typeface="+mn-ea"/>
          <a:cs typeface="+mn-cs"/>
        </a:defRPr>
      </a:lvl7pPr>
      <a:lvl8pPr marL="3200400" algn="l" rtl="0" eaLnBrk="1" latinLnBrk="0" hangingPunct="1">
        <a:defRPr kumimoji="0" lang="ru-RU" kern="1200">
          <a:solidFill>
            <a:schemeClr val="tx1"/>
          </a:solidFill>
          <a:latin typeface="+mn-lt"/>
          <a:ea typeface="+mn-ea"/>
          <a:cs typeface="+mn-cs"/>
        </a:defRPr>
      </a:lvl8pPr>
      <a:lvl9pPr marL="3657600" algn="l" rtl="0" eaLnBrk="1" latinLnBrk="0" hangingPunct="1">
        <a:defRPr kumimoji="0" lang="ru-RU"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13.xml"/><Relationship Id="rId4" Type="http://schemas.openxmlformats.org/officeDocument/2006/relationships/slide" Target="slide12.xml"/></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13.xml"/><Relationship Id="rId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hyperlink" Target="https://www.rulit.me/books/teoriya-kvalifikacii-zlochiniv-pidruchnik-read-409666-4.html" TargetMode="External"/><Relationship Id="rId2" Type="http://schemas.openxmlformats.org/officeDocument/2006/relationships/hyperlink" Target="http://194.44.152.155/elib/local/sk603519.pdf" TargetMode="External"/><Relationship Id="rId1" Type="http://schemas.openxmlformats.org/officeDocument/2006/relationships/slideLayout" Target="../slideLayouts/slideLayout8.xml"/><Relationship Id="rId4" Type="http://schemas.openxmlformats.org/officeDocument/2006/relationships/hyperlink" Target="http://dspace.nlu.edu.ua/bitstream/123456789/13956/1/Lekcii_2018.pdf" TargetMode="External"/></Relationships>
</file>

<file path=ppt/slides/_rels/slide13.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8" Type="http://schemas.openxmlformats.org/officeDocument/2006/relationships/slide" Target="slide24.xml"/><Relationship Id="rId3" Type="http://schemas.openxmlformats.org/officeDocument/2006/relationships/slide" Target="slide41.xml"/><Relationship Id="rId7" Type="http://schemas.openxmlformats.org/officeDocument/2006/relationships/slide" Target="slide22.xml"/><Relationship Id="rId2" Type="http://schemas.openxmlformats.org/officeDocument/2006/relationships/slide" Target="slide1.xml"/><Relationship Id="rId1" Type="http://schemas.openxmlformats.org/officeDocument/2006/relationships/slideLayout" Target="../slideLayouts/slideLayout3.xml"/><Relationship Id="rId6" Type="http://schemas.openxmlformats.org/officeDocument/2006/relationships/slide" Target="slide19.xml"/><Relationship Id="rId11" Type="http://schemas.openxmlformats.org/officeDocument/2006/relationships/slide" Target="slide38.xml"/><Relationship Id="rId5" Type="http://schemas.openxmlformats.org/officeDocument/2006/relationships/slide" Target="slide15.xml"/><Relationship Id="rId10" Type="http://schemas.openxmlformats.org/officeDocument/2006/relationships/slide" Target="slide33.xml"/><Relationship Id="rId4" Type="http://schemas.openxmlformats.org/officeDocument/2006/relationships/slide" Target="slide43.xml"/><Relationship Id="rId9" Type="http://schemas.openxmlformats.org/officeDocument/2006/relationships/slide" Target="slide31.xml"/></Relationships>
</file>

<file path=ppt/slides/_rels/slide15.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16.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17.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18.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19.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2.xml.rels><?xml version="1.0" encoding="UTF-8" standalone="yes"?>
<Relationships xmlns="http://schemas.openxmlformats.org/package/2006/relationships"><Relationship Id="rId3" Type="http://schemas.openxmlformats.org/officeDocument/2006/relationships/slide" Target="slide12.xml"/><Relationship Id="rId7" Type="http://schemas.openxmlformats.org/officeDocument/2006/relationships/slide" Target="slide6.xml"/><Relationship Id="rId2" Type="http://schemas.openxmlformats.org/officeDocument/2006/relationships/slide" Target="slide1.xml"/><Relationship Id="rId1" Type="http://schemas.openxmlformats.org/officeDocument/2006/relationships/slideLayout" Target="../slideLayouts/slideLayout3.xml"/><Relationship Id="rId6" Type="http://schemas.openxmlformats.org/officeDocument/2006/relationships/slide" Target="slide4.xml"/><Relationship Id="rId5" Type="http://schemas.openxmlformats.org/officeDocument/2006/relationships/slide" Target="slide3.xml"/><Relationship Id="rId4" Type="http://schemas.openxmlformats.org/officeDocument/2006/relationships/slide" Target="slide13.xml"/></Relationships>
</file>

<file path=ppt/slides/_rels/slide20.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21.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22.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2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24.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25.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26.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27.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28.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29.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13.xml"/><Relationship Id="rId4" Type="http://schemas.openxmlformats.org/officeDocument/2006/relationships/slide" Target="slide12.xml"/></Relationships>
</file>

<file path=ppt/slides/_rels/slide30.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31.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32.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3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34.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35.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36.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37.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38.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39.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13.xml"/><Relationship Id="rId4" Type="http://schemas.openxmlformats.org/officeDocument/2006/relationships/slide" Target="slide12.xml"/></Relationships>
</file>

<file path=ppt/slides/_rels/slide40.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43.xml"/><Relationship Id="rId4" Type="http://schemas.openxmlformats.org/officeDocument/2006/relationships/slide" Target="slide41.xml"/></Relationships>
</file>

<file path=ppt/slides/_rels/slide41.xml.rels><?xml version="1.0" encoding="UTF-8" standalone="yes"?>
<Relationships xmlns="http://schemas.openxmlformats.org/package/2006/relationships"><Relationship Id="rId3" Type="http://schemas.openxmlformats.org/officeDocument/2006/relationships/hyperlink" Target="https://zakon.rada.gov.ua/laws/show/2341-14" TargetMode="External"/><Relationship Id="rId2" Type="http://schemas.openxmlformats.org/officeDocument/2006/relationships/hyperlink" Target="https://zakon.rada.gov.ua/laws/show/254%D0%BA/96-%D0%B2%D1%80" TargetMode="External"/><Relationship Id="rId1" Type="http://schemas.openxmlformats.org/officeDocument/2006/relationships/slideLayout" Target="../slideLayouts/slideLayout8.xml"/><Relationship Id="rId6" Type="http://schemas.openxmlformats.org/officeDocument/2006/relationships/hyperlink" Target="https://zakon.rada.gov.ua/laws/show/2469-19#n355" TargetMode="External"/><Relationship Id="rId5" Type="http://schemas.openxmlformats.org/officeDocument/2006/relationships/hyperlink" Target="https://zakon.rada.gov.ua/laws/show/3855-12" TargetMode="External"/><Relationship Id="rId4" Type="http://schemas.openxmlformats.org/officeDocument/2006/relationships/hyperlink" Target="https://zakon.rada.gov.ua/laws/show/1777-12" TargetMode="External"/></Relationships>
</file>

<file path=ppt/slides/_rels/slide42.xml.rels><?xml version="1.0" encoding="UTF-8" standalone="yes"?>
<Relationships xmlns="http://schemas.openxmlformats.org/package/2006/relationships"><Relationship Id="rId8" Type="http://schemas.openxmlformats.org/officeDocument/2006/relationships/hyperlink" Target="http://files.visnikkau.org/200000586-c50a5c6fda/Visnyk8_22.pdf" TargetMode="External"/><Relationship Id="rId3" Type="http://schemas.openxmlformats.org/officeDocument/2006/relationships/hyperlink" Target="http://www.irbis-nbuv.gov.ua/cgi-bin/irbis_nbuv/cgiirbis_64.exe?I21DBN=LINK&amp;P21DBN=UJRN&amp;Z21ID=&amp;S21REF=10&amp;S21CNR=20&amp;S21STN=1&amp;S21FMT=ASP_meta&amp;C21COM=S&amp;2_S21P03=FILA=&amp;2_S21STR=Vnapu_2017_1_11" TargetMode="External"/><Relationship Id="rId7" Type="http://schemas.openxmlformats.org/officeDocument/2006/relationships/hyperlink" Target="http://pravoisuspilstvo.org.ua/archive/2017/3_2017/part_2/45.pdf" TargetMode="External"/><Relationship Id="rId2" Type="http://schemas.openxmlformats.org/officeDocument/2006/relationships/hyperlink" Target="http://www.irbis-nbuv.gov.ua/cgi-bin/irbis_nbuv/cgiirbis_64.exe?I21DBN=LINK&amp;P21DBN=UJRN&amp;Z21ID=&amp;S21REF=10&amp;S21CNR=20&amp;S21STN=1&amp;S21FMT=ASP_meta&amp;C21COM=S&amp;2_S21P03=FILA=&amp;2_S21STR=Pgip_2017_8_32" TargetMode="External"/><Relationship Id="rId1" Type="http://schemas.openxmlformats.org/officeDocument/2006/relationships/slideLayout" Target="../slideLayouts/slideLayout8.xml"/><Relationship Id="rId6" Type="http://schemas.openxmlformats.org/officeDocument/2006/relationships/hyperlink" Target="http://www.irbis-nbuv.gov.ua/cgi-bin/irbis_nbuv/cgiirbis_64.exe?I21DBN=LINK&amp;P21DBN=UJRN&amp;Z21ID=&amp;S21REF=10&amp;S21CNR=20&amp;S21STN=1&amp;S21FMT=ASP_meta&amp;C21COM=S&amp;2_S21P03=FILA=&amp;2_S21STR=evpe_2015_4_17" TargetMode="External"/><Relationship Id="rId5" Type="http://schemas.openxmlformats.org/officeDocument/2006/relationships/hyperlink" Target="http://www.lj.kherson.ua/2016/pravo05/part_2/27.pdf" TargetMode="External"/><Relationship Id="rId10" Type="http://schemas.openxmlformats.org/officeDocument/2006/relationships/hyperlink" Target="https://core.ac.uk/download/pdf/51208446.pdf" TargetMode="External"/><Relationship Id="rId4" Type="http://schemas.openxmlformats.org/officeDocument/2006/relationships/hyperlink" Target="http://dspace.nlu.edu.ua/handle/123456789/14479" TargetMode="External"/><Relationship Id="rId9" Type="http://schemas.openxmlformats.org/officeDocument/2006/relationships/hyperlink" Target="http://www.irbis-nbuv.gov.ua/cgi-bin/irbis_nbuv/cgiirbis_64.exe?I21DBN=LINK&amp;P21DBN=UJRN&amp;Z21ID=&amp;S21REF=10&amp;S21CNR=20&amp;S21STN=1&amp;S21FMT=ASP_meta&amp;C21COM=S&amp;2_S21P03=FILA=&amp;2_S21STR=bmju_2012_2_12" TargetMode="External"/></Relationships>
</file>

<file path=ppt/slides/_rels/slide43.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8" Type="http://schemas.openxmlformats.org/officeDocument/2006/relationships/slide" Target="slide57.xml"/><Relationship Id="rId3" Type="http://schemas.openxmlformats.org/officeDocument/2006/relationships/slide" Target="slide78.xml"/><Relationship Id="rId7" Type="http://schemas.openxmlformats.org/officeDocument/2006/relationships/slide" Target="slide54.xml"/><Relationship Id="rId2" Type="http://schemas.openxmlformats.org/officeDocument/2006/relationships/slide" Target="slide1.xml"/><Relationship Id="rId1" Type="http://schemas.openxmlformats.org/officeDocument/2006/relationships/slideLayout" Target="../slideLayouts/slideLayout3.xml"/><Relationship Id="rId6" Type="http://schemas.openxmlformats.org/officeDocument/2006/relationships/slide" Target="slide48.xml"/><Relationship Id="rId11" Type="http://schemas.openxmlformats.org/officeDocument/2006/relationships/slide" Target="slide62.xml"/><Relationship Id="rId5" Type="http://schemas.openxmlformats.org/officeDocument/2006/relationships/slide" Target="slide46.xml"/><Relationship Id="rId10" Type="http://schemas.openxmlformats.org/officeDocument/2006/relationships/slide" Target="slide60.xml"/><Relationship Id="rId4" Type="http://schemas.openxmlformats.org/officeDocument/2006/relationships/slide" Target="slide83.xml"/><Relationship Id="rId9" Type="http://schemas.openxmlformats.org/officeDocument/2006/relationships/slide" Target="slide58.xml"/></Relationships>
</file>

<file path=ppt/slides/_rels/slide45.xml.rels><?xml version="1.0" encoding="UTF-8" standalone="yes"?>
<Relationships xmlns="http://schemas.openxmlformats.org/package/2006/relationships"><Relationship Id="rId8" Type="http://schemas.openxmlformats.org/officeDocument/2006/relationships/slide" Target="slide72.xml"/><Relationship Id="rId3" Type="http://schemas.openxmlformats.org/officeDocument/2006/relationships/slide" Target="slide78.xml"/><Relationship Id="rId7" Type="http://schemas.openxmlformats.org/officeDocument/2006/relationships/slide" Target="slide70.xml"/><Relationship Id="rId2" Type="http://schemas.openxmlformats.org/officeDocument/2006/relationships/slide" Target="slide1.xml"/><Relationship Id="rId1" Type="http://schemas.openxmlformats.org/officeDocument/2006/relationships/slideLayout" Target="../slideLayouts/slideLayout3.xml"/><Relationship Id="rId6" Type="http://schemas.openxmlformats.org/officeDocument/2006/relationships/slide" Target="slide68.xml"/><Relationship Id="rId5" Type="http://schemas.openxmlformats.org/officeDocument/2006/relationships/slide" Target="slide67.xml"/><Relationship Id="rId10" Type="http://schemas.openxmlformats.org/officeDocument/2006/relationships/slide" Target="slide76.xml"/><Relationship Id="rId4" Type="http://schemas.openxmlformats.org/officeDocument/2006/relationships/slide" Target="slide83.xml"/><Relationship Id="rId9" Type="http://schemas.openxmlformats.org/officeDocument/2006/relationships/slide" Target="slide74.xml"/></Relationships>
</file>

<file path=ppt/slides/_rels/slide46.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47.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48.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49.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13.xml"/><Relationship Id="rId4" Type="http://schemas.openxmlformats.org/officeDocument/2006/relationships/slide" Target="slide12.xml"/></Relationships>
</file>

<file path=ppt/slides/_rels/slide50.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51.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52.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53.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54.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55.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56.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57.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58.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59.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13.xml"/><Relationship Id="rId4" Type="http://schemas.openxmlformats.org/officeDocument/2006/relationships/slide" Target="slide12.xml"/></Relationships>
</file>

<file path=ppt/slides/_rels/slide60.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61.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62.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63.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64.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65.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66.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67.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68.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69.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13.xml"/><Relationship Id="rId4" Type="http://schemas.openxmlformats.org/officeDocument/2006/relationships/slide" Target="slide12.xml"/></Relationships>
</file>

<file path=ppt/slides/_rels/slide70.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71.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72.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73.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74.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75.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76.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77.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83.xml"/><Relationship Id="rId4" Type="http://schemas.openxmlformats.org/officeDocument/2006/relationships/slide" Target="slide78.xml"/></Relationships>
</file>

<file path=ppt/slides/_rels/slide78.xml.rels><?xml version="1.0" encoding="UTF-8" standalone="yes"?>
<Relationships xmlns="http://schemas.openxmlformats.org/package/2006/relationships"><Relationship Id="rId3" Type="http://schemas.openxmlformats.org/officeDocument/2006/relationships/hyperlink" Target="https://zakon.rada.gov.ua/laws/show/2341-14" TargetMode="External"/><Relationship Id="rId7" Type="http://schemas.openxmlformats.org/officeDocument/2006/relationships/hyperlink" Target="https://zakon.rada.gov.ua/laws/show/z1757-13" TargetMode="External"/><Relationship Id="rId2" Type="http://schemas.openxmlformats.org/officeDocument/2006/relationships/hyperlink" Target="https://zakon.rada.gov.ua/laws/show/254%D0%BA/96-%D0%B2%D1%80" TargetMode="External"/><Relationship Id="rId1" Type="http://schemas.openxmlformats.org/officeDocument/2006/relationships/slideLayout" Target="../slideLayouts/slideLayout8.xml"/><Relationship Id="rId6" Type="http://schemas.openxmlformats.org/officeDocument/2006/relationships/hyperlink" Target="https://zakon.rada.gov.ua/laws/show/v0001700-02" TargetMode="External"/><Relationship Id="rId5" Type="http://schemas.openxmlformats.org/officeDocument/2006/relationships/hyperlink" Target="https://zakon.rada.gov.ua/laws/show/v0002700-03" TargetMode="External"/><Relationship Id="rId4" Type="http://schemas.openxmlformats.org/officeDocument/2006/relationships/hyperlink" Target="https://zakon.rada.gov.ua/laws/show/z0255-95" TargetMode="External"/></Relationships>
</file>

<file path=ppt/slides/_rels/slide79.xml.rels><?xml version="1.0" encoding="UTF-8" standalone="yes"?>
<Relationships xmlns="http://schemas.openxmlformats.org/package/2006/relationships"><Relationship Id="rId3" Type="http://schemas.openxmlformats.org/officeDocument/2006/relationships/hyperlink" Target="http://www.irbis-nbuv.gov.ua/cgi-bin/irbis_nbuv/cgiirbis_64.exe?I21DBN=LINK&amp;P21DBN=UJRN&amp;Z21ID=&amp;S21REF=10&amp;S21CNR=20&amp;S21STN=1&amp;S21FMT=ASP_meta&amp;C21COM=S&amp;2_S21P03=FILA=&amp;2_S21STR=Vlduvs_2016_4_11" TargetMode="External"/><Relationship Id="rId2" Type="http://schemas.openxmlformats.org/officeDocument/2006/relationships/hyperlink" Target="http://virtuni.education.zp.ua/info_cpu/sites/default/files/_%D0%A1%D0%B5%D0%BC%D0%B5%D0%BD%D1%8E%D0%BA.pdf" TargetMode="External"/><Relationship Id="rId1" Type="http://schemas.openxmlformats.org/officeDocument/2006/relationships/slideLayout" Target="../slideLayouts/slideLayout8.xml"/><Relationship Id="rId6" Type="http://schemas.openxmlformats.org/officeDocument/2006/relationships/hyperlink" Target="http://nauka.nlu.edu.ua/wp-content/uploads/2016/12/12_Novikova.pdf" TargetMode="External"/><Relationship Id="rId5" Type="http://schemas.openxmlformats.org/officeDocument/2006/relationships/hyperlink" Target="http://www.irbis-nbuv.gov.ua/cgi-bin/irbis_nbuv/cgiirbis_64.exe?I21DBN=LINK&amp;P21DBN=UJRN&amp;Z21ID=&amp;S21REF=10&amp;S21CNR=20&amp;S21STN=1&amp;S21FMT=ASP_meta&amp;C21COM=S&amp;2_S21P03=FILA=&amp;2_S21STR=Suap_2016_1_8" TargetMode="External"/><Relationship Id="rId4" Type="http://schemas.openxmlformats.org/officeDocument/2006/relationships/hyperlink" Target="http://www.irbis-nbuv.gov.ua/cgi-bin/irbis_nbuv/cgiirbis_64.exe?Z21ID=&amp;I21DBN=UJRN&amp;P21DBN=UJRN&amp;S21STN=1&amp;S21REF=10&amp;S21FMT=JUU_all&amp;C21COM=S&amp;S21CNR=20&amp;S21P01=0&amp;S21P02=0&amp;S21P03=IJ=&amp;S21COLORTERMS=1&amp;S21STR=%D0%9625466" TargetMode="Externa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13.xml"/><Relationship Id="rId4" Type="http://schemas.openxmlformats.org/officeDocument/2006/relationships/slide" Target="slide12.xml"/></Relationships>
</file>

<file path=ppt/slides/_rels/slide80.xml.rels><?xml version="1.0" encoding="UTF-8" standalone="yes"?>
<Relationships xmlns="http://schemas.openxmlformats.org/package/2006/relationships"><Relationship Id="rId8" Type="http://schemas.openxmlformats.org/officeDocument/2006/relationships/hyperlink" Target="http://www.law.stateandregions.zp.ua/" TargetMode="External"/><Relationship Id="rId3" Type="http://schemas.openxmlformats.org/officeDocument/2006/relationships/hyperlink" Target="http://www.irbis-nbuv.gov.ua/cgi-bin/irbis_nbuv/cgiirbis_64.exe?I21DBN=LINK&amp;P21DBN=UJRN&amp;Z21ID=&amp;S21REF=10&amp;S21CNR=20&amp;S21STN=1&amp;S21FMT=ASP_meta&amp;C21COM=S&amp;2_S21P03=FILA=&amp;2_S21STR=Nvdduvs_2016_1_51" TargetMode="External"/><Relationship Id="rId7" Type="http://schemas.openxmlformats.org/officeDocument/2006/relationships/hyperlink" Target="http://nauka.nlu.edu.ua/wp-content/uploads/2016/07/28_Murder.pdf" TargetMode="External"/><Relationship Id="rId2" Type="http://schemas.openxmlformats.org/officeDocument/2006/relationships/hyperlink" Target="http://www.irbis-nbuv.gov.ua/cgi-bin/irbis_nbuv/cgiirbis_64.exe?I21DBN=LINK&amp;P21DBN=UJRN&amp;Z21ID=&amp;S21REF=10&amp;S21CNR=20&amp;S21STN=1&amp;S21FMT=ASP_meta&amp;C21COM=S&amp;2_S21P03=FILA=&amp;2_S21STR=jnn_2016_4_11" TargetMode="External"/><Relationship Id="rId1" Type="http://schemas.openxmlformats.org/officeDocument/2006/relationships/slideLayout" Target="../slideLayouts/slideLayout8.xml"/><Relationship Id="rId6" Type="http://schemas.openxmlformats.org/officeDocument/2006/relationships/hyperlink" Target="http://www.law.stateandregions.zp.ua/archive/4_2015/17.pdf" TargetMode="External"/><Relationship Id="rId11" Type="http://schemas.openxmlformats.org/officeDocument/2006/relationships/hyperlink" Target="http://www.irbis-nbuv.gov.ua/cgi-bin/irbis_nbuv/cgiirbis_64.exe?I21DBN=LINK&amp;P21DBN=UJRN&amp;Z21ID=&amp;S21REF=10&amp;S21CNR=20&amp;S21STN=1&amp;S21FMT=ASP_meta&amp;C21COM=S&amp;2_S21P03=FILA=&amp;2_S21STR=jnn_2016_2_6" TargetMode="External"/><Relationship Id="rId5" Type="http://schemas.openxmlformats.org/officeDocument/2006/relationships/hyperlink" Target="http://pap.in.ua/1_2016/91.pdf" TargetMode="External"/><Relationship Id="rId10" Type="http://schemas.openxmlformats.org/officeDocument/2006/relationships/hyperlink" Target="http://www.irbis-nbuv.gov.ua/cgi-bin/irbis_nbuv/cgiirbis_64.exe?Z21ID=&amp;I21DBN=UJRN&amp;P21DBN=UJRN&amp;S21STN=1&amp;S21REF=10&amp;S21FMT=JUU_all&amp;C21COM=S&amp;S21CNR=20&amp;S21P01=0&amp;S21P02=0&amp;S21P03=IJ=&amp;S21COLORTERMS=1&amp;S21STR=%D0%96100580" TargetMode="External"/><Relationship Id="rId4" Type="http://schemas.openxmlformats.org/officeDocument/2006/relationships/hyperlink" Target="http://www.irbis-nbuv.gov.ua/cgi-bin/irbis_nbuv/cgiirbis_64.exe?I21DBN=LINK&amp;P21DBN=UJRN&amp;Z21ID=&amp;S21REF=10&amp;S21CNR=20&amp;S21STN=1&amp;S21FMT=ASP_meta&amp;C21COM=S&amp;2_S21P03=FILA=&amp;2_S21STR=Nvkhdu_jur_2016_1(4)__12" TargetMode="External"/><Relationship Id="rId9" Type="http://schemas.openxmlformats.org/officeDocument/2006/relationships/hyperlink" Target="http://nauka.nlu.edu.ua/wpcontent/uploads/2016/12/13_Bayda.pdf" TargetMode="External"/></Relationships>
</file>

<file path=ppt/slides/_rels/slide81.xml.rels><?xml version="1.0" encoding="UTF-8" standalone="yes"?>
<Relationships xmlns="http://schemas.openxmlformats.org/package/2006/relationships"><Relationship Id="rId8" Type="http://schemas.openxmlformats.org/officeDocument/2006/relationships/hyperlink" Target="http://sd-vp.info/2016/ob-yekt-nenalezhnogo-vikonannya-obov-yazkiv-shhodo-ohoroni-zhittya-ta-zdorov-ya-ditej/" TargetMode="External"/><Relationship Id="rId3" Type="http://schemas.openxmlformats.org/officeDocument/2006/relationships/hyperlink" Target="http://www.irbis-nbuv.gov.ua/cgi-bin/irbis_nbuv/cgiirbis_64.exe?I21DBN=LINK&amp;P21DBN=UJRN&amp;Z21ID=&amp;S21REF=10&amp;S21CNR=20&amp;S21STN=1&amp;S21FMT=ASP_meta&amp;C21COM=S&amp;2_S21P03=FILA=&amp;2_S21STR=Vonu_prav_2015_20_2_10" TargetMode="External"/><Relationship Id="rId7" Type="http://schemas.openxmlformats.org/officeDocument/2006/relationships/hyperlink" Target="http://www.irbis-nbuv.gov.ua/cgi-bin/irbis_nbuv/cgiirbis_64.exe?I21DBN=LINK&amp;P21DBN=UJRN&amp;Z21ID=&amp;S21REF=10&amp;S21CNR=20&amp;S21STN=1&amp;S21FMT=ASP_meta&amp;C21COM=S&amp;2_S21P03=FILA=&amp;2_S21STR=jnn_2016_8_5" TargetMode="External"/><Relationship Id="rId12" Type="http://schemas.openxmlformats.org/officeDocument/2006/relationships/hyperlink" Target="http://evro-perspektyvy.unesco-socio.in.ua/" TargetMode="External"/><Relationship Id="rId2" Type="http://schemas.openxmlformats.org/officeDocument/2006/relationships/hyperlink" Target="http://dspace.onu.edu.ua:8080/jspui/bitstream/123456789/8450/1/206-211.pdf" TargetMode="External"/><Relationship Id="rId1" Type="http://schemas.openxmlformats.org/officeDocument/2006/relationships/slideLayout" Target="../slideLayouts/slideLayout8.xml"/><Relationship Id="rId6" Type="http://schemas.openxmlformats.org/officeDocument/2006/relationships/hyperlink" Target="http://www.irbis-nbuv.gov.ua/cgi-bin/irbis_nbuv/cgiirbis_64.exe?I21DBN=LINK&amp;P21DBN=UJRN&amp;Z21ID=&amp;S21REF=10&amp;S21CNR=20&amp;S21STN=1&amp;S21FMT=ASP_meta&amp;C21COM=S&amp;2_S21P03=FILA=&amp;2_S21STR=jnn_2016_4_6" TargetMode="External"/><Relationship Id="rId11" Type="http://schemas.openxmlformats.org/officeDocument/2006/relationships/hyperlink" Target="http://www.irbis-nbuv.gov.ua/cgi-bin/irbis_nbuv/cgiirbis_64.exe?Z21ID=&amp;I21DBN=UJRN&amp;P21DBN=UJRN&amp;S21STN=1&amp;S21REF=10&amp;S21FMT=JUU_all&amp;C21COM=S&amp;S21CNR=20&amp;S21P01=0&amp;S21P02=0&amp;S21P03=IJ=&amp;S21COLORTERMS=1&amp;S21STR=%D0%96100343" TargetMode="External"/><Relationship Id="rId5" Type="http://schemas.openxmlformats.org/officeDocument/2006/relationships/hyperlink" Target="http://www.irbis-nbuv.gov.ua/cgi-bin/irbis_nbuv/cgiirbis_64.exe?I21DBN=LINK&amp;P21DBN=UJRN&amp;Z21ID=&amp;S21REF=10&amp;S21CNR=20&amp;S21STN=1&amp;S21FMT=ASP_meta&amp;C21COM=S&amp;2_S21P03=FILA=&amp;2_S21STR=jnn_2016_2_9" TargetMode="External"/><Relationship Id="rId10" Type="http://schemas.openxmlformats.org/officeDocument/2006/relationships/hyperlink" Target="http://jurnaluljuridic.in.ua/" TargetMode="External"/><Relationship Id="rId4" Type="http://schemas.openxmlformats.org/officeDocument/2006/relationships/hyperlink" Target="http://www.irbis-nbuv.gov.ua/cgi-bin/irbis_nbuv/cgiirbis_64.exe?Z21ID=&amp;I21DBN=UJRN&amp;P21DBN=UJRN&amp;S21STN=1&amp;S21REF=10&amp;S21FMT=JUU_all&amp;C21COM=S&amp;S21CNR=20&amp;S21P01=0&amp;S21P02=0&amp;S21P03=IJ=&amp;S21COLORTERMS=1&amp;S21STR=%D0%96100580" TargetMode="External"/><Relationship Id="rId9" Type="http://schemas.openxmlformats.org/officeDocument/2006/relationships/hyperlink" Target="http://www.irbis-nbuv.gov.ua/cgi-bin/irbis_nbuv/cgiirbis_64.exe?I21DBN=LINK&amp;P21DBN=UJRN&amp;Z21ID=&amp;S21REF=10&amp;S21CNR=20&amp;S21STN=1&amp;S21FMT=ASP_meta&amp;C21COM=S&amp;2_S21P03=FILA=&amp;2_S21STR=nvlkau_2016_3_18" TargetMode="External"/></Relationships>
</file>

<file path=ppt/slides/_rels/slide82.xml.rels><?xml version="1.0" encoding="UTF-8" standalone="yes"?>
<Relationships xmlns="http://schemas.openxmlformats.org/package/2006/relationships"><Relationship Id="rId8" Type="http://schemas.openxmlformats.org/officeDocument/2006/relationships/hyperlink" Target="http://ir.stu.cn.ua/handle/123456789/17051" TargetMode="External"/><Relationship Id="rId3" Type="http://schemas.openxmlformats.org/officeDocument/2006/relationships/hyperlink" Target="http://www.irbis-nbuv.gov.ua/cgi-bin/irbis_nbuv/cgiirbis_64.exe?I21DBN=LINK&amp;P21DBN=UJRN&amp;Z21ID=&amp;S21REF=10&amp;S21CNR=20&amp;S21STN=1&amp;S21FMT=ASP_meta&amp;C21COM=S&amp;2_S21P03=FILA=&amp;2_S21STR=nvuzhpr_2016_37(3)__10" TargetMode="External"/><Relationship Id="rId7" Type="http://schemas.openxmlformats.org/officeDocument/2006/relationships/hyperlink" Target="http://www.irbis-nbuv.gov.ua/cgi-bin/irbis_nbuv/cgiirbis_64.exe?I21DBN=LINK&amp;P21DBN=UJRN&amp;Z21ID=&amp;S21REF=10&amp;S21CNR=20&amp;S21STN=1&amp;S21FMT=ASP_meta&amp;C21COM=S&amp;2_S21P03=FILA=&amp;2_S21STR=nvuzhpr_2017_43(2)__33" TargetMode="External"/><Relationship Id="rId2" Type="http://schemas.openxmlformats.org/officeDocument/2006/relationships/hyperlink" Target="http://www.legeasiviata.in.ua/archive/2016/10-2/18.pdf" TargetMode="External"/><Relationship Id="rId1" Type="http://schemas.openxmlformats.org/officeDocument/2006/relationships/slideLayout" Target="../slideLayouts/slideLayout8.xml"/><Relationship Id="rId6" Type="http://schemas.openxmlformats.org/officeDocument/2006/relationships/hyperlink" Target="http://pgp-journal.kiev.ua/archive/2018/9/40.pdf" TargetMode="External"/><Relationship Id="rId5" Type="http://schemas.openxmlformats.org/officeDocument/2006/relationships/hyperlink" Target="http://www.irbis-nbuv.gov.ua/cgi-bin/irbis_nbuv/cgiirbis_64.exe?I21DBN=LINK&amp;P21DBN=UJRN&amp;Z21ID=&amp;S21REF=10&amp;S21CNR=20&amp;S21STN=1&amp;S21FMT=ASP_meta&amp;C21COM=S&amp;2_S21P03=FILA=&amp;2_S21STR=Pgip_2017_3_52" TargetMode="External"/><Relationship Id="rId4" Type="http://schemas.openxmlformats.org/officeDocument/2006/relationships/hyperlink" Target="http://www.irbis-nbuv.gov.ua/cgi-bin/irbis_nbuv/cgiirbis_64.exe?I21DBN=LINK&amp;P21DBN=UJRN&amp;Z21ID=&amp;S21REF=10&amp;S21CNR=20&amp;S21STN=1&amp;S21FMT=ASP_meta&amp;C21COM=S&amp;2_S21P03=FILA=&amp;2_S21STR=FP_index" TargetMode="External"/></Relationships>
</file>

<file path=ppt/slides/_rels/slide83.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xml"/><Relationship Id="rId1" Type="http://schemas.openxmlformats.org/officeDocument/2006/relationships/slideLayout" Target="../slideLayouts/slideLayout6.xml"/><Relationship Id="rId5" Type="http://schemas.openxmlformats.org/officeDocument/2006/relationships/slide" Target="slide13.xml"/><Relationship Id="rId4" Type="http://schemas.openxmlformats.org/officeDocument/2006/relationships/slide" Target="slide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1600" dirty="0" smtClean="0">
                <a:effectLst>
                  <a:outerShdw blurRad="38100" dist="38100" dir="2700000" algn="tl">
                    <a:srgbClr val="000000">
                      <a:alpha val="43137"/>
                    </a:srgbClr>
                  </a:outerShdw>
                </a:effectLst>
              </a:rPr>
              <a:t>Навчальний  посібник</a:t>
            </a:r>
            <a:endParaRPr lang="uk-UA" sz="1600" dirty="0">
              <a:effectLst>
                <a:outerShdw blurRad="38100" dist="38100" dir="2700000" algn="tl">
                  <a:srgbClr val="000000">
                    <a:alpha val="43137"/>
                  </a:srgbClr>
                </a:outerShdw>
              </a:effectLst>
            </a:endParaRPr>
          </a:p>
        </p:txBody>
      </p:sp>
      <p:sp>
        <p:nvSpPr>
          <p:cNvPr id="3" name="TextBox 2"/>
          <p:cNvSpPr txBox="1"/>
          <p:nvPr/>
        </p:nvSpPr>
        <p:spPr>
          <a:xfrm>
            <a:off x="1835696" y="1309866"/>
            <a:ext cx="6912768" cy="1261884"/>
          </a:xfrm>
          <a:prstGeom prst="rect">
            <a:avLst/>
          </a:prstGeom>
          <a:noFill/>
        </p:spPr>
        <p:txBody>
          <a:bodyPr wrap="square" rtlCol="0">
            <a:spAutoFit/>
          </a:bodyPr>
          <a:lstStyle/>
          <a:p>
            <a:pPr algn="r"/>
            <a:r>
              <a:rPr lang="uk-UA" sz="4000" b="1" dirty="0">
                <a:effectLst>
                  <a:outerShdw blurRad="38100" dist="38100" dir="2700000" algn="tl">
                    <a:srgbClr val="000000">
                      <a:alpha val="43137"/>
                    </a:srgbClr>
                  </a:outerShdw>
                </a:effectLst>
              </a:rPr>
              <a:t>Кримінальне право України. </a:t>
            </a:r>
            <a:endParaRPr lang="uk-UA" sz="4000" b="1" dirty="0" smtClean="0">
              <a:effectLst>
                <a:outerShdw blurRad="38100" dist="38100" dir="2700000" algn="tl">
                  <a:srgbClr val="000000">
                    <a:alpha val="43137"/>
                  </a:srgbClr>
                </a:outerShdw>
              </a:effectLst>
            </a:endParaRPr>
          </a:p>
          <a:p>
            <a:pPr algn="r"/>
            <a:r>
              <a:rPr lang="uk-UA" sz="3600" b="1" dirty="0" smtClean="0">
                <a:effectLst>
                  <a:outerShdw blurRad="38100" dist="38100" dir="2700000" algn="tl">
                    <a:srgbClr val="000000">
                      <a:alpha val="43137"/>
                    </a:srgbClr>
                  </a:outerShdw>
                </a:effectLst>
              </a:rPr>
              <a:t>Особлива </a:t>
            </a:r>
            <a:r>
              <a:rPr lang="uk-UA" sz="3600" b="1" dirty="0">
                <a:effectLst>
                  <a:outerShdw blurRad="38100" dist="38100" dir="2700000" algn="tl">
                    <a:srgbClr val="000000">
                      <a:alpha val="43137"/>
                    </a:srgbClr>
                  </a:outerShdw>
                </a:effectLst>
              </a:rPr>
              <a:t>частина</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183557"/>
            <a:ext cx="1236065" cy="1236065"/>
          </a:xfrm>
          <a:prstGeom prst="rect">
            <a:avLst/>
          </a:prstGeom>
        </p:spPr>
      </p:pic>
    </p:spTree>
    <p:extLst>
      <p:ext uri="{BB962C8B-B14F-4D97-AF65-F5344CB8AC3E}">
        <p14:creationId xmlns:p14="http://schemas.microsoft.com/office/powerpoint/2010/main" val="15651683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lvl="0"/>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1.3.</a:t>
            </a:r>
            <a:r>
              <a:rPr lang="uk-UA" sz="2400" dirty="0" smtClean="0">
                <a:solidFill>
                  <a:schemeClr val="accent1">
                    <a:lumMod val="75000"/>
                  </a:schemeClr>
                </a:solidFill>
                <a:effectLst>
                  <a:outerShdw blurRad="38100" dist="38100" dir="2700000" algn="tl">
                    <a:srgbClr val="000000">
                      <a:alpha val="43137"/>
                    </a:srgbClr>
                  </a:outerShdw>
                </a:effectLst>
              </a:rPr>
              <a:t> </a:t>
            </a:r>
            <a:r>
              <a:rPr lang="uk-UA" sz="2400" dirty="0">
                <a:solidFill>
                  <a:schemeClr val="accent1">
                    <a:lumMod val="75000"/>
                  </a:schemeClr>
                </a:solidFill>
                <a:effectLst>
                  <a:outerShdw blurRad="38100" dist="38100" dir="2700000" algn="tl">
                    <a:srgbClr val="000000">
                      <a:alpha val="43137"/>
                    </a:srgbClr>
                  </a:outerShdw>
                </a:effectLst>
              </a:rPr>
              <a:t>Процес кваліфікації злочинів, його етапи. </a:t>
            </a:r>
            <a:r>
              <a:rPr lang="uk-UA" sz="2400" dirty="0" smtClean="0">
                <a:solidFill>
                  <a:schemeClr val="accent1">
                    <a:lumMod val="75000"/>
                  </a:schemeClr>
                </a:solidFill>
                <a:effectLst>
                  <a:outerShdw blurRad="38100" dist="38100" dir="2700000" algn="tl">
                    <a:srgbClr val="000000">
                      <a:alpha val="43137"/>
                    </a:srgbClr>
                  </a:outerShdw>
                </a:effectLst>
              </a:rPr>
              <a:t/>
            </a:r>
            <a:br>
              <a:rPr lang="uk-UA" sz="2400" dirty="0" smtClean="0">
                <a:solidFill>
                  <a:schemeClr val="accent1">
                    <a:lumMod val="75000"/>
                  </a:schemeClr>
                </a:solidFill>
                <a:effectLst>
                  <a:outerShdw blurRad="38100" dist="38100" dir="2700000" algn="tl">
                    <a:srgbClr val="000000">
                      <a:alpha val="43137"/>
                    </a:srgbClr>
                  </a:outerShdw>
                </a:effectLst>
              </a:rPr>
            </a:br>
            <a:r>
              <a:rPr lang="uk-UA" sz="2400" dirty="0">
                <a:solidFill>
                  <a:schemeClr val="accent1">
                    <a:lumMod val="75000"/>
                  </a:schemeClr>
                </a:solidFill>
                <a:effectLst>
                  <a:outerShdw blurRad="38100" dist="38100" dir="2700000" algn="tl">
                    <a:srgbClr val="000000">
                      <a:alpha val="43137"/>
                    </a:srgbClr>
                  </a:outerShdw>
                </a:effectLst>
              </a:rPr>
              <a:t> </a:t>
            </a:r>
            <a:r>
              <a:rPr lang="uk-UA" sz="2400" dirty="0" smtClean="0">
                <a:solidFill>
                  <a:schemeClr val="accent1">
                    <a:lumMod val="75000"/>
                  </a:schemeClr>
                </a:solidFill>
                <a:effectLst>
                  <a:outerShdw blurRad="38100" dist="38100" dir="2700000" algn="tl">
                    <a:srgbClr val="000000">
                      <a:alpha val="43137"/>
                    </a:srgbClr>
                  </a:outerShdw>
                </a:effectLst>
              </a:rPr>
              <a:t>          Значення </a:t>
            </a:r>
            <a:r>
              <a:rPr lang="uk-UA" sz="2400" dirty="0">
                <a:solidFill>
                  <a:schemeClr val="accent1">
                    <a:lumMod val="75000"/>
                  </a:schemeClr>
                </a:solidFill>
                <a:effectLst>
                  <a:outerShdw blurRad="38100" dist="38100" dir="2700000" algn="tl">
                    <a:srgbClr val="000000">
                      <a:alpha val="43137"/>
                    </a:srgbClr>
                  </a:outerShdw>
                </a:effectLst>
              </a:rPr>
              <a:t>правильної кваліфікації </a:t>
            </a:r>
            <a:r>
              <a:rPr lang="uk-UA" sz="2400" dirty="0" smtClean="0">
                <a:solidFill>
                  <a:schemeClr val="accent1">
                    <a:lumMod val="75000"/>
                  </a:schemeClr>
                </a:solidFill>
                <a:effectLst>
                  <a:outerShdw blurRad="38100" dist="38100" dir="2700000" algn="tl">
                    <a:srgbClr val="000000">
                      <a:alpha val="43137"/>
                    </a:srgbClr>
                  </a:outerShdw>
                </a:effectLst>
              </a:rPr>
              <a:t>злочинів</a:t>
            </a:r>
            <a:endParaRPr lang="uk-UA" sz="2400" dirty="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245076"/>
            <a:ext cx="8136904" cy="3867894"/>
          </a:xfrm>
        </p:spPr>
        <p:txBody>
          <a:bodyPr>
            <a:noAutofit/>
          </a:bodyPr>
          <a:lstStyle/>
          <a:p>
            <a:pPr indent="355600">
              <a:spcBef>
                <a:spcPts val="300"/>
              </a:spcBef>
            </a:pPr>
            <a:r>
              <a:rPr lang="uk-UA" sz="1200" b="1" dirty="0"/>
              <a:t>Юридичне закріплення результатів кваліфікації злочинів </a:t>
            </a:r>
            <a:r>
              <a:rPr lang="uk-UA" sz="1200" dirty="0"/>
              <a:t>має чотири основні компоненти:</a:t>
            </a:r>
          </a:p>
          <a:p>
            <a:pPr indent="355600">
              <a:spcBef>
                <a:spcPts val="300"/>
              </a:spcBef>
            </a:pPr>
            <a:r>
              <a:rPr lang="uk-UA" sz="1200" dirty="0"/>
              <a:t>1. </a:t>
            </a:r>
            <a:r>
              <a:rPr lang="uk-UA" sz="1200" i="1" dirty="0"/>
              <a:t>Виклад фактичних обставин справи</a:t>
            </a:r>
            <a:r>
              <a:rPr lang="uk-UA" sz="1200" dirty="0"/>
              <a:t> – це формулювання фактичного складу діяння, тобто опис поведінки особи й інших юридичних фактів, які встановлено (процесуально доведено), які мають кримінально-правове значення та в системному поєднанні утворюють фактичний склад злочину.</a:t>
            </a:r>
          </a:p>
          <a:p>
            <a:pPr indent="355600">
              <a:spcBef>
                <a:spcPts val="300"/>
              </a:spcBef>
            </a:pPr>
            <a:r>
              <a:rPr lang="uk-UA" sz="1200" dirty="0"/>
              <a:t>2. </a:t>
            </a:r>
            <a:r>
              <a:rPr lang="uk-UA" sz="1200" i="1" dirty="0"/>
              <a:t>Складання формули кваліфікації</a:t>
            </a:r>
            <a:r>
              <a:rPr lang="uk-UA" sz="1200" dirty="0"/>
              <a:t> – це здійснення вказівки на статті Особливої, а за певних умов – і Загальної частин КК, які передбачають вчинене діяння через використання скорочених, умовних позначень. </a:t>
            </a:r>
            <a:r>
              <a:rPr lang="uk-UA" sz="1200" i="1" dirty="0"/>
              <a:t>Формула кваліфікації</a:t>
            </a:r>
            <a:r>
              <a:rPr lang="uk-UA" sz="1200" dirty="0"/>
              <a:t> – це сукупність буквених (літерних) і цифрових позначень, які вказують на кримінально-правові норми (статті, їх частини та пункти), що підлягають застосуванню. Значення формули кваліфікації полягає в тому, що за її допомогою можна здійснити стисле й точне посилання на закон про кримінальну відповідальність і скоротити обсяг процесуальних документів. Вона дає відповідь на запитання: чи має діяння склад злочину та якою власне статтею кримінального закону його передбачено?</a:t>
            </a:r>
          </a:p>
          <a:p>
            <a:pPr indent="355600">
              <a:spcBef>
                <a:spcPts val="300"/>
              </a:spcBef>
            </a:pPr>
            <a:r>
              <a:rPr lang="uk-UA" sz="1200" dirty="0"/>
              <a:t>Із Загальної частини КК у формулі кваліфікації злочинів застосовуються тільки такі норми: ч. 1 ст. 14; ч. 2 ст. 15 ; ч. 3 ст. 15 ; ч. 3 ст. 27 (організатор); ч. 4 ст. 27 (підбурювач); ч. 5 ст. 27 (пособник). Якщо ж особа вчиняє замах на злочин через бездіяльність, то при кваліфікації необхідно посилатися на ч. 1 ст. 15 КК і статтю Особливої частини КК, що передбачає відповідальність за закінчений злочин, на який особа вчиняє замах (це пов'язано з тим, що частини 2 і 3 ст. 15 КК передбачають замах як дію, а тому кваліфікація з посиланням на ці частини при злочинній бездіяльності неможлива). Щодо діяння виконавця злочину, то воно ніколи не кваліфікується за будь-якою з частин ст. 27 КК.</a:t>
            </a:r>
          </a:p>
          <a:p>
            <a:pPr indent="355600">
              <a:spcBef>
                <a:spcPts val="300"/>
              </a:spcBef>
            </a:pPr>
            <a:r>
              <a:rPr lang="uk-UA" sz="1200" dirty="0"/>
              <a:t>Із Особливої частини КК у формулі кваліфікації злочинів застосовуються тільки статті (частини статей, пункти частин статей), що містять </a:t>
            </a:r>
            <a:r>
              <a:rPr lang="uk-UA" sz="1200" dirty="0" err="1"/>
              <a:t>заборонювальні</a:t>
            </a:r>
            <a:r>
              <a:rPr lang="uk-UA" sz="1200" dirty="0"/>
              <a:t> норми (наприклад, ст. 112, ч. 3 ст. 185, п. 6 ч. 2 ст. 115 КК України). Не застосовуються у формулі кваліфікації злочинів роз'яснювальні та заохочувальні норми.</a:t>
            </a:r>
          </a:p>
          <a:p>
            <a:pPr indent="355600">
              <a:spcBef>
                <a:spcPts val="400"/>
              </a:spcBef>
            </a:pPr>
            <a:endParaRPr lang="uk-UA" sz="1300" dirty="0"/>
          </a:p>
          <a:p>
            <a:pPr>
              <a:spcBef>
                <a:spcPts val="400"/>
              </a:spcBef>
            </a:pPr>
            <a:endParaRPr lang="uk-UA" sz="12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775802257"/>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lvl="0"/>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1.3.</a:t>
            </a:r>
            <a:r>
              <a:rPr lang="uk-UA" sz="2400" dirty="0" smtClean="0">
                <a:solidFill>
                  <a:schemeClr val="accent1">
                    <a:lumMod val="75000"/>
                  </a:schemeClr>
                </a:solidFill>
                <a:effectLst>
                  <a:outerShdw blurRad="38100" dist="38100" dir="2700000" algn="tl">
                    <a:srgbClr val="000000">
                      <a:alpha val="43137"/>
                    </a:srgbClr>
                  </a:outerShdw>
                </a:effectLst>
              </a:rPr>
              <a:t> </a:t>
            </a:r>
            <a:r>
              <a:rPr lang="uk-UA" sz="2400" dirty="0">
                <a:solidFill>
                  <a:schemeClr val="accent1">
                    <a:lumMod val="75000"/>
                  </a:schemeClr>
                </a:solidFill>
                <a:effectLst>
                  <a:outerShdw blurRad="38100" dist="38100" dir="2700000" algn="tl">
                    <a:srgbClr val="000000">
                      <a:alpha val="43137"/>
                    </a:srgbClr>
                  </a:outerShdw>
                </a:effectLst>
              </a:rPr>
              <a:t>Процес кваліфікації злочинів, його етапи. </a:t>
            </a:r>
            <a:r>
              <a:rPr lang="uk-UA" sz="2400" dirty="0" smtClean="0">
                <a:solidFill>
                  <a:schemeClr val="accent1">
                    <a:lumMod val="75000"/>
                  </a:schemeClr>
                </a:solidFill>
                <a:effectLst>
                  <a:outerShdw blurRad="38100" dist="38100" dir="2700000" algn="tl">
                    <a:srgbClr val="000000">
                      <a:alpha val="43137"/>
                    </a:srgbClr>
                  </a:outerShdw>
                </a:effectLst>
              </a:rPr>
              <a:t/>
            </a:r>
            <a:br>
              <a:rPr lang="uk-UA" sz="2400" dirty="0" smtClean="0">
                <a:solidFill>
                  <a:schemeClr val="accent1">
                    <a:lumMod val="75000"/>
                  </a:schemeClr>
                </a:solidFill>
                <a:effectLst>
                  <a:outerShdw blurRad="38100" dist="38100" dir="2700000" algn="tl">
                    <a:srgbClr val="000000">
                      <a:alpha val="43137"/>
                    </a:srgbClr>
                  </a:outerShdw>
                </a:effectLst>
              </a:rPr>
            </a:br>
            <a:r>
              <a:rPr lang="uk-UA" sz="2400" dirty="0">
                <a:solidFill>
                  <a:schemeClr val="accent1">
                    <a:lumMod val="75000"/>
                  </a:schemeClr>
                </a:solidFill>
                <a:effectLst>
                  <a:outerShdw blurRad="38100" dist="38100" dir="2700000" algn="tl">
                    <a:srgbClr val="000000">
                      <a:alpha val="43137"/>
                    </a:srgbClr>
                  </a:outerShdw>
                </a:effectLst>
              </a:rPr>
              <a:t> </a:t>
            </a:r>
            <a:r>
              <a:rPr lang="uk-UA" sz="2400" dirty="0" smtClean="0">
                <a:solidFill>
                  <a:schemeClr val="accent1">
                    <a:lumMod val="75000"/>
                  </a:schemeClr>
                </a:solidFill>
                <a:effectLst>
                  <a:outerShdw blurRad="38100" dist="38100" dir="2700000" algn="tl">
                    <a:srgbClr val="000000">
                      <a:alpha val="43137"/>
                    </a:srgbClr>
                  </a:outerShdw>
                </a:effectLst>
              </a:rPr>
              <a:t>          Значення </a:t>
            </a:r>
            <a:r>
              <a:rPr lang="uk-UA" sz="2400" dirty="0">
                <a:solidFill>
                  <a:schemeClr val="accent1">
                    <a:lumMod val="75000"/>
                  </a:schemeClr>
                </a:solidFill>
                <a:effectLst>
                  <a:outerShdw blurRad="38100" dist="38100" dir="2700000" algn="tl">
                    <a:srgbClr val="000000">
                      <a:alpha val="43137"/>
                    </a:srgbClr>
                  </a:outerShdw>
                </a:effectLst>
              </a:rPr>
              <a:t>правильної кваліфікації </a:t>
            </a:r>
            <a:r>
              <a:rPr lang="uk-UA" sz="2400" dirty="0" smtClean="0">
                <a:solidFill>
                  <a:schemeClr val="accent1">
                    <a:lumMod val="75000"/>
                  </a:schemeClr>
                </a:solidFill>
                <a:effectLst>
                  <a:outerShdw blurRad="38100" dist="38100" dir="2700000" algn="tl">
                    <a:srgbClr val="000000">
                      <a:alpha val="43137"/>
                    </a:srgbClr>
                  </a:outerShdw>
                </a:effectLst>
              </a:rPr>
              <a:t>злочинів</a:t>
            </a:r>
            <a:endParaRPr lang="uk-UA" sz="2400" dirty="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p:txBody>
          <a:bodyPr>
            <a:noAutofit/>
          </a:bodyPr>
          <a:lstStyle/>
          <a:p>
            <a:r>
              <a:rPr lang="uk-UA" sz="1200" dirty="0"/>
              <a:t>3. </a:t>
            </a:r>
            <a:r>
              <a:rPr lang="uk-UA" sz="1200" i="1" dirty="0"/>
              <a:t>Юридичне формулювання обвинувачення</a:t>
            </a:r>
            <a:r>
              <a:rPr lang="uk-UA" sz="1200" dirty="0"/>
              <a:t> – це юридичні «розшифрування» та конкретизація формули кваліфікації (іншими словами, це словесне посилання на кримінально-правові норми, що відображені у формулі кваліфікації; юридичні формулювання, що містяться в нормах кримінального закону, який встановлює відповідальність за вчинене посягання).</a:t>
            </a:r>
          </a:p>
          <a:p>
            <a:r>
              <a:rPr lang="uk-UA" sz="1200" dirty="0"/>
              <a:t>4. </a:t>
            </a:r>
            <a:r>
              <a:rPr lang="uk-UA" sz="1200" i="1" dirty="0" err="1"/>
              <a:t>Обгрунтування</a:t>
            </a:r>
            <a:r>
              <a:rPr lang="uk-UA" sz="1200" i="1" dirty="0"/>
              <a:t> кваліфікації</a:t>
            </a:r>
            <a:r>
              <a:rPr lang="uk-UA" sz="1200" dirty="0"/>
              <a:t> – це діяльність відповідних органів держави щодо підтвердження прийнятого рішення про кваліфікацію злочину за певною нормою (нормами) КК (воно полягає в наведенні доказової бази, формулюванні логічних і несуперечливих висновків тощо).</a:t>
            </a:r>
          </a:p>
          <a:p>
            <a:r>
              <a:rPr lang="uk-UA" sz="1200" dirty="0"/>
              <a:t>Значення </a:t>
            </a:r>
            <a:r>
              <a:rPr lang="uk-UA" sz="1200" b="1" dirty="0"/>
              <a:t>правильної кваліфікації злочинів</a:t>
            </a:r>
            <a:r>
              <a:rPr lang="uk-UA" sz="1200" dirty="0"/>
              <a:t>:</a:t>
            </a:r>
          </a:p>
          <a:p>
            <a:pPr marL="171450" lvl="0" indent="-171450">
              <a:buFont typeface="Wingdings" panose="05000000000000000000" pitchFamily="2" charset="2"/>
              <a:buChar char="§"/>
            </a:pPr>
            <a:r>
              <a:rPr lang="uk-UA" sz="1200" dirty="0"/>
              <a:t>є передумовою оцінки характеру і ступеня суспільної небезпеки вчиненого посягання;</a:t>
            </a:r>
          </a:p>
          <a:p>
            <a:pPr marL="171450" lvl="0" indent="-171450">
              <a:buFont typeface="Wingdings" panose="05000000000000000000" pitchFamily="2" charset="2"/>
              <a:buChar char="§"/>
            </a:pPr>
            <a:r>
              <a:rPr lang="uk-UA" sz="1200" dirty="0"/>
              <a:t>пов’язана з визначенням ступеня суспільної небезпеки вчиненого злочину;</a:t>
            </a:r>
          </a:p>
          <a:p>
            <a:pPr marL="171450" lvl="0" indent="-171450">
              <a:buFont typeface="Wingdings" panose="05000000000000000000" pitchFamily="2" charset="2"/>
              <a:buChar char="§"/>
            </a:pPr>
            <a:r>
              <a:rPr lang="uk-UA" sz="1200" dirty="0"/>
              <a:t>виступає запорукою успішного вирішення питання про відповідальність за причетність до злочину;</a:t>
            </a:r>
          </a:p>
          <a:p>
            <a:pPr marL="171450" lvl="0" indent="-171450">
              <a:buFont typeface="Wingdings" panose="05000000000000000000" pitchFamily="2" charset="2"/>
              <a:buChar char="§"/>
            </a:pPr>
            <a:r>
              <a:rPr lang="uk-UA" sz="1200" dirty="0"/>
              <a:t>детермінує вирішення питань, пов’язаних із звільненням від кримінальної відповідальності;</a:t>
            </a:r>
          </a:p>
          <a:p>
            <a:pPr marL="171450" lvl="0" indent="-171450">
              <a:buFont typeface="Wingdings" panose="05000000000000000000" pitchFamily="2" charset="2"/>
              <a:buChar char="§"/>
            </a:pPr>
            <a:r>
              <a:rPr lang="uk-UA" sz="1200" dirty="0"/>
              <a:t>лежить в основі призначення справедливого покарання;</a:t>
            </a:r>
          </a:p>
          <a:p>
            <a:pPr marL="171450" lvl="0" indent="-171450">
              <a:buFont typeface="Wingdings" panose="05000000000000000000" pitchFamily="2" charset="2"/>
              <a:buChar char="§"/>
            </a:pPr>
            <a:r>
              <a:rPr lang="uk-UA" sz="1200" dirty="0"/>
              <a:t>відіграє роль під час звільнення від кримінального покарання;</a:t>
            </a:r>
          </a:p>
          <a:p>
            <a:pPr marL="171450" lvl="0" indent="-171450">
              <a:buFont typeface="Wingdings" panose="05000000000000000000" pitchFamily="2" charset="2"/>
              <a:buChar char="§"/>
            </a:pPr>
            <a:r>
              <a:rPr lang="uk-UA" sz="1200" dirty="0"/>
              <a:t>враховується при визначенні віку, з якого настає кримінальна відповідальність, та застосуванні примусових заходів виховного характеру.</a:t>
            </a:r>
          </a:p>
          <a:p>
            <a:endParaRPr lang="uk-UA" sz="1300" dirty="0"/>
          </a:p>
          <a:p>
            <a:endParaRPr lang="uk-UA" sz="12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709176947"/>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solidFill>
                  <a:schemeClr val="accent1">
                    <a:lumMod val="75000"/>
                  </a:schemeClr>
                </a:solidFill>
                <a:effectLst>
                  <a:outerShdw blurRad="38100" dist="38100" dir="2700000" algn="tl">
                    <a:srgbClr val="000000">
                      <a:alpha val="43137"/>
                    </a:srgbClr>
                  </a:outerShdw>
                </a:effectLst>
              </a:rPr>
              <a:t>ТЕМА 1</a:t>
            </a:r>
            <a:endParaRPr lang="uk-UA" b="1" dirty="0">
              <a:solidFill>
                <a:schemeClr val="accent1">
                  <a:lumMod val="75000"/>
                </a:schemeClr>
              </a:solidFill>
              <a:effectLst>
                <a:outerShdw blurRad="38100" dist="38100" dir="2700000" algn="tl">
                  <a:srgbClr val="000000">
                    <a:alpha val="43137"/>
                  </a:srgbClr>
                </a:outerShdw>
              </a:effectLst>
            </a:endParaRPr>
          </a:p>
        </p:txBody>
      </p:sp>
      <p:sp>
        <p:nvSpPr>
          <p:cNvPr id="4" name="Объект 3"/>
          <p:cNvSpPr>
            <a:spLocks noGrp="1"/>
          </p:cNvSpPr>
          <p:nvPr>
            <p:ph sz="quarter" idx="13"/>
          </p:nvPr>
        </p:nvSpPr>
        <p:spPr/>
        <p:txBody>
          <a:bodyPr>
            <a:normAutofit/>
          </a:bodyPr>
          <a:lstStyle/>
          <a:p>
            <a:endParaRPr lang="uk-UA" sz="1200" dirty="0" smtClean="0"/>
          </a:p>
          <a:p>
            <a:r>
              <a:rPr lang="uk-UA" sz="1200" dirty="0" smtClean="0"/>
              <a:t>1. Кримінальне </a:t>
            </a:r>
            <a:r>
              <a:rPr lang="uk-UA" sz="1200" dirty="0"/>
              <a:t>право України: Особлива частина : підручник / Ю. В. </a:t>
            </a:r>
            <a:r>
              <a:rPr lang="uk-UA" sz="1200" dirty="0" err="1"/>
              <a:t>Баулін</a:t>
            </a:r>
            <a:r>
              <a:rPr lang="uk-UA" sz="1200" dirty="0"/>
              <a:t>, В. І. Борисов, В. І. </a:t>
            </a:r>
            <a:r>
              <a:rPr lang="uk-UA" sz="1200" dirty="0" err="1"/>
              <a:t>Тютюгін</a:t>
            </a:r>
            <a:r>
              <a:rPr lang="uk-UA" sz="1200" dirty="0"/>
              <a:t> та ін. ; за ред. В. В. </a:t>
            </a:r>
            <a:r>
              <a:rPr lang="uk-UA" sz="1200" dirty="0" err="1"/>
              <a:t>Сташиса</a:t>
            </a:r>
            <a:r>
              <a:rPr lang="uk-UA" sz="1200" dirty="0"/>
              <a:t>, В. Я. </a:t>
            </a:r>
            <a:r>
              <a:rPr lang="uk-UA" sz="1200" dirty="0" err="1"/>
              <a:t>Тація</a:t>
            </a:r>
            <a:r>
              <a:rPr lang="uk-UA" sz="1200" dirty="0"/>
              <a:t>. 5-те вид., </a:t>
            </a:r>
            <a:r>
              <a:rPr lang="uk-UA" sz="1200" dirty="0" err="1"/>
              <a:t>переробл</a:t>
            </a:r>
            <a:r>
              <a:rPr lang="uk-UA" sz="1200" dirty="0"/>
              <a:t>. і </a:t>
            </a:r>
            <a:r>
              <a:rPr lang="uk-UA" sz="1200" dirty="0" err="1"/>
              <a:t>допов</a:t>
            </a:r>
            <a:r>
              <a:rPr lang="uk-UA" sz="1200" dirty="0"/>
              <a:t>. Харків : Право, 2015. 680 с.</a:t>
            </a:r>
          </a:p>
          <a:p>
            <a:r>
              <a:rPr lang="uk-UA" sz="1200" dirty="0" smtClean="0"/>
              <a:t>2. </a:t>
            </a:r>
            <a:r>
              <a:rPr lang="uk-UA" sz="1200" dirty="0" err="1" smtClean="0"/>
              <a:t>Ортинський</a:t>
            </a:r>
            <a:r>
              <a:rPr lang="uk-UA" sz="1200" dirty="0" smtClean="0"/>
              <a:t>  </a:t>
            </a:r>
            <a:r>
              <a:rPr lang="uk-UA" sz="1200" dirty="0"/>
              <a:t>В.Л., К. Б. </a:t>
            </a:r>
            <a:r>
              <a:rPr lang="uk-UA" sz="1200" dirty="0" err="1"/>
              <a:t>Марисюк</a:t>
            </a:r>
            <a:r>
              <a:rPr lang="uk-UA" sz="1200" dirty="0"/>
              <a:t>, Я. В. Ступник. Кримінальне право України. Особлива частина  : </a:t>
            </a:r>
            <a:r>
              <a:rPr lang="uk-UA" sz="1200" dirty="0" err="1"/>
              <a:t>навч</a:t>
            </a:r>
            <a:r>
              <a:rPr lang="uk-UA" sz="1200" dirty="0"/>
              <a:t>. </a:t>
            </a:r>
            <a:r>
              <a:rPr lang="uk-UA" sz="1200" dirty="0" err="1"/>
              <a:t>посіб</a:t>
            </a:r>
            <a:r>
              <a:rPr lang="uk-UA" sz="1200" dirty="0"/>
              <a:t>. для студентів спец. 081 «Право». Львів: Вид-во Львів. політехніки, 2018. 422 с.</a:t>
            </a:r>
          </a:p>
          <a:p>
            <a:r>
              <a:rPr lang="uk-UA" sz="1200" dirty="0" smtClean="0"/>
              <a:t>3. </a:t>
            </a:r>
            <a:r>
              <a:rPr lang="uk-UA" sz="1200" dirty="0" err="1" smtClean="0"/>
              <a:t>Коржанський</a:t>
            </a:r>
            <a:r>
              <a:rPr lang="uk-UA" sz="1200" dirty="0" smtClean="0"/>
              <a:t> </a:t>
            </a:r>
            <a:r>
              <a:rPr lang="uk-UA" sz="1200" dirty="0"/>
              <a:t>М. Й. Кваліфікація злочинів. Навчальний посібник. Видання 2-ге. Київ: </a:t>
            </a:r>
            <a:r>
              <a:rPr lang="uk-UA" sz="1200" dirty="0" err="1"/>
              <a:t>Атіка</a:t>
            </a:r>
            <a:r>
              <a:rPr lang="uk-UA" sz="1200" dirty="0"/>
              <a:t>, 2002. 640 с. </a:t>
            </a:r>
            <a:r>
              <a:rPr lang="uk-UA" sz="1200" dirty="0" smtClean="0"/>
              <a:t>   </a:t>
            </a:r>
            <a:r>
              <a:rPr lang="en-US" sz="1200" dirty="0" smtClean="0"/>
              <a:t>URL:</a:t>
            </a:r>
            <a:r>
              <a:rPr lang="uk-UA" sz="1200" dirty="0" smtClean="0"/>
              <a:t> </a:t>
            </a:r>
            <a:r>
              <a:rPr lang="en-US" sz="1200" dirty="0" smtClean="0">
                <a:hlinkClick r:id="rId2"/>
              </a:rPr>
              <a:t>http://194.44.152.155/</a:t>
            </a:r>
            <a:r>
              <a:rPr lang="en-US" sz="1200" dirty="0" err="1" smtClean="0">
                <a:hlinkClick r:id="rId2"/>
              </a:rPr>
              <a:t>elib</a:t>
            </a:r>
            <a:r>
              <a:rPr lang="en-US" sz="1200" dirty="0" smtClean="0">
                <a:hlinkClick r:id="rId2"/>
              </a:rPr>
              <a:t>/local/sk603519.pdf</a:t>
            </a:r>
            <a:r>
              <a:rPr lang="uk-UA" sz="1200" dirty="0" smtClean="0">
                <a:hlinkClick r:id="rId2"/>
              </a:rPr>
              <a:t> </a:t>
            </a:r>
            <a:r>
              <a:rPr lang="en-US" sz="1200" dirty="0" smtClean="0">
                <a:hlinkClick r:id="rId2"/>
              </a:rPr>
              <a:t> </a:t>
            </a:r>
            <a:endParaRPr lang="uk-UA" sz="1200" dirty="0" smtClean="0"/>
          </a:p>
          <a:p>
            <a:r>
              <a:rPr lang="en-US" sz="1200" dirty="0" smtClean="0"/>
              <a:t>4.</a:t>
            </a:r>
            <a:r>
              <a:rPr lang="uk-UA" sz="1200" dirty="0" smtClean="0"/>
              <a:t> Кузнецов </a:t>
            </a:r>
            <a:r>
              <a:rPr lang="uk-UA" sz="1200" dirty="0"/>
              <a:t>В. В., Савченко А. В. Теорія кваліфікації злочинів : підручник ; за </a:t>
            </a:r>
            <a:r>
              <a:rPr lang="uk-UA" sz="1200" dirty="0" err="1"/>
              <a:t>заг</a:t>
            </a:r>
            <a:r>
              <a:rPr lang="uk-UA" sz="1200" dirty="0"/>
              <a:t>. ред. </a:t>
            </a:r>
            <a:r>
              <a:rPr lang="uk-UA" sz="1200" dirty="0" err="1"/>
              <a:t>д.ю.н</a:t>
            </a:r>
            <a:r>
              <a:rPr lang="uk-UA" sz="1200" dirty="0"/>
              <a:t>., проф. В. І. </a:t>
            </a:r>
            <a:r>
              <a:rPr lang="uk-UA" sz="1200" dirty="0" err="1"/>
              <a:t>Шакуна</a:t>
            </a:r>
            <a:r>
              <a:rPr lang="uk-UA" sz="1200" dirty="0"/>
              <a:t>. 5-те вид., перероб. Київ : </a:t>
            </a:r>
            <a:r>
              <a:rPr lang="uk-UA" sz="1200" dirty="0" err="1"/>
              <a:t>Алерта</a:t>
            </a:r>
            <a:r>
              <a:rPr lang="uk-UA" sz="1200" dirty="0"/>
              <a:t>, 2013. – 320 с. </a:t>
            </a:r>
            <a:r>
              <a:rPr lang="uk-UA" sz="1200" dirty="0" smtClean="0"/>
              <a:t>                                                                                            </a:t>
            </a:r>
            <a:r>
              <a:rPr lang="en-US" sz="1200" dirty="0" smtClean="0"/>
              <a:t>URL:</a:t>
            </a:r>
            <a:r>
              <a:rPr lang="uk-UA" sz="1200" dirty="0" smtClean="0"/>
              <a:t> </a:t>
            </a:r>
            <a:r>
              <a:rPr lang="en-US" sz="1200" dirty="0" smtClean="0">
                <a:hlinkClick r:id="rId3"/>
              </a:rPr>
              <a:t>https://</a:t>
            </a:r>
            <a:r>
              <a:rPr lang="en-US" sz="1200" dirty="0" err="1" smtClean="0">
                <a:hlinkClick r:id="rId3"/>
              </a:rPr>
              <a:t>www.rulit.me</a:t>
            </a:r>
            <a:r>
              <a:rPr lang="en-US" sz="1200" dirty="0" smtClean="0">
                <a:hlinkClick r:id="rId3"/>
              </a:rPr>
              <a:t>/books/teoriya-kvalifikacii-zlochiniv-pidruchnik-read-409666-4.html</a:t>
            </a:r>
            <a:endParaRPr lang="uk-UA" sz="1200" dirty="0" smtClean="0"/>
          </a:p>
          <a:p>
            <a:r>
              <a:rPr lang="en-US" sz="1200" dirty="0" smtClean="0"/>
              <a:t>5.</a:t>
            </a:r>
            <a:r>
              <a:rPr lang="uk-UA" sz="1200" dirty="0" smtClean="0"/>
              <a:t> </a:t>
            </a:r>
            <a:r>
              <a:rPr lang="uk-UA" sz="1200" dirty="0" err="1" smtClean="0"/>
              <a:t>Ус</a:t>
            </a:r>
            <a:r>
              <a:rPr lang="uk-UA" sz="1200" dirty="0" smtClean="0"/>
              <a:t> </a:t>
            </a:r>
            <a:r>
              <a:rPr lang="uk-UA" sz="1200" dirty="0"/>
              <a:t>О. В. Теорія та практика кримінально-правової кваліфікації : лекції. Харків : Право, 2018. 368 с. </a:t>
            </a:r>
            <a:r>
              <a:rPr lang="uk-UA" sz="1200" dirty="0" smtClean="0"/>
              <a:t>           </a:t>
            </a:r>
            <a:r>
              <a:rPr lang="en-US" sz="1200" dirty="0" smtClean="0"/>
              <a:t>URL:</a:t>
            </a:r>
            <a:r>
              <a:rPr lang="uk-UA" sz="1200" dirty="0" smtClean="0"/>
              <a:t> </a:t>
            </a:r>
            <a:r>
              <a:rPr lang="en-US" sz="1200" dirty="0" smtClean="0">
                <a:hlinkClick r:id="rId4"/>
              </a:rPr>
              <a:t>http://</a:t>
            </a:r>
            <a:r>
              <a:rPr lang="en-US" sz="1200" dirty="0" err="1" smtClean="0">
                <a:hlinkClick r:id="rId4"/>
              </a:rPr>
              <a:t>dspace.nlu.edu.ua</a:t>
            </a:r>
            <a:r>
              <a:rPr lang="en-US" sz="1200" dirty="0" smtClean="0">
                <a:hlinkClick r:id="rId4"/>
              </a:rPr>
              <a:t>/</a:t>
            </a:r>
            <a:r>
              <a:rPr lang="en-US" sz="1200" dirty="0" err="1" smtClean="0">
                <a:hlinkClick r:id="rId4"/>
              </a:rPr>
              <a:t>bitstream</a:t>
            </a:r>
            <a:r>
              <a:rPr lang="en-US" sz="1200" dirty="0" smtClean="0">
                <a:hlinkClick r:id="rId4"/>
              </a:rPr>
              <a:t>/123456789/13956/1/Lekcii_2018.pdf</a:t>
            </a:r>
            <a:endParaRPr lang="uk-UA" sz="1200" dirty="0"/>
          </a:p>
        </p:txBody>
      </p:sp>
      <p:sp>
        <p:nvSpPr>
          <p:cNvPr id="3" name="Текст 2"/>
          <p:cNvSpPr>
            <a:spLocks noGrp="1"/>
          </p:cNvSpPr>
          <p:nvPr>
            <p:ph type="body" idx="1"/>
          </p:nvPr>
        </p:nvSpPr>
        <p:spPr/>
        <p:txBody>
          <a:bodyPr/>
          <a:lstStyle/>
          <a:p>
            <a:r>
              <a:rPr lang="uk-UA" dirty="0" smtClean="0"/>
              <a:t>РЕКОМЕНДОВАНІ  ДЖЕРЕЛА</a:t>
            </a:r>
            <a:endParaRPr lang="uk-UA" dirty="0"/>
          </a:p>
        </p:txBody>
      </p:sp>
    </p:spTree>
    <p:extLst>
      <p:ext uri="{BB962C8B-B14F-4D97-AF65-F5344CB8AC3E}">
        <p14:creationId xmlns:p14="http://schemas.microsoft.com/office/powerpoint/2010/main" val="27493195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sz="quarter" idx="13"/>
          </p:nvPr>
        </p:nvSpPr>
        <p:spPr>
          <a:xfrm>
            <a:off x="1475656" y="1428750"/>
            <a:ext cx="7287344" cy="3591272"/>
          </a:xfrm>
        </p:spPr>
        <p:txBody>
          <a:bodyPr>
            <a:normAutofit fontScale="25000" lnSpcReduction="20000"/>
          </a:bodyPr>
          <a:lstStyle/>
          <a:p>
            <a:pPr lvl="0"/>
            <a:r>
              <a:rPr lang="uk-UA" sz="4400" dirty="0" smtClean="0"/>
              <a:t>1. Що </a:t>
            </a:r>
            <a:r>
              <a:rPr lang="uk-UA" sz="4400" dirty="0"/>
              <a:t>являють собою норми Особливої частини КК:</a:t>
            </a:r>
          </a:p>
          <a:p>
            <a:pPr lvl="1">
              <a:buFont typeface="Wingdings" panose="05000000000000000000" pitchFamily="2" charset="2"/>
              <a:buChar char="§"/>
            </a:pPr>
            <a:r>
              <a:rPr lang="uk-UA" sz="4400" dirty="0"/>
              <a:t>заборонні;</a:t>
            </a:r>
          </a:p>
          <a:p>
            <a:pPr lvl="1">
              <a:buFont typeface="Wingdings" panose="05000000000000000000" pitchFamily="2" charset="2"/>
              <a:buChar char="§"/>
            </a:pPr>
            <a:r>
              <a:rPr lang="uk-UA" sz="4400" dirty="0"/>
              <a:t>роз'яснювальні;</a:t>
            </a:r>
          </a:p>
          <a:p>
            <a:pPr lvl="1">
              <a:buFont typeface="Wingdings" panose="05000000000000000000" pitchFamily="2" charset="2"/>
              <a:buChar char="§"/>
            </a:pPr>
            <a:r>
              <a:rPr lang="uk-UA" sz="4400" dirty="0"/>
              <a:t>заохочувальні.</a:t>
            </a:r>
          </a:p>
          <a:p>
            <a:pPr lvl="0"/>
            <a:r>
              <a:rPr lang="uk-UA" sz="4400" dirty="0" smtClean="0"/>
              <a:t>2. Що </a:t>
            </a:r>
            <a:r>
              <a:rPr lang="uk-UA" sz="4400" dirty="0"/>
              <a:t>являють собою функції складу злочину?</a:t>
            </a:r>
          </a:p>
          <a:p>
            <a:pPr lvl="0"/>
            <a:r>
              <a:rPr lang="uk-UA" sz="4400" dirty="0" smtClean="0"/>
              <a:t>3. Назвіть </a:t>
            </a:r>
            <a:r>
              <a:rPr lang="uk-UA" sz="4400" dirty="0"/>
              <a:t>етапи кваліфікації злочинів.</a:t>
            </a:r>
          </a:p>
          <a:p>
            <a:pPr lvl="0"/>
            <a:r>
              <a:rPr lang="uk-UA" sz="4400" dirty="0" smtClean="0"/>
              <a:t>4. Що </a:t>
            </a:r>
            <a:r>
              <a:rPr lang="uk-UA" sz="4400" dirty="0"/>
              <a:t>відбувається у разі не правильної кваліфікації злочинів?</a:t>
            </a:r>
          </a:p>
          <a:p>
            <a:pPr lvl="0"/>
            <a:r>
              <a:rPr lang="uk-UA" sz="4400" dirty="0" smtClean="0"/>
              <a:t>5. Для </a:t>
            </a:r>
            <a:r>
              <a:rPr lang="uk-UA" sz="4400" dirty="0"/>
              <a:t>чого потрібне </a:t>
            </a:r>
            <a:r>
              <a:rPr lang="uk-UA" sz="4400" dirty="0" err="1"/>
              <a:t>обгрунтування</a:t>
            </a:r>
            <a:r>
              <a:rPr lang="uk-UA" sz="4400" dirty="0"/>
              <a:t> кваліфікації злочину?</a:t>
            </a:r>
          </a:p>
          <a:p>
            <a:pPr lvl="0"/>
            <a:r>
              <a:rPr lang="uk-UA" sz="4400" dirty="0" smtClean="0"/>
              <a:t>6. Як </a:t>
            </a:r>
            <a:r>
              <a:rPr lang="uk-UA" sz="4400" dirty="0"/>
              <a:t>відбувається складання формули кваліфікації злочину?</a:t>
            </a:r>
          </a:p>
          <a:p>
            <a:pPr lvl="0"/>
            <a:r>
              <a:rPr lang="uk-UA" sz="4400" dirty="0" smtClean="0"/>
              <a:t>7. Що </a:t>
            </a:r>
            <a:r>
              <a:rPr lang="uk-UA" sz="4400" dirty="0"/>
              <a:t>є підставою кваліфікації злочинів?</a:t>
            </a:r>
          </a:p>
          <a:p>
            <a:pPr lvl="0"/>
            <a:r>
              <a:rPr lang="uk-UA" sz="4400" dirty="0" smtClean="0"/>
              <a:t>8. Які </a:t>
            </a:r>
            <a:r>
              <a:rPr lang="uk-UA" sz="4400" dirty="0"/>
              <a:t>основні правила кваліфікації злочину?</a:t>
            </a:r>
          </a:p>
          <a:p>
            <a:pPr lvl="0"/>
            <a:r>
              <a:rPr lang="uk-UA" sz="4400" dirty="0" smtClean="0"/>
              <a:t>9. Чи </a:t>
            </a:r>
            <a:r>
              <a:rPr lang="uk-UA" sz="4400" dirty="0"/>
              <a:t>можете Ви назвати передумови правильної кваліфікації злочинів?</a:t>
            </a:r>
          </a:p>
          <a:p>
            <a:pPr lvl="0"/>
            <a:r>
              <a:rPr lang="uk-UA" sz="4400" dirty="0" smtClean="0"/>
              <a:t>10. Які </a:t>
            </a:r>
            <a:r>
              <a:rPr lang="uk-UA" sz="4400" dirty="0"/>
              <a:t>є види кваліфікації злочинів, з</a:t>
            </a:r>
            <a:r>
              <a:rPr lang="ru-RU" sz="4400" dirty="0" err="1"/>
              <a:t>алежно</a:t>
            </a:r>
            <a:r>
              <a:rPr lang="ru-RU" sz="4400" dirty="0"/>
              <a:t> </a:t>
            </a:r>
            <a:r>
              <a:rPr lang="ru-RU" sz="4400" dirty="0" err="1"/>
              <a:t>від</a:t>
            </a:r>
            <a:r>
              <a:rPr lang="ru-RU" sz="4400" dirty="0"/>
              <a:t> того, </a:t>
            </a:r>
            <a:r>
              <a:rPr lang="ru-RU" sz="4400" dirty="0" err="1"/>
              <a:t>хто</a:t>
            </a:r>
            <a:r>
              <a:rPr lang="ru-RU" sz="4400" dirty="0"/>
              <a:t> </a:t>
            </a:r>
            <a:r>
              <a:rPr lang="ru-RU" sz="4400" dirty="0" err="1"/>
              <a:t>здійснює</a:t>
            </a:r>
            <a:r>
              <a:rPr lang="ru-RU" sz="4400" dirty="0"/>
              <a:t> </a:t>
            </a:r>
            <a:r>
              <a:rPr lang="uk-UA" sz="4400" dirty="0"/>
              <a:t>таку </a:t>
            </a:r>
            <a:r>
              <a:rPr lang="ru-RU" sz="4400" dirty="0" err="1"/>
              <a:t>кваліфікацію</a:t>
            </a:r>
            <a:r>
              <a:rPr lang="uk-UA" sz="4400" dirty="0"/>
              <a:t>?</a:t>
            </a:r>
          </a:p>
          <a:p>
            <a:pPr lvl="0"/>
            <a:r>
              <a:rPr lang="uk-UA" sz="4400" dirty="0" smtClean="0"/>
              <a:t>11. Що </a:t>
            </a:r>
            <a:r>
              <a:rPr lang="uk-UA" sz="4400" dirty="0"/>
              <a:t>означає поняття «кваліфікувати злочин»?</a:t>
            </a:r>
          </a:p>
          <a:p>
            <a:pPr lvl="0"/>
            <a:r>
              <a:rPr lang="uk-UA" sz="4400" dirty="0" smtClean="0"/>
              <a:t>12. На </a:t>
            </a:r>
            <a:r>
              <a:rPr lang="uk-UA" sz="4400" dirty="0"/>
              <a:t>яких принципах базується правильна кваліфікація злочинів?</a:t>
            </a:r>
          </a:p>
          <a:p>
            <a:pPr lvl="0"/>
            <a:r>
              <a:rPr lang="uk-UA" sz="4400" dirty="0" smtClean="0"/>
              <a:t>13. Назвіть </a:t>
            </a:r>
            <a:r>
              <a:rPr lang="ru-RU" sz="4400" dirty="0" err="1"/>
              <a:t>основні</a:t>
            </a:r>
            <a:r>
              <a:rPr lang="ru-RU" sz="4400" dirty="0"/>
              <a:t> </a:t>
            </a:r>
            <a:r>
              <a:rPr lang="ru-RU" sz="4400" dirty="0" err="1"/>
              <a:t>компоненти</a:t>
            </a:r>
            <a:r>
              <a:rPr lang="ru-RU" sz="4400" dirty="0"/>
              <a:t> </a:t>
            </a:r>
            <a:r>
              <a:rPr lang="uk-UA" sz="4400" dirty="0"/>
              <a:t>ю</a:t>
            </a:r>
            <a:r>
              <a:rPr lang="ru-RU" sz="4400" dirty="0" err="1"/>
              <a:t>ридичн</a:t>
            </a:r>
            <a:r>
              <a:rPr lang="uk-UA" sz="4400" dirty="0"/>
              <a:t>ого</a:t>
            </a:r>
            <a:r>
              <a:rPr lang="ru-RU" sz="4400" dirty="0"/>
              <a:t> </a:t>
            </a:r>
            <a:r>
              <a:rPr lang="ru-RU" sz="4400" dirty="0" err="1"/>
              <a:t>закріплення</a:t>
            </a:r>
            <a:r>
              <a:rPr lang="ru-RU" sz="4400" dirty="0"/>
              <a:t> </a:t>
            </a:r>
            <a:r>
              <a:rPr lang="ru-RU" sz="4400" dirty="0" err="1"/>
              <a:t>результатів</a:t>
            </a:r>
            <a:r>
              <a:rPr lang="ru-RU" sz="4400" dirty="0"/>
              <a:t> </a:t>
            </a:r>
            <a:r>
              <a:rPr lang="ru-RU" sz="4400" dirty="0" err="1"/>
              <a:t>кваліфікації</a:t>
            </a:r>
            <a:r>
              <a:rPr lang="ru-RU" sz="4400" dirty="0"/>
              <a:t> </a:t>
            </a:r>
            <a:r>
              <a:rPr lang="ru-RU" sz="4400" dirty="0" err="1"/>
              <a:t>злочинів</a:t>
            </a:r>
            <a:r>
              <a:rPr lang="uk-UA" sz="4400" dirty="0"/>
              <a:t>.</a:t>
            </a:r>
          </a:p>
          <a:p>
            <a:endParaRPr lang="uk-UA" sz="1400" dirty="0"/>
          </a:p>
        </p:txBody>
      </p:sp>
      <p:sp>
        <p:nvSpPr>
          <p:cNvPr id="5" name="Заголовок 1"/>
          <p:cNvSpPr txBox="1">
            <a:spLocks/>
          </p:cNvSpPr>
          <p:nvPr/>
        </p:nvSpPr>
        <p:spPr>
          <a:xfrm>
            <a:off x="611560" y="123478"/>
            <a:ext cx="8153400" cy="1005840"/>
          </a:xfrm>
          <a:prstGeom prst="rect">
            <a:avLst/>
          </a:prstGeom>
        </p:spPr>
        <p:txBody>
          <a:bodyPr vert="horz" anchor="b">
            <a:normAutofit/>
          </a:bodyPr>
          <a:lstStyle>
            <a:lvl1pPr algn="l" rtl="0" eaLnBrk="1" latinLnBrk="0" hangingPunct="1">
              <a:spcBef>
                <a:spcPct val="0"/>
              </a:spcBef>
              <a:buNone/>
              <a:defRPr kumimoji="0" lang="ru-RU" sz="4200" b="0" kern="1200">
                <a:solidFill>
                  <a:schemeClr val="tx2"/>
                </a:solidFill>
                <a:latin typeface="+mj-lt"/>
                <a:ea typeface="+mj-ea"/>
                <a:cs typeface="+mj-cs"/>
              </a:defRPr>
            </a:lvl1pPr>
            <a:extLst/>
          </a:lstStyle>
          <a:p>
            <a:r>
              <a:rPr lang="uk-UA" b="1" dirty="0" smtClean="0">
                <a:solidFill>
                  <a:schemeClr val="accent1">
                    <a:lumMod val="75000"/>
                  </a:schemeClr>
                </a:solidFill>
                <a:effectLst>
                  <a:outerShdw blurRad="38100" dist="38100" dir="2700000" algn="tl">
                    <a:srgbClr val="000000">
                      <a:alpha val="43137"/>
                    </a:srgbClr>
                  </a:outerShdw>
                </a:effectLst>
              </a:rPr>
              <a:t>ТЕМА 1</a:t>
            </a:r>
            <a:endParaRPr lang="uk-UA" b="1" dirty="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idx="1"/>
          </p:nvPr>
        </p:nvSpPr>
        <p:spPr/>
        <p:txBody>
          <a:bodyPr/>
          <a:lstStyle/>
          <a:p>
            <a:r>
              <a:rPr lang="uk-UA" dirty="0" smtClean="0"/>
              <a:t>ПИТАННЯ  ДЛЯ  КОНТРОЛЮ</a:t>
            </a:r>
            <a:endParaRPr lang="uk-UA" dirty="0"/>
          </a:p>
        </p:txBody>
      </p:sp>
      <p:sp>
        <p:nvSpPr>
          <p:cNvPr id="6" name="Прямоугольник 5">
            <a:hlinkClick r:id="rId2" action="ppaction://hlinksldjump"/>
          </p:cNvPr>
          <p:cNvSpPr/>
          <p:nvPr/>
        </p:nvSpPr>
        <p:spPr>
          <a:xfrm>
            <a:off x="107504" y="123478"/>
            <a:ext cx="9036496" cy="50200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4638845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p:cNvSpPr>
            <a:spLocks noGrp="1"/>
          </p:cNvSpPr>
          <p:nvPr>
            <p:ph type="body" idx="1"/>
          </p:nvPr>
        </p:nvSpPr>
        <p:spPr>
          <a:xfrm>
            <a:off x="1403648" y="2067694"/>
            <a:ext cx="7195121" cy="2880320"/>
          </a:xfrm>
        </p:spPr>
        <p:txBody>
          <a:bodyPr>
            <a:normAutofit/>
          </a:bodyPr>
          <a:lstStyle/>
          <a:p>
            <a:pPr lvl="0"/>
            <a:r>
              <a:rPr lang="uk-UA" sz="1600" dirty="0" smtClean="0"/>
              <a:t>2.1. Загальна </a:t>
            </a:r>
            <a:r>
              <a:rPr lang="uk-UA" sz="1600" dirty="0"/>
              <a:t>характеристика злочинів проти основ національної безпеки України.</a:t>
            </a:r>
          </a:p>
          <a:p>
            <a:pPr lvl="0"/>
            <a:r>
              <a:rPr lang="uk-UA" sz="1600" dirty="0" smtClean="0"/>
              <a:t>2.2. Дії</a:t>
            </a:r>
            <a:r>
              <a:rPr lang="uk-UA" sz="1600" dirty="0"/>
              <a:t>, спрямовані на насильницьку зміну чи повалення конституційного ладу або на захоплення державної влади.</a:t>
            </a:r>
          </a:p>
          <a:p>
            <a:pPr lvl="0"/>
            <a:r>
              <a:rPr lang="uk-UA" sz="1600" dirty="0" smtClean="0"/>
              <a:t>2.3. Посягання </a:t>
            </a:r>
            <a:r>
              <a:rPr lang="uk-UA" sz="1600" dirty="0"/>
              <a:t>на територіальну цілісність і недоторканість України.</a:t>
            </a:r>
          </a:p>
          <a:p>
            <a:pPr lvl="0"/>
            <a:r>
              <a:rPr lang="uk-UA" sz="1600" dirty="0" smtClean="0"/>
              <a:t>2.4. Державна </a:t>
            </a:r>
            <a:r>
              <a:rPr lang="uk-UA" sz="1600" dirty="0"/>
              <a:t>зрада.</a:t>
            </a:r>
          </a:p>
          <a:p>
            <a:pPr lvl="0"/>
            <a:r>
              <a:rPr lang="uk-UA" sz="1600" dirty="0" smtClean="0"/>
              <a:t>2.5. Посягання </a:t>
            </a:r>
            <a:r>
              <a:rPr lang="uk-UA" sz="1600" dirty="0"/>
              <a:t>на життя державного чи громадського діяча. </a:t>
            </a:r>
          </a:p>
          <a:p>
            <a:pPr lvl="0"/>
            <a:r>
              <a:rPr lang="uk-UA" sz="1600" dirty="0" smtClean="0"/>
              <a:t>2.6. Диверсія</a:t>
            </a:r>
            <a:r>
              <a:rPr lang="uk-UA" sz="1600" dirty="0"/>
              <a:t>.</a:t>
            </a:r>
          </a:p>
          <a:p>
            <a:pPr lvl="0"/>
            <a:r>
              <a:rPr lang="uk-UA" sz="1600" dirty="0" smtClean="0"/>
              <a:t>2.7. Шпигунство</a:t>
            </a:r>
            <a:r>
              <a:rPr lang="uk-UA" sz="1600" dirty="0"/>
              <a:t>.</a:t>
            </a:r>
          </a:p>
        </p:txBody>
      </p:sp>
      <p:sp>
        <p:nvSpPr>
          <p:cNvPr id="3" name="Заголовок 2"/>
          <p:cNvSpPr>
            <a:spLocks noGrp="1"/>
          </p:cNvSpPr>
          <p:nvPr>
            <p:ph type="title"/>
          </p:nvPr>
        </p:nvSpPr>
        <p:spPr>
          <a:xfrm>
            <a:off x="1371600" y="671155"/>
            <a:ext cx="7620000" cy="1315566"/>
          </a:xfrm>
        </p:spPr>
        <p:txBody>
          <a:bodyPr anchor="ctr">
            <a:noAutofit/>
          </a:bodyPr>
          <a:lstStyle/>
          <a:p>
            <a:r>
              <a:rPr lang="uk-UA" sz="2800" b="1" cap="all" dirty="0"/>
              <a:t>Злочини проти</a:t>
            </a:r>
            <a:r>
              <a:rPr lang="uk-UA" sz="2800" dirty="0"/>
              <a:t/>
            </a:r>
            <a:br>
              <a:rPr lang="uk-UA" sz="2800" dirty="0"/>
            </a:br>
            <a:r>
              <a:rPr lang="uk-UA" sz="2800" b="1" cap="all" dirty="0"/>
              <a:t>ОСНОВ НАЦІОНАЛЬНОЇ БЕЗПЕКИ УКРАЇНИ</a:t>
            </a:r>
            <a:endParaRPr lang="uk-UA" sz="2800" dirty="0"/>
          </a:p>
        </p:txBody>
      </p:sp>
      <p:sp>
        <p:nvSpPr>
          <p:cNvPr id="4" name="TextBox 3"/>
          <p:cNvSpPr txBox="1"/>
          <p:nvPr/>
        </p:nvSpPr>
        <p:spPr>
          <a:xfrm>
            <a:off x="251520" y="2211710"/>
            <a:ext cx="720080" cy="646331"/>
          </a:xfrm>
          <a:prstGeom prst="rect">
            <a:avLst/>
          </a:prstGeom>
          <a:noFill/>
        </p:spPr>
        <p:txBody>
          <a:bodyPr wrap="square" rtlCol="0">
            <a:spAutoFit/>
          </a:bodyPr>
          <a:lstStyle/>
          <a:p>
            <a:r>
              <a:rPr lang="uk-UA" sz="3600" b="1" dirty="0" smtClean="0">
                <a:solidFill>
                  <a:schemeClr val="accent1">
                    <a:lumMod val="75000"/>
                  </a:schemeClr>
                </a:solidFill>
                <a:effectLst>
                  <a:outerShdw blurRad="38100" dist="38100" dir="2700000" algn="tl">
                    <a:srgbClr val="000000">
                      <a:alpha val="43137"/>
                    </a:srgbClr>
                  </a:outerShdw>
                </a:effectLst>
                <a:sym typeface="Wingdings"/>
              </a:rPr>
              <a:t></a:t>
            </a:r>
            <a:endParaRPr lang="uk-UA" sz="3600" b="1" dirty="0">
              <a:solidFill>
                <a:schemeClr val="accent1">
                  <a:lumMod val="75000"/>
                </a:schemeClr>
              </a:solidFill>
              <a:effectLst>
                <a:outerShdw blurRad="38100" dist="38100" dir="2700000" algn="tl">
                  <a:srgbClr val="000000">
                    <a:alpha val="43137"/>
                  </a:srgbClr>
                </a:outerShdw>
              </a:effectLst>
            </a:endParaRPr>
          </a:p>
        </p:txBody>
      </p:sp>
      <p:sp>
        <p:nvSpPr>
          <p:cNvPr id="5" name="TextBox 4"/>
          <p:cNvSpPr txBox="1"/>
          <p:nvPr/>
        </p:nvSpPr>
        <p:spPr>
          <a:xfrm>
            <a:off x="251520" y="2787774"/>
            <a:ext cx="864096" cy="923330"/>
          </a:xfrm>
          <a:prstGeom prst="rect">
            <a:avLst/>
          </a:prstGeom>
          <a:noFill/>
        </p:spPr>
        <p:txBody>
          <a:bodyPr wrap="square" rtlCol="0">
            <a:spAutoFit/>
          </a:bodyPr>
          <a:lstStyle/>
          <a:p>
            <a:r>
              <a:rPr lang="uk-UA" sz="5400" dirty="0" smtClean="0">
                <a:solidFill>
                  <a:schemeClr val="accent1">
                    <a:lumMod val="75000"/>
                  </a:schemeClr>
                </a:solidFill>
                <a:effectLst>
                  <a:outerShdw blurRad="38100" dist="38100" dir="2700000" algn="tl">
                    <a:srgbClr val="000000">
                      <a:alpha val="43137"/>
                    </a:srgbClr>
                  </a:outerShdw>
                </a:effectLst>
                <a:sym typeface="Wingdings"/>
              </a:rPr>
              <a:t></a:t>
            </a:r>
            <a:endParaRPr lang="uk-UA" sz="5400" dirty="0">
              <a:solidFill>
                <a:schemeClr val="accent1">
                  <a:lumMod val="75000"/>
                </a:schemeClr>
              </a:solidFill>
              <a:effectLst>
                <a:outerShdw blurRad="38100" dist="38100" dir="2700000" algn="tl">
                  <a:srgbClr val="000000">
                    <a:alpha val="43137"/>
                  </a:srgbClr>
                </a:outerShdw>
              </a:effectLst>
            </a:endParaRPr>
          </a:p>
        </p:txBody>
      </p:sp>
      <p:sp>
        <p:nvSpPr>
          <p:cNvPr id="6" name="TextBox 5"/>
          <p:cNvSpPr txBox="1"/>
          <p:nvPr/>
        </p:nvSpPr>
        <p:spPr>
          <a:xfrm>
            <a:off x="251520" y="1059582"/>
            <a:ext cx="864096" cy="369332"/>
          </a:xfrm>
          <a:prstGeom prst="rect">
            <a:avLst/>
          </a:prstGeom>
          <a:noFill/>
        </p:spPr>
        <p:txBody>
          <a:bodyPr wrap="square" rtlCol="0">
            <a:spAutoFit/>
          </a:bodyPr>
          <a:lstStyle/>
          <a:p>
            <a:r>
              <a:rPr lang="uk-UA" b="1" dirty="0" smtClean="0">
                <a:solidFill>
                  <a:schemeClr val="bg1"/>
                </a:solidFill>
                <a:effectLst>
                  <a:outerShdw blurRad="38100" dist="38100" dir="2700000" algn="tl">
                    <a:srgbClr val="000000">
                      <a:alpha val="43137"/>
                    </a:srgbClr>
                  </a:outerShdw>
                </a:effectLst>
              </a:rPr>
              <a:t>ЗМІСТ</a:t>
            </a:r>
            <a:endParaRPr lang="uk-UA" b="1" dirty="0">
              <a:solidFill>
                <a:schemeClr val="bg1"/>
              </a:solidFill>
              <a:effectLst>
                <a:outerShdw blurRad="38100" dist="38100" dir="2700000" algn="tl">
                  <a:srgbClr val="000000">
                    <a:alpha val="43137"/>
                  </a:srgbClr>
                </a:outerShdw>
              </a:effectLst>
            </a:endParaRPr>
          </a:p>
        </p:txBody>
      </p:sp>
      <p:sp>
        <p:nvSpPr>
          <p:cNvPr id="7" name="Заголовок 1"/>
          <p:cNvSpPr txBox="1">
            <a:spLocks/>
          </p:cNvSpPr>
          <p:nvPr/>
        </p:nvSpPr>
        <p:spPr>
          <a:xfrm>
            <a:off x="8028384" y="195486"/>
            <a:ext cx="972108" cy="568424"/>
          </a:xfrm>
          <a:prstGeom prst="rect">
            <a:avLst/>
          </a:prstGeom>
        </p:spPr>
        <p:txBody>
          <a:bodyPr vert="horz" anchor="b">
            <a:noAutofit/>
          </a:bodyPr>
          <a:lstStyle>
            <a:lvl1pPr algn="l" rtl="0" eaLnBrk="1" latinLnBrk="0" hangingPunct="1">
              <a:spcBef>
                <a:spcPct val="0"/>
              </a:spcBef>
              <a:buNone/>
              <a:defRPr kumimoji="0" lang="ru-RU" sz="4400" b="0" kern="1200" cap="none">
                <a:solidFill>
                  <a:srgbClr val="FFFFFF"/>
                </a:solidFill>
                <a:latin typeface="+mj-lt"/>
                <a:ea typeface="+mj-ea"/>
                <a:cs typeface="+mj-cs"/>
              </a:defRPr>
            </a:lvl1pPr>
            <a:extLst/>
          </a:lstStyle>
          <a:p>
            <a:r>
              <a:rPr lang="uk-UA" sz="5400" dirty="0" smtClean="0">
                <a:effectLst>
                  <a:outerShdw blurRad="38100" dist="38100" dir="2700000" algn="tl">
                    <a:srgbClr val="000000">
                      <a:alpha val="43137"/>
                    </a:srgbClr>
                  </a:outerShdw>
                </a:effectLst>
              </a:rPr>
              <a:t>Т2</a:t>
            </a:r>
            <a:endParaRPr lang="uk-UA" sz="5400" dirty="0">
              <a:effectLst>
                <a:outerShdw blurRad="38100" dist="38100" dir="2700000" algn="tl">
                  <a:srgbClr val="000000">
                    <a:alpha val="43137"/>
                  </a:srgbClr>
                </a:outerShdw>
              </a:effectLst>
            </a:endParaRPr>
          </a:p>
        </p:txBody>
      </p:sp>
      <p:sp>
        <p:nvSpPr>
          <p:cNvPr id="8" name="Прямоугольник 7">
            <a:hlinkClick r:id="rId2" action="ppaction://hlinksldjump"/>
          </p:cNvPr>
          <p:cNvSpPr/>
          <p:nvPr/>
        </p:nvSpPr>
        <p:spPr>
          <a:xfrm>
            <a:off x="0" y="771551"/>
            <a:ext cx="1331640" cy="1008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9" name="Прямоугольник 8">
            <a:hlinkClick r:id="rId3" action="ppaction://hlinksldjump"/>
          </p:cNvPr>
          <p:cNvSpPr/>
          <p:nvPr/>
        </p:nvSpPr>
        <p:spPr>
          <a:xfrm>
            <a:off x="251520" y="2211710"/>
            <a:ext cx="864096"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201068" y="3003798"/>
            <a:ext cx="914547" cy="7073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464007" y="2050312"/>
            <a:ext cx="7488832" cy="593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2" name="Прямоугольник 11">
            <a:hlinkClick r:id="rId6" action="ppaction://hlinksldjump"/>
          </p:cNvPr>
          <p:cNvSpPr/>
          <p:nvPr/>
        </p:nvSpPr>
        <p:spPr>
          <a:xfrm>
            <a:off x="1331640" y="2698814"/>
            <a:ext cx="7488832" cy="4659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3" name="Прямоугольник 12">
            <a:hlinkClick r:id="rId7" action="ppaction://hlinksldjump"/>
          </p:cNvPr>
          <p:cNvSpPr/>
          <p:nvPr/>
        </p:nvSpPr>
        <p:spPr>
          <a:xfrm>
            <a:off x="1346045" y="3234775"/>
            <a:ext cx="7488832" cy="3450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4" name="Прямоугольник 13">
            <a:hlinkClick r:id="rId8" action="ppaction://hlinksldjump"/>
          </p:cNvPr>
          <p:cNvSpPr/>
          <p:nvPr/>
        </p:nvSpPr>
        <p:spPr>
          <a:xfrm>
            <a:off x="1331640" y="3585886"/>
            <a:ext cx="7488832" cy="3450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5" name="Прямоугольник 14">
            <a:hlinkClick r:id="rId9" action="ppaction://hlinksldjump"/>
          </p:cNvPr>
          <p:cNvSpPr/>
          <p:nvPr/>
        </p:nvSpPr>
        <p:spPr>
          <a:xfrm>
            <a:off x="1331640" y="3930973"/>
            <a:ext cx="7488832" cy="3450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6" name="Прямоугольник 15">
            <a:hlinkClick r:id="rId10" action="ppaction://hlinksldjump"/>
          </p:cNvPr>
          <p:cNvSpPr/>
          <p:nvPr/>
        </p:nvSpPr>
        <p:spPr>
          <a:xfrm>
            <a:off x="1331640" y="4276060"/>
            <a:ext cx="7488832" cy="3450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7" name="Прямоугольник 16">
            <a:hlinkClick r:id="rId11" action="ppaction://hlinksldjump"/>
          </p:cNvPr>
          <p:cNvSpPr/>
          <p:nvPr/>
        </p:nvSpPr>
        <p:spPr>
          <a:xfrm>
            <a:off x="1316555" y="4621147"/>
            <a:ext cx="7488832" cy="3450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2707799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2.1</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Загальна</a:t>
            </a:r>
            <a:r>
              <a:rPr lang="ru-RU" sz="2400" dirty="0">
                <a:solidFill>
                  <a:schemeClr val="accent1">
                    <a:lumMod val="75000"/>
                  </a:schemeClr>
                </a:solidFill>
                <a:effectLst>
                  <a:outerShdw blurRad="38100" dist="38100" dir="2700000" algn="tl">
                    <a:srgbClr val="000000">
                      <a:alpha val="43137"/>
                    </a:srgbClr>
                  </a:outerShdw>
                </a:effectLst>
              </a:rPr>
              <a:t> характеристика </a:t>
            </a:r>
            <a:r>
              <a:rPr lang="ru-RU" sz="2400" dirty="0" err="1">
                <a:solidFill>
                  <a:schemeClr val="accent1">
                    <a:lumMod val="75000"/>
                  </a:schemeClr>
                </a:solidFill>
                <a:effectLst>
                  <a:outerShdw blurRad="38100" dist="38100" dir="2700000" algn="tl">
                    <a:srgbClr val="000000">
                      <a:alpha val="43137"/>
                    </a:srgbClr>
                  </a:outerShdw>
                </a:effectLst>
              </a:rPr>
              <a:t>злочинів</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проти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основ</a:t>
            </a:r>
            <a:br>
              <a:rPr lang="ru-RU" sz="2400" dirty="0" smtClean="0">
                <a:solidFill>
                  <a:schemeClr val="accent1">
                    <a:lumMod val="75000"/>
                  </a:schemeClr>
                </a:solidFill>
                <a:effectLst>
                  <a:outerShdw blurRad="38100" dist="38100" dir="2700000" algn="tl">
                    <a:srgbClr val="000000">
                      <a:alpha val="43137"/>
                    </a:srgbClr>
                  </a:outerShdw>
                </a:effectLst>
              </a:rPr>
            </a:b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національної</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безпеки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України</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p:txBody>
          <a:bodyPr>
            <a:normAutofit/>
          </a:bodyPr>
          <a:lstStyle/>
          <a:p>
            <a:endParaRPr lang="uk-UA" sz="200" b="1" dirty="0" smtClean="0"/>
          </a:p>
          <a:p>
            <a:r>
              <a:rPr lang="uk-UA" sz="1300" b="1" dirty="0" smtClean="0"/>
              <a:t>Родовим </a:t>
            </a:r>
            <a:r>
              <a:rPr lang="uk-UA" sz="1300" b="1" dirty="0"/>
              <a:t>об'єктом злочинів</a:t>
            </a:r>
            <a:r>
              <a:rPr lang="uk-UA" sz="1300" i="1" dirty="0"/>
              <a:t>, </a:t>
            </a:r>
            <a:r>
              <a:rPr lang="uk-UA" sz="1300" dirty="0"/>
              <a:t>передбачених у цьому розділі, є суспільні відносини з охорони основ національної безпеки України: її конституційного ладу, суверенітету, територіаль­ної недоторканності, обороноздатності.</a:t>
            </a:r>
          </a:p>
          <a:p>
            <a:r>
              <a:rPr lang="uk-UA" sz="1300" dirty="0"/>
              <a:t>Згідно ст. 1 Закону України «Про основи національної безпеки України» від 19 червня 2003 року, національна безпека – захищеність </a:t>
            </a:r>
            <a:r>
              <a:rPr lang="uk-UA" sz="1300" dirty="0" err="1"/>
              <a:t>життєво</a:t>
            </a:r>
            <a:r>
              <a:rPr lang="uk-UA" sz="1300" dirty="0"/>
              <a:t> важливих інтересів людини і громадянина, суспільства і держави, за якої забезпечується сталий розвиток суспільства, своєчасне виявлення, запобігання і нейтралізація реальних та потенційних загроз національним інтересам.  Іншими словами, ро­довим об'єктом цих злочинів є суспільні відносини, що забез­печують саме існування України як суверенної, незалежної, де­мократичної, соціальної і правової держави (ст. 1 Конституції України). Це дає підставу для визнання цих злочинів найбільш не­безпечними і віднесення їх законодавцем, як правило, до особ­ливо тяжких або тяжких злочинів. </a:t>
            </a:r>
          </a:p>
          <a:p>
            <a:r>
              <a:rPr lang="uk-UA" sz="1300" dirty="0"/>
              <a:t>Для деяких злочинів проти основ національної безпеки України чи для деяких їхніх форм (посягання на територіальну цілісність і недо­торканність України) характерна наявність </a:t>
            </a:r>
            <a:r>
              <a:rPr lang="uk-UA" sz="1300" b="1" dirty="0"/>
              <a:t>додаткового факультативного безпосереднього об’єкта </a:t>
            </a:r>
            <a:r>
              <a:rPr lang="uk-UA" sz="1300" dirty="0"/>
              <a:t>(наприклад, установлений по­рядок виконання представником влади своїх службових повноважень, особисті права та свободи людини і громадянина, життя й здоров’я особи, власність), а для деяких інших (диверсії, посягання на життя державного чи громадського діяча) – додаткового необхідного безпосереднього об’єкта (наприклад, життя та здоров’я особи, влас­ність, довкілля).</a:t>
            </a:r>
          </a:p>
          <a:p>
            <a:endParaRPr lang="uk-UA"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1534359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2.1</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Загальна</a:t>
            </a:r>
            <a:r>
              <a:rPr lang="ru-RU" sz="2400" dirty="0">
                <a:solidFill>
                  <a:schemeClr val="accent1">
                    <a:lumMod val="75000"/>
                  </a:schemeClr>
                </a:solidFill>
                <a:effectLst>
                  <a:outerShdw blurRad="38100" dist="38100" dir="2700000" algn="tl">
                    <a:srgbClr val="000000">
                      <a:alpha val="43137"/>
                    </a:srgbClr>
                  </a:outerShdw>
                </a:effectLst>
              </a:rPr>
              <a:t> характеристика </a:t>
            </a:r>
            <a:r>
              <a:rPr lang="ru-RU" sz="2400" dirty="0" err="1">
                <a:solidFill>
                  <a:schemeClr val="accent1">
                    <a:lumMod val="75000"/>
                  </a:schemeClr>
                </a:solidFill>
                <a:effectLst>
                  <a:outerShdw blurRad="38100" dist="38100" dir="2700000" algn="tl">
                    <a:srgbClr val="000000">
                      <a:alpha val="43137"/>
                    </a:srgbClr>
                  </a:outerShdw>
                </a:effectLst>
              </a:rPr>
              <a:t>злочинів</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проти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основ</a:t>
            </a:r>
            <a:br>
              <a:rPr lang="ru-RU" sz="2400" dirty="0" smtClean="0">
                <a:solidFill>
                  <a:schemeClr val="accent1">
                    <a:lumMod val="75000"/>
                  </a:schemeClr>
                </a:solidFill>
                <a:effectLst>
                  <a:outerShdw blurRad="38100" dist="38100" dir="2700000" algn="tl">
                    <a:srgbClr val="000000">
                      <a:alpha val="43137"/>
                    </a:srgbClr>
                  </a:outerShdw>
                </a:effectLst>
              </a:rPr>
            </a:b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національної</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безпеки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України</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p:txBody>
          <a:bodyPr>
            <a:normAutofit/>
          </a:bodyPr>
          <a:lstStyle/>
          <a:p>
            <a:endParaRPr lang="uk-UA" sz="200" b="1" dirty="0" smtClean="0"/>
          </a:p>
          <a:p>
            <a:r>
              <a:rPr lang="uk-UA" sz="1300" dirty="0"/>
              <a:t>Важливе значення для правильної кваліфікації деяких злочинів проти основ національної безпеки України має </a:t>
            </a:r>
            <a:r>
              <a:rPr lang="uk-UA" sz="1300" b="1" dirty="0"/>
              <a:t>предмет злочину.</a:t>
            </a:r>
            <a:r>
              <a:rPr lang="uk-UA" sz="1300" dirty="0"/>
              <a:t> Наприклад, предметом диверсії (ст. 113 КК України) є: будівлі, споруди й інші об’єкти, що мають важливе народногосподарське чи оборонне значення; лісові масиви тощо. При вчиненні шпигунства (ст. 114 КК України) його предметом можуть бути відомості, що станов­лять державну таємницю, матеріалізовані у відповідному документі чи виробі. </a:t>
            </a:r>
          </a:p>
          <a:p>
            <a:r>
              <a:rPr lang="uk-UA" sz="1300" dirty="0"/>
              <a:t>Про </a:t>
            </a:r>
            <a:r>
              <a:rPr lang="uk-UA" sz="1300" b="1" dirty="0"/>
              <a:t>потерпілого</a:t>
            </a:r>
            <a:r>
              <a:rPr lang="uk-UA" sz="1300" dirty="0"/>
              <a:t> від цих злочинів спеціально зазначено у ст. 112 КК України, це – державний або громадський діяч. </a:t>
            </a:r>
          </a:p>
          <a:p>
            <a:r>
              <a:rPr lang="uk-UA" sz="1300" b="1" dirty="0"/>
              <a:t>З об'єктивної сторони</a:t>
            </a:r>
            <a:r>
              <a:rPr lang="uk-UA" sz="1300" dirty="0"/>
              <a:t> злочини проти основ національної безпеки України вчинюються шляхом </a:t>
            </a:r>
            <a:r>
              <a:rPr lang="uk-UA" sz="1300" b="1" dirty="0"/>
              <a:t>активної поведінки – дії</a:t>
            </a:r>
            <a:r>
              <a:rPr lang="uk-UA" sz="1300" dirty="0"/>
              <a:t>. При цьому законодавець конструює більшість з них як злочи­ни </a:t>
            </a:r>
            <a:r>
              <a:rPr lang="uk-UA" sz="1300" b="1" dirty="0"/>
              <a:t>з формальним складом</a:t>
            </a:r>
            <a:r>
              <a:rPr lang="uk-UA" sz="1300" dirty="0"/>
              <a:t>, тому вони вважаються закінчени­ми з моменту вчинення самого діяння, незалежно від настан­ня фактичної шкоди основам національної безпеки України (наприклад, державна зрада, шпигунство). Деякі з цих злочинів конструюються як </a:t>
            </a:r>
            <a:r>
              <a:rPr lang="uk-UA" sz="1300" b="1" dirty="0"/>
              <a:t>усічені склади</a:t>
            </a:r>
            <a:r>
              <a:rPr lang="uk-UA" sz="1300" dirty="0"/>
              <a:t> (ст. ст. 109, 112 КК України). Момент закінчення злочинів із усіченим складом переноситься на стадію готування чи замаху на злочин. Наприклад, змова про вчинення дій, передбачених ст.109 КК України, розглядається як закінчений злочин, хоча є лише готуванням до його вчинення. Посягання на життя державного чи громадського діяча, відповідальність за яке передбачено ст. 112 КК України, вважається закінченим злочином з моменту замаху на вбивство.</a:t>
            </a:r>
          </a:p>
          <a:p>
            <a:endParaRPr lang="uk-UA"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29194892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2.1</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Загальна</a:t>
            </a:r>
            <a:r>
              <a:rPr lang="ru-RU" sz="2400" dirty="0">
                <a:solidFill>
                  <a:schemeClr val="accent1">
                    <a:lumMod val="75000"/>
                  </a:schemeClr>
                </a:solidFill>
                <a:effectLst>
                  <a:outerShdw blurRad="38100" dist="38100" dir="2700000" algn="tl">
                    <a:srgbClr val="000000">
                      <a:alpha val="43137"/>
                    </a:srgbClr>
                  </a:outerShdw>
                </a:effectLst>
              </a:rPr>
              <a:t> характеристика </a:t>
            </a:r>
            <a:r>
              <a:rPr lang="ru-RU" sz="2400" dirty="0" err="1">
                <a:solidFill>
                  <a:schemeClr val="accent1">
                    <a:lumMod val="75000"/>
                  </a:schemeClr>
                </a:solidFill>
                <a:effectLst>
                  <a:outerShdw blurRad="38100" dist="38100" dir="2700000" algn="tl">
                    <a:srgbClr val="000000">
                      <a:alpha val="43137"/>
                    </a:srgbClr>
                  </a:outerShdw>
                </a:effectLst>
              </a:rPr>
              <a:t>злочинів</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проти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основ</a:t>
            </a:r>
            <a:br>
              <a:rPr lang="ru-RU" sz="2400" dirty="0" smtClean="0">
                <a:solidFill>
                  <a:schemeClr val="accent1">
                    <a:lumMod val="75000"/>
                  </a:schemeClr>
                </a:solidFill>
                <a:effectLst>
                  <a:outerShdw blurRad="38100" dist="38100" dir="2700000" algn="tl">
                    <a:srgbClr val="000000">
                      <a:alpha val="43137"/>
                    </a:srgbClr>
                  </a:outerShdw>
                </a:effectLst>
              </a:rPr>
            </a:b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національної</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безпеки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України</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788"/>
            <a:ext cx="8136904" cy="4104282"/>
          </a:xfrm>
        </p:spPr>
        <p:txBody>
          <a:bodyPr>
            <a:noAutofit/>
          </a:bodyPr>
          <a:lstStyle/>
          <a:p>
            <a:endParaRPr lang="uk-UA" sz="1300" dirty="0" smtClean="0"/>
          </a:p>
          <a:p>
            <a:r>
              <a:rPr lang="uk-UA" sz="1300" dirty="0" smtClean="0"/>
              <a:t>У </a:t>
            </a:r>
            <a:r>
              <a:rPr lang="uk-UA" sz="1300" dirty="0"/>
              <a:t>деяких випадках обов’язковими ознаками об’єктивної сторони складу злочинів проти основ національної безпеки є:</a:t>
            </a:r>
          </a:p>
          <a:p>
            <a:pPr marL="538163" indent="271463"/>
            <a:r>
              <a:rPr lang="uk-UA" sz="1300" dirty="0"/>
              <a:t>- час вчинення злочину (наприклад, перехід на бік ворога в період збройного конфлікту (ст. 111 КК України);</a:t>
            </a:r>
          </a:p>
          <a:p>
            <a:pPr marL="538163" indent="271463"/>
            <a:r>
              <a:rPr lang="uk-UA" sz="1300" dirty="0"/>
              <a:t>- обстановка (наприклад, перехід на бік ворога в умовах воєнного стану (ст. 111 КК України);</a:t>
            </a:r>
          </a:p>
          <a:p>
            <a:pPr marL="538163" indent="271463"/>
            <a:r>
              <a:rPr lang="uk-UA" sz="1300" dirty="0"/>
              <a:t>- спосіб (наприклад, публічне вчинення дій, які передбачені у диспозиціях відповідних статей (ст. ст. 109-110 КК України).</a:t>
            </a:r>
          </a:p>
          <a:p>
            <a:r>
              <a:rPr lang="uk-UA" sz="1300" dirty="0"/>
              <a:t>Висока небезпека цих злочинів відбивається і в їх </a:t>
            </a:r>
            <a:r>
              <a:rPr lang="uk-UA" sz="1300" b="1" dirty="0"/>
              <a:t>суб'єк­тивних ознаках</a:t>
            </a:r>
            <a:r>
              <a:rPr lang="uk-UA" sz="1300" dirty="0"/>
              <a:t>: всі вони здійснюються </a:t>
            </a:r>
            <a:r>
              <a:rPr lang="uk-UA" sz="1300" b="1" dirty="0"/>
              <a:t>умисно</a:t>
            </a:r>
            <a:r>
              <a:rPr lang="uk-UA" sz="1300" dirty="0"/>
              <a:t> і, як правило, </a:t>
            </a:r>
            <a:r>
              <a:rPr lang="uk-UA" sz="1300" b="1" dirty="0"/>
              <a:t>з прямим умислом</a:t>
            </a:r>
            <a:r>
              <a:rPr lang="uk-UA" sz="1300" dirty="0"/>
              <a:t>, при якому особа бажає заподіяти шкоду основам національної безпеки України. Обов’язковою ознакою суб’єктивної сторони майже всіх складів цих злочинів є </a:t>
            </a:r>
            <a:r>
              <a:rPr lang="uk-UA" sz="1300" b="1" dirty="0"/>
              <a:t>мета </a:t>
            </a:r>
            <a:r>
              <a:rPr lang="uk-UA" sz="1300" dirty="0"/>
              <a:t>(наприклад, мета насильницької зміни чи повалення конституційного ладу або захоплення державної влади (ст. 109 КК України); мета зміни меж території або держаного кордону України (ст. 110 КК України); мета ослаблення держави (ст. 113 КК України) та ін</a:t>
            </a:r>
            <a:r>
              <a:rPr lang="uk-UA" sz="1300" dirty="0" smtClean="0"/>
              <a:t>.)</a:t>
            </a:r>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5924341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2.1</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Загальна</a:t>
            </a:r>
            <a:r>
              <a:rPr lang="ru-RU" sz="2400" dirty="0">
                <a:solidFill>
                  <a:schemeClr val="accent1">
                    <a:lumMod val="75000"/>
                  </a:schemeClr>
                </a:solidFill>
                <a:effectLst>
                  <a:outerShdw blurRad="38100" dist="38100" dir="2700000" algn="tl">
                    <a:srgbClr val="000000">
                      <a:alpha val="43137"/>
                    </a:srgbClr>
                  </a:outerShdw>
                </a:effectLst>
              </a:rPr>
              <a:t> характеристика </a:t>
            </a:r>
            <a:r>
              <a:rPr lang="ru-RU" sz="2400" dirty="0" err="1">
                <a:solidFill>
                  <a:schemeClr val="accent1">
                    <a:lumMod val="75000"/>
                  </a:schemeClr>
                </a:solidFill>
                <a:effectLst>
                  <a:outerShdw blurRad="38100" dist="38100" dir="2700000" algn="tl">
                    <a:srgbClr val="000000">
                      <a:alpha val="43137"/>
                    </a:srgbClr>
                  </a:outerShdw>
                </a:effectLst>
              </a:rPr>
              <a:t>злочинів</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проти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основ</a:t>
            </a:r>
            <a:br>
              <a:rPr lang="ru-RU" sz="2400" dirty="0" smtClean="0">
                <a:solidFill>
                  <a:schemeClr val="accent1">
                    <a:lumMod val="75000"/>
                  </a:schemeClr>
                </a:solidFill>
                <a:effectLst>
                  <a:outerShdw blurRad="38100" dist="38100" dir="2700000" algn="tl">
                    <a:srgbClr val="000000">
                      <a:alpha val="43137"/>
                    </a:srgbClr>
                  </a:outerShdw>
                </a:effectLst>
              </a:rPr>
            </a:b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національної</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безпеки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України</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788"/>
            <a:ext cx="8136904" cy="4104282"/>
          </a:xfrm>
        </p:spPr>
        <p:txBody>
          <a:bodyPr>
            <a:noAutofit/>
          </a:bodyPr>
          <a:lstStyle/>
          <a:p>
            <a:endParaRPr lang="uk-UA" sz="1300" dirty="0" smtClean="0"/>
          </a:p>
          <a:p>
            <a:r>
              <a:rPr lang="uk-UA" sz="1300" b="1" dirty="0"/>
              <a:t>Суб’єктами</a:t>
            </a:r>
            <a:r>
              <a:rPr lang="uk-UA" sz="1300" dirty="0"/>
              <a:t> злочинів проти основ національної безпеки України можуть бути фізичні осудні особи, що досягли </a:t>
            </a:r>
            <a:r>
              <a:rPr lang="uk-UA" sz="1300" b="1" dirty="0"/>
              <a:t>16-річного віку</a:t>
            </a:r>
            <a:r>
              <a:rPr lang="uk-UA" sz="1300" dirty="0"/>
              <a:t> (громадя­ни України, іноземні громадяни чи особи без громадянства). При вчинен­ні посягання на життя державного або громадського діяча (ст. 112 КК України) та диверсії (ст. 113 КК України) суб’єктом є фізична осудна особа з </a:t>
            </a:r>
            <a:r>
              <a:rPr lang="uk-UA" sz="1300" b="1" dirty="0"/>
              <a:t>14-річ­ного віку. </a:t>
            </a:r>
            <a:endParaRPr lang="uk-UA" sz="1300" dirty="0"/>
          </a:p>
          <a:p>
            <a:r>
              <a:rPr lang="uk-UA" sz="1300" b="1" dirty="0"/>
              <a:t>Спеціальний суб’єкт</a:t>
            </a:r>
            <a:r>
              <a:rPr lang="uk-UA" sz="1300" dirty="0"/>
              <a:t> є елементом лише двох складів злочинів проти основ національної безпеки України: у злочині, передбаченому ст. 111 КК України, – це тільки громадянин України, а в злочині, передбаченому ст. 114 КК України, – тільки іноземний громадянин або особа без громадянства. </a:t>
            </a:r>
            <a:r>
              <a:rPr lang="uk-UA" sz="1300" b="1" dirty="0"/>
              <a:t>В інших основних складах</a:t>
            </a:r>
            <a:r>
              <a:rPr lang="uk-UA" sz="1300" dirty="0"/>
              <a:t> злочинів проти основ національної безпеки України – </a:t>
            </a:r>
            <a:r>
              <a:rPr lang="uk-UA" sz="1300" b="1" dirty="0"/>
              <a:t>суб’єкт загальний</a:t>
            </a:r>
            <a:r>
              <a:rPr lang="uk-UA" sz="1300" dirty="0"/>
              <a:t>. Одночасно кваліфікуючою ознакою злочинів, передбачених статтями 109 КК України і 110 КК України, є вчинення їх спеціальним суб’єктом – представником влади.</a:t>
            </a:r>
          </a:p>
          <a:p>
            <a:r>
              <a:rPr lang="uk-UA" sz="1300" dirty="0">
                <a:solidFill>
                  <a:schemeClr val="accent1">
                    <a:lumMod val="75000"/>
                  </a:schemeClr>
                </a:solidFill>
                <a:effectLst>
                  <a:outerShdw blurRad="38100" dist="38100" dir="2700000" algn="tl">
                    <a:srgbClr val="000000">
                      <a:alpha val="43137"/>
                    </a:srgbClr>
                  </a:outerShdw>
                </a:effectLst>
              </a:rPr>
              <a:t>Отже, можна визначити, що </a:t>
            </a:r>
            <a:r>
              <a:rPr lang="uk-UA" sz="1300" b="1" dirty="0">
                <a:solidFill>
                  <a:schemeClr val="accent1">
                    <a:lumMod val="75000"/>
                  </a:schemeClr>
                </a:solidFill>
                <a:effectLst>
                  <a:outerShdw blurRad="38100" dist="38100" dir="2700000" algn="tl">
                    <a:srgbClr val="000000">
                      <a:alpha val="43137"/>
                    </a:srgbClr>
                  </a:outerShdw>
                </a:effectLst>
              </a:rPr>
              <a:t>злочини проти основ націо­нальної безпеки України</a:t>
            </a:r>
            <a:r>
              <a:rPr lang="uk-UA" sz="1300" dirty="0">
                <a:solidFill>
                  <a:schemeClr val="accent1">
                    <a:lumMod val="75000"/>
                  </a:schemeClr>
                </a:solidFill>
                <a:effectLst>
                  <a:outerShdw blurRad="38100" dist="38100" dir="2700000" algn="tl">
                    <a:srgbClr val="000000">
                      <a:alpha val="43137"/>
                    </a:srgbClr>
                  </a:outerShdw>
                </a:effectLst>
              </a:rPr>
              <a:t> – це передбачені кримінальним зако­ном умисні суспільно небезпечні дії, що посягають на консти­туційний лад, суверенітет і територіальну недоторканність України.</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2323064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2.2</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Дії</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спрямовані</a:t>
            </a:r>
            <a:r>
              <a:rPr lang="ru-RU" sz="2400" dirty="0">
                <a:solidFill>
                  <a:schemeClr val="accent1">
                    <a:lumMod val="75000"/>
                  </a:schemeClr>
                </a:solidFill>
                <a:effectLst>
                  <a:outerShdw blurRad="38100" dist="38100" dir="2700000" algn="tl">
                    <a:srgbClr val="000000">
                      <a:alpha val="43137"/>
                    </a:srgbClr>
                  </a:outerShdw>
                </a:effectLst>
              </a:rPr>
              <a:t> на </a:t>
            </a:r>
            <a:r>
              <a:rPr lang="ru-RU" sz="2400" dirty="0" err="1">
                <a:solidFill>
                  <a:schemeClr val="accent1">
                    <a:lumMod val="75000"/>
                  </a:schemeClr>
                </a:solidFill>
                <a:effectLst>
                  <a:outerShdw blurRad="38100" dist="38100" dir="2700000" algn="tl">
                    <a:srgbClr val="000000">
                      <a:alpha val="43137"/>
                    </a:srgbClr>
                  </a:outerShdw>
                </a:effectLst>
              </a:rPr>
              <a:t>насильницьку</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зміну</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чи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повалення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конституційного</a:t>
            </a:r>
            <a:r>
              <a:rPr lang="ru-RU" sz="2400" dirty="0">
                <a:solidFill>
                  <a:schemeClr val="accent1">
                    <a:lumMod val="75000"/>
                  </a:schemeClr>
                </a:solidFill>
                <a:effectLst>
                  <a:outerShdw blurRad="38100" dist="38100" dir="2700000" algn="tl">
                    <a:srgbClr val="000000">
                      <a:alpha val="43137"/>
                    </a:srgbClr>
                  </a:outerShdw>
                </a:effectLst>
              </a:rPr>
              <a:t> ладу </a:t>
            </a:r>
            <a:r>
              <a:rPr lang="ru-RU" sz="2400" dirty="0" err="1">
                <a:solidFill>
                  <a:schemeClr val="accent1">
                    <a:lumMod val="75000"/>
                  </a:schemeClr>
                </a:solidFill>
                <a:effectLst>
                  <a:outerShdw blurRad="38100" dist="38100" dir="2700000" algn="tl">
                    <a:srgbClr val="000000">
                      <a:alpha val="43137"/>
                    </a:srgbClr>
                  </a:outerShdw>
                </a:effectLst>
              </a:rPr>
              <a:t>або</a:t>
            </a:r>
            <a:r>
              <a:rPr lang="ru-RU" sz="2400" dirty="0">
                <a:solidFill>
                  <a:schemeClr val="accent1">
                    <a:lumMod val="75000"/>
                  </a:schemeClr>
                </a:solidFill>
                <a:effectLst>
                  <a:outerShdw blurRad="38100" dist="38100" dir="2700000" algn="tl">
                    <a:srgbClr val="000000">
                      <a:alpha val="43137"/>
                    </a:srgbClr>
                  </a:outerShdw>
                </a:effectLst>
              </a:rPr>
              <a:t> на </a:t>
            </a:r>
            <a:r>
              <a:rPr lang="ru-RU" sz="2400" dirty="0" err="1">
                <a:solidFill>
                  <a:schemeClr val="accent1">
                    <a:lumMod val="75000"/>
                  </a:schemeClr>
                </a:solidFill>
                <a:effectLst>
                  <a:outerShdw blurRad="38100" dist="38100" dir="2700000" algn="tl">
                    <a:srgbClr val="000000">
                      <a:alpha val="43137"/>
                    </a:srgbClr>
                  </a:outerShdw>
                </a:effectLst>
              </a:rPr>
              <a:t>захоплення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державної</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влади</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788"/>
            <a:ext cx="8136904" cy="4104282"/>
          </a:xfrm>
        </p:spPr>
        <p:txBody>
          <a:bodyPr>
            <a:noAutofit/>
          </a:bodyPr>
          <a:lstStyle/>
          <a:p>
            <a:r>
              <a:rPr lang="uk-UA" sz="1300" b="1" dirty="0"/>
              <a:t>Безпосереднім об'єктом</a:t>
            </a:r>
            <a:r>
              <a:rPr lang="uk-UA" sz="1300" i="1" dirty="0"/>
              <a:t> </a:t>
            </a:r>
            <a:r>
              <a:rPr lang="uk-UA" sz="1300" dirty="0"/>
              <a:t>даного</a:t>
            </a:r>
            <a:r>
              <a:rPr lang="uk-UA" sz="1300" i="1" dirty="0"/>
              <a:t> </a:t>
            </a:r>
            <a:r>
              <a:rPr lang="uk-UA" sz="1300" dirty="0"/>
              <a:t>злочину </a:t>
            </a:r>
            <a:r>
              <a:rPr lang="uk-UA" sz="1300" b="1" dirty="0"/>
              <a:t>(ст. 109 КК України)</a:t>
            </a:r>
            <a:r>
              <a:rPr lang="uk-UA" sz="1300" dirty="0"/>
              <a:t> є суспільні відносини, що забезпечують внутрішню безпеку України, захист конституційного ладу і державної влади в країні.</a:t>
            </a:r>
          </a:p>
          <a:p>
            <a:r>
              <a:rPr lang="uk-UA" sz="1300" i="1" dirty="0">
                <a:solidFill>
                  <a:schemeClr val="accent1">
                    <a:lumMod val="75000"/>
                  </a:schemeClr>
                </a:solidFill>
                <a:effectLst>
                  <a:outerShdw blurRad="38100" dist="38100" dir="2700000" algn="tl">
                    <a:srgbClr val="000000">
                      <a:alpha val="43137"/>
                    </a:srgbClr>
                  </a:outerShdw>
                </a:effectLst>
              </a:rPr>
              <a:t>Конституційний лад </a:t>
            </a:r>
            <a:r>
              <a:rPr lang="uk-UA" sz="1300" dirty="0"/>
              <a:t>– це устрій держави і суспільства, а також їх інститутів відповідно до конституційно-правових норм. Це цілісна система основних соціально-правових від­носин, що визначають форми і способи функціонування дер­жави як єдиного державно-правового організму. Нормальне функціонування конституційного ладу дозволяє реалізувати прагнення суспільства до справедливого і стабільного соціаль­ного порядку на основі поєднання індивідуальних і суспільних інтересів.</a:t>
            </a:r>
          </a:p>
          <a:p>
            <a:r>
              <a:rPr lang="uk-UA" sz="1300" b="1" dirty="0"/>
              <a:t>Об'єктивна сторона </a:t>
            </a:r>
            <a:r>
              <a:rPr lang="uk-UA" sz="1300" dirty="0"/>
              <a:t>злочину вира­жається в чотирьох формах: </a:t>
            </a:r>
          </a:p>
          <a:p>
            <a:pPr indent="180975"/>
            <a:r>
              <a:rPr lang="uk-UA" sz="1200" dirty="0"/>
              <a:t>1) дії, спрямовані на насильницьку зміну чи повалення конституційного ладу або на захоплення державної влади; </a:t>
            </a:r>
          </a:p>
          <a:p>
            <a:pPr indent="180975"/>
            <a:r>
              <a:rPr lang="uk-UA" sz="1200" dirty="0"/>
              <a:t>2) змова про вчинення таких дій; </a:t>
            </a:r>
          </a:p>
          <a:p>
            <a:pPr indent="180975"/>
            <a:r>
              <a:rPr lang="uk-UA" sz="1200" dirty="0"/>
              <a:t>3) публічні заклики до насильницької зміни чи повалення конституцій­ного ладу або до захоплення державної влади; </a:t>
            </a:r>
          </a:p>
          <a:p>
            <a:pPr indent="180975"/>
            <a:r>
              <a:rPr lang="uk-UA" sz="1200" dirty="0"/>
              <a:t>4) розповсю­дження матеріалів із закликами до вчинення таких дій.</a:t>
            </a:r>
          </a:p>
          <a:p>
            <a:r>
              <a:rPr lang="uk-UA" sz="1300" b="1" dirty="0"/>
              <a:t>Загальною ознакою</a:t>
            </a:r>
            <a:r>
              <a:rPr lang="uk-UA" sz="1300" dirty="0"/>
              <a:t> всіх цих дій є спрямованість їх саме на насильницьку зміну чи повалення конституційного ладу або захоплення державної влади, тобто із застосуванням фізич­ного чи психічного насильства до представників державної влади, осіб, що виконують функцію охорони конституційно­го ладу і державної влади, до інших осіб, які перешкоджають здійсненню цих дій.</a:t>
            </a:r>
            <a:r>
              <a:rPr lang="uk-UA" sz="1300" i="1" dirty="0"/>
              <a:t> </a:t>
            </a:r>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7636504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p:cNvSpPr>
            <a:spLocks noGrp="1"/>
          </p:cNvSpPr>
          <p:nvPr>
            <p:ph type="body" idx="1"/>
          </p:nvPr>
        </p:nvSpPr>
        <p:spPr>
          <a:xfrm>
            <a:off x="1403648" y="2067694"/>
            <a:ext cx="7195121" cy="2314550"/>
          </a:xfrm>
        </p:spPr>
        <p:txBody>
          <a:bodyPr>
            <a:normAutofit/>
          </a:bodyPr>
          <a:lstStyle/>
          <a:p>
            <a:pPr>
              <a:spcBef>
                <a:spcPts val="0"/>
              </a:spcBef>
            </a:pPr>
            <a:r>
              <a:rPr lang="ru-RU" sz="2000" dirty="0" smtClean="0">
                <a:effectLst>
                  <a:outerShdw blurRad="38100" dist="38100" dir="2700000" algn="tl">
                    <a:srgbClr val="000000">
                      <a:alpha val="43137"/>
                    </a:srgbClr>
                  </a:outerShdw>
                </a:effectLst>
              </a:rPr>
              <a:t>1.1. </a:t>
            </a:r>
            <a:r>
              <a:rPr lang="ru-RU" sz="2000" dirty="0" err="1" smtClean="0">
                <a:effectLst>
                  <a:outerShdw blurRad="38100" dist="38100" dir="2700000" algn="tl">
                    <a:srgbClr val="000000">
                      <a:alpha val="43137"/>
                    </a:srgbClr>
                  </a:outerShdw>
                </a:effectLst>
              </a:rPr>
              <a:t>Поняття</a:t>
            </a:r>
            <a:r>
              <a:rPr lang="ru-RU" sz="2000" dirty="0" smtClean="0">
                <a:effectLst>
                  <a:outerShdw blurRad="38100" dist="38100" dir="2700000" algn="tl">
                    <a:srgbClr val="000000">
                      <a:alpha val="43137"/>
                    </a:srgbClr>
                  </a:outerShdw>
                </a:effectLst>
              </a:rPr>
              <a:t> </a:t>
            </a:r>
            <a:r>
              <a:rPr lang="ru-RU" sz="2000" dirty="0">
                <a:effectLst>
                  <a:outerShdw blurRad="38100" dist="38100" dir="2700000" algn="tl">
                    <a:srgbClr val="000000">
                      <a:alpha val="43137"/>
                    </a:srgbClr>
                  </a:outerShdw>
                </a:effectLst>
              </a:rPr>
              <a:t>та </a:t>
            </a:r>
            <a:r>
              <a:rPr lang="ru-RU" sz="2000" dirty="0" err="1">
                <a:effectLst>
                  <a:outerShdw blurRad="38100" dist="38100" dir="2700000" algn="tl">
                    <a:srgbClr val="000000">
                      <a:alpha val="43137"/>
                    </a:srgbClr>
                  </a:outerShdw>
                </a:effectLst>
              </a:rPr>
              <a:t>значення</a:t>
            </a:r>
            <a:r>
              <a:rPr lang="ru-RU" sz="2000" dirty="0">
                <a:effectLst>
                  <a:outerShdw blurRad="38100" dist="38100" dir="2700000" algn="tl">
                    <a:srgbClr val="000000">
                      <a:alpha val="43137"/>
                    </a:srgbClr>
                  </a:outerShdw>
                </a:effectLst>
              </a:rPr>
              <a:t>  </a:t>
            </a:r>
            <a:r>
              <a:rPr lang="ru-RU" sz="2000" dirty="0" err="1">
                <a:effectLst>
                  <a:outerShdw blurRad="38100" dist="38100" dir="2700000" algn="tl">
                    <a:srgbClr val="000000">
                      <a:alpha val="43137"/>
                    </a:srgbClr>
                  </a:outerShdw>
                </a:effectLst>
              </a:rPr>
              <a:t>Особливої</a:t>
            </a:r>
            <a:r>
              <a:rPr lang="ru-RU" sz="2000" dirty="0">
                <a:effectLst>
                  <a:outerShdw blurRad="38100" dist="38100" dir="2700000" algn="tl">
                    <a:srgbClr val="000000">
                      <a:alpha val="43137"/>
                    </a:srgbClr>
                  </a:outerShdw>
                </a:effectLst>
              </a:rPr>
              <a:t> </a:t>
            </a:r>
            <a:r>
              <a:rPr lang="ru-RU" sz="2000" dirty="0" err="1">
                <a:effectLst>
                  <a:outerShdw blurRad="38100" dist="38100" dir="2700000" algn="tl">
                    <a:srgbClr val="000000">
                      <a:alpha val="43137"/>
                    </a:srgbClr>
                  </a:outerShdw>
                </a:effectLst>
              </a:rPr>
              <a:t>частини</a:t>
            </a:r>
            <a:r>
              <a:rPr lang="ru-RU" sz="2000" dirty="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кримінального</a:t>
            </a:r>
            <a:r>
              <a:rPr lang="ru-RU" sz="2000" dirty="0" smtClean="0">
                <a:effectLst>
                  <a:outerShdw blurRad="38100" dist="38100" dir="2700000" algn="tl">
                    <a:srgbClr val="000000">
                      <a:alpha val="43137"/>
                    </a:srgbClr>
                  </a:outerShdw>
                </a:effectLst>
              </a:rPr>
              <a:t> </a:t>
            </a:r>
            <a:r>
              <a:rPr lang="ru-RU" sz="2000" dirty="0">
                <a:effectLst>
                  <a:outerShdw blurRad="38100" dist="38100" dir="2700000" algn="tl">
                    <a:srgbClr val="000000">
                      <a:alpha val="43137"/>
                    </a:srgbClr>
                  </a:outerShdw>
                </a:effectLst>
              </a:rPr>
              <a:t>права</a:t>
            </a:r>
            <a:r>
              <a:rPr lang="ru-RU" sz="2000" dirty="0" smtClean="0">
                <a:effectLst>
                  <a:outerShdw blurRad="38100" dist="38100" dir="2700000" algn="tl">
                    <a:srgbClr val="000000">
                      <a:alpha val="43137"/>
                    </a:srgbClr>
                  </a:outerShdw>
                </a:effectLst>
              </a:rPr>
              <a:t>.</a:t>
            </a:r>
          </a:p>
          <a:p>
            <a:pPr>
              <a:spcBef>
                <a:spcPts val="0"/>
              </a:spcBef>
            </a:pPr>
            <a:endParaRPr lang="ru-RU" sz="900" dirty="0" smtClean="0">
              <a:effectLst>
                <a:outerShdw blurRad="38100" dist="38100" dir="2700000" algn="tl">
                  <a:srgbClr val="000000">
                    <a:alpha val="43137"/>
                  </a:srgbClr>
                </a:outerShdw>
              </a:effectLst>
            </a:endParaRPr>
          </a:p>
          <a:p>
            <a:pPr>
              <a:spcBef>
                <a:spcPts val="0"/>
              </a:spcBef>
            </a:pPr>
            <a:r>
              <a:rPr lang="ru-RU" sz="2000" dirty="0" smtClean="0">
                <a:effectLst>
                  <a:outerShdw blurRad="38100" dist="38100" dir="2700000" algn="tl">
                    <a:srgbClr val="000000">
                      <a:alpha val="43137"/>
                    </a:srgbClr>
                  </a:outerShdw>
                </a:effectLst>
              </a:rPr>
              <a:t>1.2. Система </a:t>
            </a:r>
            <a:r>
              <a:rPr lang="ru-RU" sz="2000" dirty="0">
                <a:effectLst>
                  <a:outerShdw blurRad="38100" dist="38100" dir="2700000" algn="tl">
                    <a:srgbClr val="000000">
                      <a:alpha val="43137"/>
                    </a:srgbClr>
                  </a:outerShdw>
                </a:effectLst>
              </a:rPr>
              <a:t>норм </a:t>
            </a:r>
            <a:r>
              <a:rPr lang="ru-RU" sz="2000" dirty="0" err="1">
                <a:effectLst>
                  <a:outerShdw blurRad="38100" dist="38100" dir="2700000" algn="tl">
                    <a:srgbClr val="000000">
                      <a:alpha val="43137"/>
                    </a:srgbClr>
                  </a:outerShdw>
                </a:effectLst>
              </a:rPr>
              <a:t>Особливої</a:t>
            </a:r>
            <a:r>
              <a:rPr lang="ru-RU" sz="2000" dirty="0">
                <a:effectLst>
                  <a:outerShdw blurRad="38100" dist="38100" dir="2700000" algn="tl">
                    <a:srgbClr val="000000">
                      <a:alpha val="43137"/>
                    </a:srgbClr>
                  </a:outerShdw>
                </a:effectLst>
              </a:rPr>
              <a:t> </a:t>
            </a:r>
            <a:r>
              <a:rPr lang="ru-RU" sz="2000" dirty="0" err="1">
                <a:effectLst>
                  <a:outerShdw blurRad="38100" dist="38100" dir="2700000" algn="tl">
                    <a:srgbClr val="000000">
                      <a:alpha val="43137"/>
                    </a:srgbClr>
                  </a:outerShdw>
                </a:effectLst>
              </a:rPr>
              <a:t>частини</a:t>
            </a:r>
            <a:r>
              <a:rPr lang="ru-RU" sz="2000" dirty="0">
                <a:effectLst>
                  <a:outerShdw blurRad="38100" dist="38100" dir="2700000" algn="tl">
                    <a:srgbClr val="000000">
                      <a:alpha val="43137"/>
                    </a:srgbClr>
                  </a:outerShdw>
                </a:effectLst>
              </a:rPr>
              <a:t> КК </a:t>
            </a:r>
            <a:r>
              <a:rPr lang="ru-RU" sz="2000" dirty="0" err="1">
                <a:effectLst>
                  <a:outerShdw blurRad="38100" dist="38100" dir="2700000" algn="tl">
                    <a:srgbClr val="000000">
                      <a:alpha val="43137"/>
                    </a:srgbClr>
                  </a:outerShdw>
                </a:effectLst>
              </a:rPr>
              <a:t>України</a:t>
            </a:r>
            <a:r>
              <a:rPr lang="ru-RU" sz="2000" dirty="0" smtClean="0">
                <a:effectLst>
                  <a:outerShdw blurRad="38100" dist="38100" dir="2700000" algn="tl">
                    <a:srgbClr val="000000">
                      <a:alpha val="43137"/>
                    </a:srgbClr>
                  </a:outerShdw>
                </a:effectLst>
              </a:rPr>
              <a:t>.</a:t>
            </a:r>
          </a:p>
          <a:p>
            <a:pPr>
              <a:spcBef>
                <a:spcPts val="0"/>
              </a:spcBef>
            </a:pPr>
            <a:endParaRPr lang="ru-RU" sz="900" dirty="0" smtClean="0">
              <a:effectLst>
                <a:outerShdw blurRad="38100" dist="38100" dir="2700000" algn="tl">
                  <a:srgbClr val="000000">
                    <a:alpha val="43137"/>
                  </a:srgbClr>
                </a:outerShdw>
              </a:effectLst>
            </a:endParaRPr>
          </a:p>
          <a:p>
            <a:pPr>
              <a:spcBef>
                <a:spcPts val="0"/>
              </a:spcBef>
            </a:pPr>
            <a:r>
              <a:rPr lang="ru-RU" sz="2000" dirty="0" smtClean="0">
                <a:effectLst>
                  <a:outerShdw blurRad="38100" dist="38100" dir="2700000" algn="tl">
                    <a:srgbClr val="000000">
                      <a:alpha val="43137"/>
                    </a:srgbClr>
                  </a:outerShdw>
                </a:effectLst>
              </a:rPr>
              <a:t>1.3. </a:t>
            </a:r>
            <a:r>
              <a:rPr lang="ru-RU" sz="2000" dirty="0" err="1" smtClean="0">
                <a:effectLst>
                  <a:outerShdw blurRad="38100" dist="38100" dir="2700000" algn="tl">
                    <a:srgbClr val="000000">
                      <a:alpha val="43137"/>
                    </a:srgbClr>
                  </a:outerShdw>
                </a:effectLst>
              </a:rPr>
              <a:t>Процес</a:t>
            </a:r>
            <a:r>
              <a:rPr lang="ru-RU" sz="2000" dirty="0" smtClean="0">
                <a:effectLst>
                  <a:outerShdw blurRad="38100" dist="38100" dir="2700000" algn="tl">
                    <a:srgbClr val="000000">
                      <a:alpha val="43137"/>
                    </a:srgbClr>
                  </a:outerShdw>
                </a:effectLst>
              </a:rPr>
              <a:t> </a:t>
            </a:r>
            <a:r>
              <a:rPr lang="ru-RU" sz="2000" dirty="0" err="1">
                <a:effectLst>
                  <a:outerShdw blurRad="38100" dist="38100" dir="2700000" algn="tl">
                    <a:srgbClr val="000000">
                      <a:alpha val="43137"/>
                    </a:srgbClr>
                  </a:outerShdw>
                </a:effectLst>
              </a:rPr>
              <a:t>кваліфікації</a:t>
            </a:r>
            <a:r>
              <a:rPr lang="ru-RU" sz="2000" dirty="0">
                <a:effectLst>
                  <a:outerShdw blurRad="38100" dist="38100" dir="2700000" algn="tl">
                    <a:srgbClr val="000000">
                      <a:alpha val="43137"/>
                    </a:srgbClr>
                  </a:outerShdw>
                </a:effectLst>
              </a:rPr>
              <a:t> </a:t>
            </a:r>
            <a:r>
              <a:rPr lang="ru-RU" sz="2000" dirty="0" err="1">
                <a:effectLst>
                  <a:outerShdw blurRad="38100" dist="38100" dir="2700000" algn="tl">
                    <a:srgbClr val="000000">
                      <a:alpha val="43137"/>
                    </a:srgbClr>
                  </a:outerShdw>
                </a:effectLst>
              </a:rPr>
              <a:t>злочинів</a:t>
            </a:r>
            <a:r>
              <a:rPr lang="ru-RU" sz="2000" dirty="0">
                <a:effectLst>
                  <a:outerShdw blurRad="38100" dist="38100" dir="2700000" algn="tl">
                    <a:srgbClr val="000000">
                      <a:alpha val="43137"/>
                    </a:srgbClr>
                  </a:outerShdw>
                </a:effectLst>
              </a:rPr>
              <a:t>, </a:t>
            </a:r>
            <a:r>
              <a:rPr lang="ru-RU" sz="2000" dirty="0" err="1">
                <a:effectLst>
                  <a:outerShdw blurRad="38100" dist="38100" dir="2700000" algn="tl">
                    <a:srgbClr val="000000">
                      <a:alpha val="43137"/>
                    </a:srgbClr>
                  </a:outerShdw>
                </a:effectLst>
              </a:rPr>
              <a:t>його</a:t>
            </a:r>
            <a:r>
              <a:rPr lang="ru-RU" sz="2000" dirty="0">
                <a:effectLst>
                  <a:outerShdw blurRad="38100" dist="38100" dir="2700000" algn="tl">
                    <a:srgbClr val="000000">
                      <a:alpha val="43137"/>
                    </a:srgbClr>
                  </a:outerShdw>
                </a:effectLst>
              </a:rPr>
              <a:t> </a:t>
            </a:r>
            <a:r>
              <a:rPr lang="ru-RU" sz="2000" dirty="0" err="1">
                <a:effectLst>
                  <a:outerShdw blurRad="38100" dist="38100" dir="2700000" algn="tl">
                    <a:srgbClr val="000000">
                      <a:alpha val="43137"/>
                    </a:srgbClr>
                  </a:outerShdw>
                </a:effectLst>
              </a:rPr>
              <a:t>етапи</a:t>
            </a:r>
            <a:r>
              <a:rPr lang="ru-RU" sz="2000" dirty="0">
                <a:effectLst>
                  <a:outerShdw blurRad="38100" dist="38100" dir="2700000" algn="tl">
                    <a:srgbClr val="000000">
                      <a:alpha val="43137"/>
                    </a:srgbClr>
                  </a:outerShdw>
                </a:effectLst>
              </a:rPr>
              <a:t>. </a:t>
            </a:r>
            <a:r>
              <a:rPr lang="ru-RU" sz="2000" dirty="0" err="1">
                <a:effectLst>
                  <a:outerShdw blurRad="38100" dist="38100" dir="2700000" algn="tl">
                    <a:srgbClr val="000000">
                      <a:alpha val="43137"/>
                    </a:srgbClr>
                  </a:outerShdw>
                </a:effectLst>
              </a:rPr>
              <a:t>Значення</a:t>
            </a:r>
            <a:r>
              <a:rPr lang="ru-RU" sz="2000" dirty="0">
                <a:effectLst>
                  <a:outerShdw blurRad="38100" dist="38100" dir="2700000" algn="tl">
                    <a:srgbClr val="000000">
                      <a:alpha val="43137"/>
                    </a:srgbClr>
                  </a:outerShdw>
                </a:effectLst>
              </a:rPr>
              <a:t> </a:t>
            </a:r>
            <a:r>
              <a:rPr lang="ru-RU" sz="2000" dirty="0" smtClean="0">
                <a:effectLst>
                  <a:outerShdw blurRad="38100" dist="38100" dir="2700000" algn="tl">
                    <a:srgbClr val="000000">
                      <a:alpha val="43137"/>
                    </a:srgbClr>
                  </a:outerShdw>
                </a:effectLst>
              </a:rPr>
              <a:t>  </a:t>
            </a:r>
          </a:p>
          <a:p>
            <a:pPr>
              <a:spcBef>
                <a:spcPts val="0"/>
              </a:spcBef>
            </a:pPr>
            <a:r>
              <a:rPr lang="ru-RU" sz="2000" dirty="0">
                <a:effectLst>
                  <a:outerShdw blurRad="38100" dist="38100" dir="2700000" algn="tl">
                    <a:srgbClr val="000000">
                      <a:alpha val="43137"/>
                    </a:srgbClr>
                  </a:outerShdw>
                </a:effectLst>
              </a:rPr>
              <a:t> </a:t>
            </a:r>
            <a:r>
              <a:rPr lang="ru-RU" sz="2000" dirty="0" smtClean="0">
                <a:effectLst>
                  <a:outerShdw blurRad="38100" dist="38100" dir="2700000" algn="tl">
                    <a:srgbClr val="000000">
                      <a:alpha val="43137"/>
                    </a:srgbClr>
                  </a:outerShdw>
                </a:effectLst>
              </a:rPr>
              <a:t>       </a:t>
            </a:r>
            <a:r>
              <a:rPr lang="ru-RU" sz="2000" dirty="0" err="1" smtClean="0">
                <a:effectLst>
                  <a:outerShdw blurRad="38100" dist="38100" dir="2700000" algn="tl">
                    <a:srgbClr val="000000">
                      <a:alpha val="43137"/>
                    </a:srgbClr>
                  </a:outerShdw>
                </a:effectLst>
              </a:rPr>
              <a:t>правильної</a:t>
            </a:r>
            <a:r>
              <a:rPr lang="ru-RU" sz="2000" dirty="0" smtClean="0">
                <a:effectLst>
                  <a:outerShdw blurRad="38100" dist="38100" dir="2700000" algn="tl">
                    <a:srgbClr val="000000">
                      <a:alpha val="43137"/>
                    </a:srgbClr>
                  </a:outerShdw>
                </a:effectLst>
              </a:rPr>
              <a:t> </a:t>
            </a:r>
            <a:r>
              <a:rPr lang="ru-RU" sz="2000" dirty="0" err="1">
                <a:effectLst>
                  <a:outerShdw blurRad="38100" dist="38100" dir="2700000" algn="tl">
                    <a:srgbClr val="000000">
                      <a:alpha val="43137"/>
                    </a:srgbClr>
                  </a:outerShdw>
                </a:effectLst>
              </a:rPr>
              <a:t>кваліфікації</a:t>
            </a:r>
            <a:r>
              <a:rPr lang="ru-RU" sz="2000" dirty="0">
                <a:effectLst>
                  <a:outerShdw blurRad="38100" dist="38100" dir="2700000" algn="tl">
                    <a:srgbClr val="000000">
                      <a:alpha val="43137"/>
                    </a:srgbClr>
                  </a:outerShdw>
                </a:effectLst>
              </a:rPr>
              <a:t> </a:t>
            </a:r>
            <a:r>
              <a:rPr lang="ru-RU" sz="2000" dirty="0" err="1">
                <a:effectLst>
                  <a:outerShdw blurRad="38100" dist="38100" dir="2700000" algn="tl">
                    <a:srgbClr val="000000">
                      <a:alpha val="43137"/>
                    </a:srgbClr>
                  </a:outerShdw>
                </a:effectLst>
              </a:rPr>
              <a:t>злочинів</a:t>
            </a:r>
            <a:r>
              <a:rPr lang="ru-RU" sz="2000" dirty="0" smtClean="0">
                <a:effectLst>
                  <a:outerShdw blurRad="38100" dist="38100" dir="2700000" algn="tl">
                    <a:srgbClr val="000000">
                      <a:alpha val="43137"/>
                    </a:srgbClr>
                  </a:outerShdw>
                </a:effectLst>
              </a:rPr>
              <a:t>.</a:t>
            </a:r>
            <a:endParaRPr lang="ru-RU" sz="2000" dirty="0">
              <a:effectLst>
                <a:outerShdw blurRad="38100" dist="38100" dir="2700000" algn="tl">
                  <a:srgbClr val="000000">
                    <a:alpha val="43137"/>
                  </a:srgbClr>
                </a:outerShdw>
              </a:effectLst>
            </a:endParaRPr>
          </a:p>
        </p:txBody>
      </p:sp>
      <p:sp>
        <p:nvSpPr>
          <p:cNvPr id="3" name="Заголовок 2"/>
          <p:cNvSpPr>
            <a:spLocks noGrp="1"/>
          </p:cNvSpPr>
          <p:nvPr>
            <p:ph type="title"/>
          </p:nvPr>
        </p:nvSpPr>
        <p:spPr>
          <a:xfrm>
            <a:off x="1371600" y="671155"/>
            <a:ext cx="7620000" cy="1315566"/>
          </a:xfrm>
        </p:spPr>
        <p:txBody>
          <a:bodyPr>
            <a:noAutofit/>
          </a:bodyPr>
          <a:lstStyle/>
          <a:p>
            <a:r>
              <a:rPr lang="uk-UA" sz="2800" b="1" cap="all" dirty="0" smtClean="0"/>
              <a:t>Поняття</a:t>
            </a:r>
            <a:r>
              <a:rPr lang="uk-UA" sz="2800" b="1" cap="all" dirty="0"/>
              <a:t>, система і значення Особливої частини кримінального права. Наукові основи кваліфікації </a:t>
            </a:r>
            <a:r>
              <a:rPr lang="uk-UA" sz="2800" b="1" cap="all" dirty="0" smtClean="0"/>
              <a:t>злочинів</a:t>
            </a:r>
            <a:endParaRPr lang="uk-UA" sz="2800" dirty="0"/>
          </a:p>
        </p:txBody>
      </p:sp>
      <p:sp>
        <p:nvSpPr>
          <p:cNvPr id="4" name="TextBox 3"/>
          <p:cNvSpPr txBox="1"/>
          <p:nvPr/>
        </p:nvSpPr>
        <p:spPr>
          <a:xfrm>
            <a:off x="251520" y="2211710"/>
            <a:ext cx="720080" cy="646331"/>
          </a:xfrm>
          <a:prstGeom prst="rect">
            <a:avLst/>
          </a:prstGeom>
          <a:noFill/>
        </p:spPr>
        <p:txBody>
          <a:bodyPr wrap="square" rtlCol="0">
            <a:spAutoFit/>
          </a:bodyPr>
          <a:lstStyle/>
          <a:p>
            <a:r>
              <a:rPr lang="uk-UA" sz="3600" b="1" dirty="0" smtClean="0">
                <a:solidFill>
                  <a:schemeClr val="accent1">
                    <a:lumMod val="75000"/>
                  </a:schemeClr>
                </a:solidFill>
                <a:effectLst>
                  <a:outerShdw blurRad="38100" dist="38100" dir="2700000" algn="tl">
                    <a:srgbClr val="000000">
                      <a:alpha val="43137"/>
                    </a:srgbClr>
                  </a:outerShdw>
                </a:effectLst>
                <a:sym typeface="Wingdings"/>
              </a:rPr>
              <a:t></a:t>
            </a:r>
            <a:endParaRPr lang="uk-UA" sz="3600" b="1" dirty="0">
              <a:solidFill>
                <a:schemeClr val="accent1">
                  <a:lumMod val="75000"/>
                </a:schemeClr>
              </a:solidFill>
              <a:effectLst>
                <a:outerShdw blurRad="38100" dist="38100" dir="2700000" algn="tl">
                  <a:srgbClr val="000000">
                    <a:alpha val="43137"/>
                  </a:srgbClr>
                </a:outerShdw>
              </a:effectLst>
            </a:endParaRPr>
          </a:p>
        </p:txBody>
      </p:sp>
      <p:sp>
        <p:nvSpPr>
          <p:cNvPr id="5" name="TextBox 4"/>
          <p:cNvSpPr txBox="1"/>
          <p:nvPr/>
        </p:nvSpPr>
        <p:spPr>
          <a:xfrm>
            <a:off x="251520" y="2787774"/>
            <a:ext cx="864096" cy="923330"/>
          </a:xfrm>
          <a:prstGeom prst="rect">
            <a:avLst/>
          </a:prstGeom>
          <a:noFill/>
        </p:spPr>
        <p:txBody>
          <a:bodyPr wrap="square" rtlCol="0">
            <a:spAutoFit/>
          </a:bodyPr>
          <a:lstStyle/>
          <a:p>
            <a:r>
              <a:rPr lang="uk-UA" sz="5400" dirty="0" smtClean="0">
                <a:solidFill>
                  <a:schemeClr val="accent1">
                    <a:lumMod val="75000"/>
                  </a:schemeClr>
                </a:solidFill>
                <a:effectLst>
                  <a:outerShdw blurRad="38100" dist="38100" dir="2700000" algn="tl">
                    <a:srgbClr val="000000">
                      <a:alpha val="43137"/>
                    </a:srgbClr>
                  </a:outerShdw>
                </a:effectLst>
                <a:sym typeface="Wingdings"/>
              </a:rPr>
              <a:t></a:t>
            </a:r>
            <a:endParaRPr lang="uk-UA" sz="5400" dirty="0">
              <a:solidFill>
                <a:schemeClr val="accent1">
                  <a:lumMod val="75000"/>
                </a:schemeClr>
              </a:solidFill>
              <a:effectLst>
                <a:outerShdw blurRad="38100" dist="38100" dir="2700000" algn="tl">
                  <a:srgbClr val="000000">
                    <a:alpha val="43137"/>
                  </a:srgbClr>
                </a:outerShdw>
              </a:effectLst>
            </a:endParaRPr>
          </a:p>
        </p:txBody>
      </p:sp>
      <p:sp>
        <p:nvSpPr>
          <p:cNvPr id="6" name="TextBox 5"/>
          <p:cNvSpPr txBox="1"/>
          <p:nvPr/>
        </p:nvSpPr>
        <p:spPr>
          <a:xfrm>
            <a:off x="251520" y="1059582"/>
            <a:ext cx="864096" cy="369332"/>
          </a:xfrm>
          <a:prstGeom prst="rect">
            <a:avLst/>
          </a:prstGeom>
          <a:noFill/>
        </p:spPr>
        <p:txBody>
          <a:bodyPr wrap="square" rtlCol="0">
            <a:spAutoFit/>
          </a:bodyPr>
          <a:lstStyle/>
          <a:p>
            <a:r>
              <a:rPr lang="uk-UA" b="1" dirty="0" smtClean="0">
                <a:solidFill>
                  <a:schemeClr val="bg1"/>
                </a:solidFill>
                <a:effectLst>
                  <a:outerShdw blurRad="38100" dist="38100" dir="2700000" algn="tl">
                    <a:srgbClr val="000000">
                      <a:alpha val="43137"/>
                    </a:srgbClr>
                  </a:outerShdw>
                </a:effectLst>
              </a:rPr>
              <a:t>ЗМІСТ</a:t>
            </a:r>
            <a:endParaRPr lang="uk-UA" b="1" dirty="0">
              <a:solidFill>
                <a:schemeClr val="bg1"/>
              </a:solidFill>
              <a:effectLst>
                <a:outerShdw blurRad="38100" dist="38100" dir="2700000" algn="tl">
                  <a:srgbClr val="000000">
                    <a:alpha val="43137"/>
                  </a:srgbClr>
                </a:outerShdw>
              </a:effectLst>
            </a:endParaRPr>
          </a:p>
        </p:txBody>
      </p:sp>
      <p:sp>
        <p:nvSpPr>
          <p:cNvPr id="7" name="Заголовок 1"/>
          <p:cNvSpPr txBox="1">
            <a:spLocks/>
          </p:cNvSpPr>
          <p:nvPr/>
        </p:nvSpPr>
        <p:spPr>
          <a:xfrm>
            <a:off x="8028384" y="195486"/>
            <a:ext cx="972108" cy="568424"/>
          </a:xfrm>
          <a:prstGeom prst="rect">
            <a:avLst/>
          </a:prstGeom>
        </p:spPr>
        <p:txBody>
          <a:bodyPr vert="horz" anchor="b">
            <a:noAutofit/>
          </a:bodyPr>
          <a:lstStyle>
            <a:lvl1pPr algn="l" rtl="0" eaLnBrk="1" latinLnBrk="0" hangingPunct="1">
              <a:spcBef>
                <a:spcPct val="0"/>
              </a:spcBef>
              <a:buNone/>
              <a:defRPr kumimoji="0" lang="ru-RU" sz="4400" b="0" kern="1200" cap="none">
                <a:solidFill>
                  <a:srgbClr val="FFFFFF"/>
                </a:solidFill>
                <a:latin typeface="+mj-lt"/>
                <a:ea typeface="+mj-ea"/>
                <a:cs typeface="+mj-cs"/>
              </a:defRPr>
            </a:lvl1pPr>
            <a:extLst/>
          </a:lstStyle>
          <a:p>
            <a:r>
              <a:rPr lang="uk-UA" sz="5400" dirty="0" smtClean="0">
                <a:effectLst>
                  <a:outerShdw blurRad="38100" dist="38100" dir="2700000" algn="tl">
                    <a:srgbClr val="000000">
                      <a:alpha val="43137"/>
                    </a:srgbClr>
                  </a:outerShdw>
                </a:effectLst>
              </a:rPr>
              <a:t>Т1</a:t>
            </a:r>
            <a:endParaRPr lang="uk-UA" sz="5400" dirty="0">
              <a:effectLst>
                <a:outerShdw blurRad="38100" dist="38100" dir="2700000" algn="tl">
                  <a:srgbClr val="000000">
                    <a:alpha val="43137"/>
                  </a:srgbClr>
                </a:outerShdw>
              </a:effectLst>
            </a:endParaRPr>
          </a:p>
        </p:txBody>
      </p:sp>
      <p:sp>
        <p:nvSpPr>
          <p:cNvPr id="8" name="Прямоугольник 7">
            <a:hlinkClick r:id="rId2" action="ppaction://hlinksldjump"/>
          </p:cNvPr>
          <p:cNvSpPr/>
          <p:nvPr/>
        </p:nvSpPr>
        <p:spPr>
          <a:xfrm>
            <a:off x="0" y="771551"/>
            <a:ext cx="1331640" cy="1008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9" name="Прямоугольник 8">
            <a:hlinkClick r:id="rId3" action="ppaction://hlinksldjump"/>
          </p:cNvPr>
          <p:cNvSpPr/>
          <p:nvPr/>
        </p:nvSpPr>
        <p:spPr>
          <a:xfrm>
            <a:off x="251520" y="2211710"/>
            <a:ext cx="864096"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201068" y="3003798"/>
            <a:ext cx="914547" cy="7073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403648" y="2067694"/>
            <a:ext cx="7488832"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2" name="Прямоугольник 11">
            <a:hlinkClick r:id="rId6" action="ppaction://hlinksldjump"/>
          </p:cNvPr>
          <p:cNvSpPr/>
          <p:nvPr/>
        </p:nvSpPr>
        <p:spPr>
          <a:xfrm>
            <a:off x="1403648" y="2787774"/>
            <a:ext cx="7488832" cy="4659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3" name="Прямоугольник 12">
            <a:hlinkClick r:id="rId7" action="ppaction://hlinksldjump"/>
          </p:cNvPr>
          <p:cNvSpPr/>
          <p:nvPr/>
        </p:nvSpPr>
        <p:spPr>
          <a:xfrm>
            <a:off x="1403648" y="3249438"/>
            <a:ext cx="7488832" cy="7624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041013558"/>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2.2</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Дії</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спрямовані</a:t>
            </a:r>
            <a:r>
              <a:rPr lang="ru-RU" sz="2400" dirty="0">
                <a:solidFill>
                  <a:schemeClr val="accent1">
                    <a:lumMod val="75000"/>
                  </a:schemeClr>
                </a:solidFill>
                <a:effectLst>
                  <a:outerShdw blurRad="38100" dist="38100" dir="2700000" algn="tl">
                    <a:srgbClr val="000000">
                      <a:alpha val="43137"/>
                    </a:srgbClr>
                  </a:outerShdw>
                </a:effectLst>
              </a:rPr>
              <a:t> на </a:t>
            </a:r>
            <a:r>
              <a:rPr lang="ru-RU" sz="2400" dirty="0" err="1">
                <a:solidFill>
                  <a:schemeClr val="accent1">
                    <a:lumMod val="75000"/>
                  </a:schemeClr>
                </a:solidFill>
                <a:effectLst>
                  <a:outerShdw blurRad="38100" dist="38100" dir="2700000" algn="tl">
                    <a:srgbClr val="000000">
                      <a:alpha val="43137"/>
                    </a:srgbClr>
                  </a:outerShdw>
                </a:effectLst>
              </a:rPr>
              <a:t>насильницьку</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зміну</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чи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повалення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конституційного</a:t>
            </a:r>
            <a:r>
              <a:rPr lang="ru-RU" sz="2400" dirty="0">
                <a:solidFill>
                  <a:schemeClr val="accent1">
                    <a:lumMod val="75000"/>
                  </a:schemeClr>
                </a:solidFill>
                <a:effectLst>
                  <a:outerShdw blurRad="38100" dist="38100" dir="2700000" algn="tl">
                    <a:srgbClr val="000000">
                      <a:alpha val="43137"/>
                    </a:srgbClr>
                  </a:outerShdw>
                </a:effectLst>
              </a:rPr>
              <a:t> ладу </a:t>
            </a:r>
            <a:r>
              <a:rPr lang="ru-RU" sz="2400" dirty="0" err="1">
                <a:solidFill>
                  <a:schemeClr val="accent1">
                    <a:lumMod val="75000"/>
                  </a:schemeClr>
                </a:solidFill>
                <a:effectLst>
                  <a:outerShdw blurRad="38100" dist="38100" dir="2700000" algn="tl">
                    <a:srgbClr val="000000">
                      <a:alpha val="43137"/>
                    </a:srgbClr>
                  </a:outerShdw>
                </a:effectLst>
              </a:rPr>
              <a:t>або</a:t>
            </a:r>
            <a:r>
              <a:rPr lang="ru-RU" sz="2400" dirty="0">
                <a:solidFill>
                  <a:schemeClr val="accent1">
                    <a:lumMod val="75000"/>
                  </a:schemeClr>
                </a:solidFill>
                <a:effectLst>
                  <a:outerShdw blurRad="38100" dist="38100" dir="2700000" algn="tl">
                    <a:srgbClr val="000000">
                      <a:alpha val="43137"/>
                    </a:srgbClr>
                  </a:outerShdw>
                </a:effectLst>
              </a:rPr>
              <a:t> на </a:t>
            </a:r>
            <a:r>
              <a:rPr lang="ru-RU" sz="2400" dirty="0" err="1">
                <a:solidFill>
                  <a:schemeClr val="accent1">
                    <a:lumMod val="75000"/>
                  </a:schemeClr>
                </a:solidFill>
                <a:effectLst>
                  <a:outerShdw blurRad="38100" dist="38100" dir="2700000" algn="tl">
                    <a:srgbClr val="000000">
                      <a:alpha val="43137"/>
                    </a:srgbClr>
                  </a:outerShdw>
                </a:effectLst>
              </a:rPr>
              <a:t>захоплення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державної</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влади</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275780"/>
            <a:ext cx="8136904" cy="4104282"/>
          </a:xfrm>
        </p:spPr>
        <p:txBody>
          <a:bodyPr>
            <a:noAutofit/>
          </a:bodyPr>
          <a:lstStyle/>
          <a:p>
            <a:pPr indent="265113">
              <a:spcBef>
                <a:spcPts val="300"/>
              </a:spcBef>
            </a:pPr>
            <a:r>
              <a:rPr lang="uk-UA" sz="1250" b="1" dirty="0" smtClean="0"/>
              <a:t>Злочини вважаються закінченими</a:t>
            </a:r>
            <a:r>
              <a:rPr lang="uk-UA" sz="1250" i="1" dirty="0" smtClean="0"/>
              <a:t> </a:t>
            </a:r>
            <a:r>
              <a:rPr lang="uk-UA" sz="1250" dirty="0" smtClean="0"/>
              <a:t>у разі вчинення будь-якої дії з метою зміни чи повалення консти­туційного ладу чи захоплення державної влади.</a:t>
            </a:r>
          </a:p>
          <a:p>
            <a:pPr indent="265113">
              <a:spcBef>
                <a:spcPts val="300"/>
              </a:spcBef>
            </a:pPr>
            <a:r>
              <a:rPr lang="uk-UA" sz="1250" i="1" dirty="0" smtClean="0"/>
              <a:t>Змова про вчинення таких дій</a:t>
            </a:r>
            <a:r>
              <a:rPr lang="uk-UA" sz="1250" dirty="0" smtClean="0"/>
              <a:t> передбачає умисну угоду двох або більше осіб про спільні насильницькі дії, спрямовані на зміну чи повалення конституційного ладу або на захоплен­ня державної влади.</a:t>
            </a:r>
          </a:p>
          <a:p>
            <a:pPr indent="265113">
              <a:spcBef>
                <a:spcPts val="300"/>
              </a:spcBef>
            </a:pPr>
            <a:r>
              <a:rPr lang="uk-UA" sz="1250" dirty="0" smtClean="0"/>
              <a:t>Передбачені ч. 2 ст. 109 КК України</a:t>
            </a:r>
            <a:r>
              <a:rPr lang="uk-UA" sz="1250" i="1" dirty="0" smtClean="0"/>
              <a:t> заклики </a:t>
            </a:r>
            <a:r>
              <a:rPr lang="uk-UA" sz="1250" dirty="0" smtClean="0"/>
              <a:t>до насильницької зміни чи повалення конституційного ладу або до захоплення держав­ної влади повинні мати публічний характер, тобто проголошу­ватися відкрито, в присутності багатьох громадян. Це завжди активний вплив на невизначену кількість людей (проголошен­ня на мітингу, демонстрації, зборах тощо).</a:t>
            </a:r>
          </a:p>
          <a:p>
            <a:pPr indent="265113">
              <a:spcBef>
                <a:spcPts val="300"/>
              </a:spcBef>
            </a:pPr>
            <a:r>
              <a:rPr lang="uk-UA" sz="1250" dirty="0" smtClean="0"/>
              <a:t>Власне </a:t>
            </a:r>
            <a:r>
              <a:rPr lang="uk-UA" sz="1250" i="1" dirty="0" smtClean="0"/>
              <a:t>заклик</a:t>
            </a:r>
            <a:r>
              <a:rPr lang="uk-UA" sz="1250" b="1" i="1" dirty="0" smtClean="0"/>
              <a:t> </a:t>
            </a:r>
            <a:r>
              <a:rPr lang="uk-UA" sz="1250" dirty="0" smtClean="0"/>
              <a:t>– це форма впливу на свідомість, волю і поведінку людей, що полягає у безпосередньому зверненні до них для формування спонукання до певної діяльності. Заклики при цьому мають загальний характер, вони не звернені до конкретної особи чи групи осіб, вони не містять конкретної вказівки про місце, час і спосіб вчинення злочину. Цим вони відрізняються від підбурювання до конкретного злочину. Заклики можуть бути звернені взагалі до громадян, але можуть бути цілеспрямовано звернені до тих чи інших верств населення, етнічних груп, релігійних конфесій, членів тих чи інших рухів, партій, інших громадських організацій, але в будь-якому випадку вони пов’язані з цілеспрямованим схилянням невизначеного кола осіб до вчинення кожної з дій, визначених у ч. 1 ст. 109 КК України. </a:t>
            </a:r>
          </a:p>
          <a:p>
            <a:pPr indent="265113">
              <a:spcBef>
                <a:spcPts val="300"/>
              </a:spcBef>
            </a:pPr>
            <a:r>
              <a:rPr lang="uk-UA" sz="1250" i="1" dirty="0" smtClean="0"/>
              <a:t>Розповсюдження матеріалів</a:t>
            </a:r>
            <a:r>
              <a:rPr lang="uk-UA" sz="1250" dirty="0" smtClean="0"/>
              <a:t> </a:t>
            </a:r>
            <a:r>
              <a:rPr lang="uk-UA" sz="1250" i="1" dirty="0" smtClean="0"/>
              <a:t>з такими закликами</a:t>
            </a:r>
            <a:r>
              <a:rPr lang="uk-UA" sz="1250" dirty="0" smtClean="0"/>
              <a:t> є само­стійною формою об'єктивної сторони</a:t>
            </a:r>
            <a:r>
              <a:rPr lang="uk-UA" sz="1250" b="1" i="1" dirty="0" smtClean="0"/>
              <a:t> </a:t>
            </a:r>
            <a:r>
              <a:rPr lang="uk-UA" sz="1250" dirty="0" smtClean="0"/>
              <a:t>цього злочину і перед­бачає ознайомлення з такими матеріалами інших осіб або ство­рення умов для такого ознайомлення (розклеювання листівок, роздавання книг тощо).</a:t>
            </a:r>
            <a:endParaRPr lang="uk-UA" sz="125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41409827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2.2</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Дії</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спрямовані</a:t>
            </a:r>
            <a:r>
              <a:rPr lang="ru-RU" sz="2400" dirty="0">
                <a:solidFill>
                  <a:schemeClr val="accent1">
                    <a:lumMod val="75000"/>
                  </a:schemeClr>
                </a:solidFill>
                <a:effectLst>
                  <a:outerShdw blurRad="38100" dist="38100" dir="2700000" algn="tl">
                    <a:srgbClr val="000000">
                      <a:alpha val="43137"/>
                    </a:srgbClr>
                  </a:outerShdw>
                </a:effectLst>
              </a:rPr>
              <a:t> на </a:t>
            </a:r>
            <a:r>
              <a:rPr lang="ru-RU" sz="2400" dirty="0" err="1">
                <a:solidFill>
                  <a:schemeClr val="accent1">
                    <a:lumMod val="75000"/>
                  </a:schemeClr>
                </a:solidFill>
                <a:effectLst>
                  <a:outerShdw blurRad="38100" dist="38100" dir="2700000" algn="tl">
                    <a:srgbClr val="000000">
                      <a:alpha val="43137"/>
                    </a:srgbClr>
                  </a:outerShdw>
                </a:effectLst>
              </a:rPr>
              <a:t>насильницьку</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зміну</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чи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повалення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конституційного</a:t>
            </a:r>
            <a:r>
              <a:rPr lang="ru-RU" sz="2400" dirty="0">
                <a:solidFill>
                  <a:schemeClr val="accent1">
                    <a:lumMod val="75000"/>
                  </a:schemeClr>
                </a:solidFill>
                <a:effectLst>
                  <a:outerShdw blurRad="38100" dist="38100" dir="2700000" algn="tl">
                    <a:srgbClr val="000000">
                      <a:alpha val="43137"/>
                    </a:srgbClr>
                  </a:outerShdw>
                </a:effectLst>
              </a:rPr>
              <a:t> ладу </a:t>
            </a:r>
            <a:r>
              <a:rPr lang="ru-RU" sz="2400" dirty="0" err="1">
                <a:solidFill>
                  <a:schemeClr val="accent1">
                    <a:lumMod val="75000"/>
                  </a:schemeClr>
                </a:solidFill>
                <a:effectLst>
                  <a:outerShdw blurRad="38100" dist="38100" dir="2700000" algn="tl">
                    <a:srgbClr val="000000">
                      <a:alpha val="43137"/>
                    </a:srgbClr>
                  </a:outerShdw>
                </a:effectLst>
              </a:rPr>
              <a:t>або</a:t>
            </a:r>
            <a:r>
              <a:rPr lang="ru-RU" sz="2400" dirty="0">
                <a:solidFill>
                  <a:schemeClr val="accent1">
                    <a:lumMod val="75000"/>
                  </a:schemeClr>
                </a:solidFill>
                <a:effectLst>
                  <a:outerShdw blurRad="38100" dist="38100" dir="2700000" algn="tl">
                    <a:srgbClr val="000000">
                      <a:alpha val="43137"/>
                    </a:srgbClr>
                  </a:outerShdw>
                </a:effectLst>
              </a:rPr>
              <a:t> на </a:t>
            </a:r>
            <a:r>
              <a:rPr lang="ru-RU" sz="2400" dirty="0" err="1">
                <a:solidFill>
                  <a:schemeClr val="accent1">
                    <a:lumMod val="75000"/>
                  </a:schemeClr>
                </a:solidFill>
                <a:effectLst>
                  <a:outerShdw blurRad="38100" dist="38100" dir="2700000" algn="tl">
                    <a:srgbClr val="000000">
                      <a:alpha val="43137"/>
                    </a:srgbClr>
                  </a:outerShdw>
                </a:effectLst>
              </a:rPr>
              <a:t>захоплення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державної</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влади</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788"/>
            <a:ext cx="8136904" cy="4104282"/>
          </a:xfrm>
        </p:spPr>
        <p:txBody>
          <a:bodyPr>
            <a:noAutofit/>
          </a:bodyPr>
          <a:lstStyle/>
          <a:p>
            <a:endParaRPr lang="uk-UA" sz="600" b="1" dirty="0" smtClean="0"/>
          </a:p>
          <a:p>
            <a:r>
              <a:rPr lang="uk-UA" sz="1300" b="1" dirty="0" smtClean="0"/>
              <a:t>Суб'єктивна </a:t>
            </a:r>
            <a:r>
              <a:rPr lang="uk-UA" sz="1300" b="1" dirty="0"/>
              <a:t>сторона</a:t>
            </a:r>
            <a:r>
              <a:rPr lang="uk-UA" sz="1300" i="1" dirty="0"/>
              <a:t> </a:t>
            </a:r>
            <a:r>
              <a:rPr lang="uk-UA" sz="1300" dirty="0"/>
              <a:t>всіх зазначених дій – прямий умисел, поєднаний </a:t>
            </a:r>
            <a:r>
              <a:rPr lang="uk-UA" sz="1300" b="1" dirty="0"/>
              <a:t>з метою</a:t>
            </a:r>
            <a:r>
              <a:rPr lang="uk-UA" sz="1300" dirty="0"/>
              <a:t> насильницької зміни чи повалення консти­туційного ладу або з метою захоплення державної влади.</a:t>
            </a:r>
          </a:p>
          <a:p>
            <a:r>
              <a:rPr lang="uk-UA" sz="1300" b="1" dirty="0"/>
              <a:t>Суб'єкт</a:t>
            </a:r>
            <a:r>
              <a:rPr lang="uk-UA" sz="1300" i="1" dirty="0"/>
              <a:t> </a:t>
            </a:r>
            <a:r>
              <a:rPr lang="uk-UA" sz="1300" dirty="0"/>
              <a:t>злочину – будь-яка фізична осудна особа, що досягла 16-річного віку. </a:t>
            </a:r>
          </a:p>
          <a:p>
            <a:r>
              <a:rPr lang="uk-UA" sz="1300" dirty="0"/>
              <a:t>В ч. 3 ст. 109 КК України вказані </a:t>
            </a:r>
            <a:r>
              <a:rPr lang="uk-UA" sz="1300" b="1" dirty="0"/>
              <a:t>кваліфікуючи ознаки</a:t>
            </a:r>
            <a:r>
              <a:rPr lang="uk-UA" sz="1300" dirty="0"/>
              <a:t> – вчинені особою, яка є представником влади, або повторно, або організованою групою, або з використанням засобів масової інформації.</a:t>
            </a:r>
          </a:p>
          <a:p>
            <a:r>
              <a:rPr lang="uk-UA" sz="1300" dirty="0"/>
              <a:t>Дії передбачені ст. 109 КК України слід вважати вчиненими </a:t>
            </a:r>
            <a:r>
              <a:rPr lang="uk-UA" sz="1300" i="1" dirty="0"/>
              <a:t>представником влади</a:t>
            </a:r>
            <a:r>
              <a:rPr lang="uk-UA" sz="1300" dirty="0"/>
              <a:t>, якщо їх виконавцем була особа яка наділена правом у межах своєї компетенції ставити вимоги, а також приймати рішення, обов'язкові для виконання юридичними і фізичними особами незалежно від їх відомчої належності чи підлеглості.</a:t>
            </a:r>
          </a:p>
          <a:p>
            <a:r>
              <a:rPr lang="uk-UA" sz="1300" dirty="0"/>
              <a:t>Специфічною кваліфікуючою ознакою передбаченого у ч. 3 ст. 109 КК України є вчинення злочину з використанням засобів масової інформації. </a:t>
            </a:r>
            <a:r>
              <a:rPr lang="uk-UA" sz="1300" dirty="0" smtClean="0"/>
              <a:t> </a:t>
            </a:r>
            <a:r>
              <a:rPr lang="uk-UA" sz="1300" i="1" dirty="0" smtClean="0"/>
              <a:t>До </a:t>
            </a:r>
            <a:r>
              <a:rPr lang="uk-UA" sz="1300" i="1" dirty="0"/>
              <a:t>засобів масової інформації слід відносити</a:t>
            </a:r>
            <a:r>
              <a:rPr lang="uk-UA" sz="1300" dirty="0"/>
              <a:t>:</a:t>
            </a:r>
          </a:p>
          <a:p>
            <a:r>
              <a:rPr lang="uk-UA" sz="1300" dirty="0"/>
              <a:t>1) видання: періодичні і такі, що продовжуються, які виходять під постійною назвою, з періодичністю один і більше номерів (випусків) протягом року на підставі свідоцтва про державну реєстрацію;</a:t>
            </a:r>
          </a:p>
          <a:p>
            <a:r>
              <a:rPr lang="uk-UA" sz="1300" dirty="0"/>
              <a:t>2) аудіовізуальні засоби масової інформації: радіомовлення, телебачення, кіно, звукозапис, відеозапис.  </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40432797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2.3</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Посягання</a:t>
            </a:r>
            <a:r>
              <a:rPr lang="ru-RU" sz="2400" dirty="0">
                <a:solidFill>
                  <a:schemeClr val="accent1">
                    <a:lumMod val="75000"/>
                  </a:schemeClr>
                </a:solidFill>
                <a:effectLst>
                  <a:outerShdw blurRad="38100" dist="38100" dir="2700000" algn="tl">
                    <a:srgbClr val="000000">
                      <a:alpha val="43137"/>
                    </a:srgbClr>
                  </a:outerShdw>
                </a:effectLst>
              </a:rPr>
              <a:t> на </a:t>
            </a:r>
            <a:r>
              <a:rPr lang="ru-RU" sz="2400" dirty="0" err="1">
                <a:solidFill>
                  <a:schemeClr val="accent1">
                    <a:lumMod val="75000"/>
                  </a:schemeClr>
                </a:solidFill>
                <a:effectLst>
                  <a:outerShdw blurRad="38100" dist="38100" dir="2700000" algn="tl">
                    <a:srgbClr val="000000">
                      <a:alpha val="43137"/>
                    </a:srgbClr>
                  </a:outerShdw>
                </a:effectLst>
              </a:rPr>
              <a:t>територіальну</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цілісність</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
            </a:r>
            <a:br>
              <a:rPr lang="ru-RU" sz="2400" dirty="0" smtClean="0">
                <a:solidFill>
                  <a:schemeClr val="accent1">
                    <a:lumMod val="75000"/>
                  </a:schemeClr>
                </a:solidFill>
                <a:effectLst>
                  <a:outerShdw blurRad="38100" dist="38100" dir="2700000" algn="tl">
                    <a:srgbClr val="000000">
                      <a:alpha val="43137"/>
                    </a:srgbClr>
                  </a:outerShdw>
                </a:effectLst>
              </a:rPr>
            </a:b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          і </a:t>
            </a:r>
            <a:r>
              <a:rPr lang="ru-RU" sz="2400" dirty="0" err="1">
                <a:solidFill>
                  <a:schemeClr val="accent1">
                    <a:lumMod val="75000"/>
                  </a:schemeClr>
                </a:solidFill>
                <a:effectLst>
                  <a:outerShdw blurRad="38100" dist="38100" dir="2700000" algn="tl">
                    <a:srgbClr val="000000">
                      <a:alpha val="43137"/>
                    </a:srgbClr>
                  </a:outerShdw>
                </a:effectLst>
              </a:rPr>
              <a:t>недоторканість</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України</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788"/>
            <a:ext cx="8136904" cy="4104282"/>
          </a:xfrm>
        </p:spPr>
        <p:txBody>
          <a:bodyPr>
            <a:noAutofit/>
          </a:bodyPr>
          <a:lstStyle/>
          <a:p>
            <a:r>
              <a:rPr lang="uk-UA" sz="1300" b="1" dirty="0" smtClean="0"/>
              <a:t>Безпосереднім </a:t>
            </a:r>
            <a:r>
              <a:rPr lang="uk-UA" sz="1300" b="1" dirty="0"/>
              <a:t>об'єктом</a:t>
            </a:r>
            <a:r>
              <a:rPr lang="uk-UA" sz="1300" i="1" dirty="0"/>
              <a:t> </a:t>
            </a:r>
            <a:r>
              <a:rPr lang="uk-UA" sz="1300" dirty="0"/>
              <a:t>цього злочину </a:t>
            </a:r>
            <a:r>
              <a:rPr lang="uk-UA" sz="1300" b="1" dirty="0"/>
              <a:t>(ст. 110 КК України)</a:t>
            </a:r>
            <a:r>
              <a:rPr lang="uk-UA" sz="1300" dirty="0"/>
              <a:t> є від­носини щодо забезпечення територіальної цілісності і недо­торканності України в межах встановлених кордонів. </a:t>
            </a:r>
            <a:r>
              <a:rPr lang="uk-UA" sz="1300" i="1" dirty="0"/>
              <a:t>Тери­торіальна недоторканність України</a:t>
            </a:r>
            <a:r>
              <a:rPr lang="uk-UA" sz="1300" dirty="0"/>
              <a:t> є невід'ємною складовою її самостійності та незалежності. Частина 3 ст. 2 Конституції України проголошує, що територія України в межах існуючо­го кордону є цілісною і недоторканною.</a:t>
            </a:r>
          </a:p>
          <a:p>
            <a:r>
              <a:rPr lang="uk-UA" sz="1300" dirty="0"/>
              <a:t>Відповідно до ст. 1 </a:t>
            </a:r>
            <a:r>
              <a:rPr lang="uk-UA" sz="1300" b="1" dirty="0"/>
              <a:t>Закону України «Про державний кор­дон України», </a:t>
            </a:r>
            <a:r>
              <a:rPr lang="uk-UA" sz="1300" i="1" dirty="0"/>
              <a:t>державний кордон</a:t>
            </a:r>
            <a:r>
              <a:rPr lang="uk-UA" sz="1300" dirty="0"/>
              <a:t> – це лінія і вертикальна поверхня, що проходить по цій лінії, які визначають межі тери­торії України – суші, вод, надр, повітряного простору.</a:t>
            </a:r>
          </a:p>
          <a:p>
            <a:r>
              <a:rPr lang="uk-UA" sz="1300" b="1" dirty="0"/>
              <a:t>Об'єктивна сторона</a:t>
            </a:r>
            <a:r>
              <a:rPr lang="uk-UA" sz="1300" i="1" dirty="0"/>
              <a:t> </a:t>
            </a:r>
            <a:r>
              <a:rPr lang="uk-UA" sz="1300" dirty="0"/>
              <a:t>цього злочину передбачає різні діян­ня:</a:t>
            </a:r>
          </a:p>
          <a:p>
            <a:r>
              <a:rPr lang="uk-UA" sz="1300" dirty="0"/>
              <a:t> 1) дії, вчинені з метою зміни меж території або державного кордону, на порушення порядку, встановленого Конституцією України; </a:t>
            </a:r>
          </a:p>
          <a:p>
            <a:r>
              <a:rPr lang="uk-UA" sz="1300" dirty="0"/>
              <a:t>2) публічні заклики до вчинення цих дій; </a:t>
            </a:r>
          </a:p>
          <a:p>
            <a:r>
              <a:rPr lang="uk-UA" sz="1300" dirty="0"/>
              <a:t>3) розпо­всюдження матеріалів із закликами до вчинення таких дій. </a:t>
            </a:r>
          </a:p>
          <a:p>
            <a:r>
              <a:rPr lang="uk-UA" sz="1300" dirty="0"/>
              <a:t>Зміст цих діянь аналогічний діям, передбаченим ст. 109 КК України. Від­мінність лише у тому, що ст. 110 КК України не вимагає, щоб ці дії мали насильницький характер.</a:t>
            </a:r>
          </a:p>
          <a:p>
            <a:r>
              <a:rPr lang="uk-UA" sz="1300" b="1" dirty="0"/>
              <a:t>Суб'єктивна сторона</a:t>
            </a:r>
            <a:r>
              <a:rPr lang="uk-UA" sz="1300" i="1" dirty="0"/>
              <a:t> </a:t>
            </a:r>
            <a:r>
              <a:rPr lang="uk-UA" sz="1300" dirty="0"/>
              <a:t>цього злочину – прямий умисел, що поєднаний із спеціальною</a:t>
            </a:r>
            <a:r>
              <a:rPr lang="uk-UA" sz="1300" b="1" i="1" dirty="0"/>
              <a:t> </a:t>
            </a:r>
            <a:r>
              <a:rPr lang="uk-UA" sz="1300" b="1" dirty="0"/>
              <a:t>метою</a:t>
            </a:r>
            <a:r>
              <a:rPr lang="uk-UA" sz="1300" dirty="0"/>
              <a:t> змінити межі території або державного кордону України.</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4691507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2.3</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Посягання</a:t>
            </a:r>
            <a:r>
              <a:rPr lang="ru-RU" sz="2400" dirty="0">
                <a:solidFill>
                  <a:schemeClr val="accent1">
                    <a:lumMod val="75000"/>
                  </a:schemeClr>
                </a:solidFill>
                <a:effectLst>
                  <a:outerShdw blurRad="38100" dist="38100" dir="2700000" algn="tl">
                    <a:srgbClr val="000000">
                      <a:alpha val="43137"/>
                    </a:srgbClr>
                  </a:outerShdw>
                </a:effectLst>
              </a:rPr>
              <a:t> на </a:t>
            </a:r>
            <a:r>
              <a:rPr lang="ru-RU" sz="2400" dirty="0" err="1">
                <a:solidFill>
                  <a:schemeClr val="accent1">
                    <a:lumMod val="75000"/>
                  </a:schemeClr>
                </a:solidFill>
                <a:effectLst>
                  <a:outerShdw blurRad="38100" dist="38100" dir="2700000" algn="tl">
                    <a:srgbClr val="000000">
                      <a:alpha val="43137"/>
                    </a:srgbClr>
                  </a:outerShdw>
                </a:effectLst>
              </a:rPr>
              <a:t>територіальну</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цілісність</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
            </a:r>
            <a:br>
              <a:rPr lang="ru-RU" sz="2400" dirty="0" smtClean="0">
                <a:solidFill>
                  <a:schemeClr val="accent1">
                    <a:lumMod val="75000"/>
                  </a:schemeClr>
                </a:solidFill>
                <a:effectLst>
                  <a:outerShdw blurRad="38100" dist="38100" dir="2700000" algn="tl">
                    <a:srgbClr val="000000">
                      <a:alpha val="43137"/>
                    </a:srgbClr>
                  </a:outerShdw>
                </a:effectLst>
              </a:rPr>
            </a:b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          і </a:t>
            </a:r>
            <a:r>
              <a:rPr lang="ru-RU" sz="2400" dirty="0" err="1">
                <a:solidFill>
                  <a:schemeClr val="accent1">
                    <a:lumMod val="75000"/>
                  </a:schemeClr>
                </a:solidFill>
                <a:effectLst>
                  <a:outerShdw blurRad="38100" dist="38100" dir="2700000" algn="tl">
                    <a:srgbClr val="000000">
                      <a:alpha val="43137"/>
                    </a:srgbClr>
                  </a:outerShdw>
                </a:effectLst>
              </a:rPr>
              <a:t>недоторканість</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України</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788"/>
            <a:ext cx="8136904" cy="4104282"/>
          </a:xfrm>
        </p:spPr>
        <p:txBody>
          <a:bodyPr>
            <a:noAutofit/>
          </a:bodyPr>
          <a:lstStyle/>
          <a:p>
            <a:r>
              <a:rPr lang="uk-UA" sz="1300" b="1" dirty="0"/>
              <a:t>Суб'єкт </a:t>
            </a:r>
            <a:r>
              <a:rPr lang="uk-UA" sz="1300" dirty="0"/>
              <a:t>злочину – будь-яка фізична осудна особа, що досягла 16-річного віку.</a:t>
            </a:r>
          </a:p>
          <a:p>
            <a:r>
              <a:rPr lang="uk-UA" sz="1300" b="1" dirty="0"/>
              <a:t>Кваліфікуючими ознаками</a:t>
            </a:r>
            <a:r>
              <a:rPr lang="uk-UA" sz="1300" i="1" dirty="0"/>
              <a:t> </a:t>
            </a:r>
            <a:r>
              <a:rPr lang="uk-UA" sz="1300" dirty="0"/>
              <a:t>посягання на територіальну цілісність і недоторканість України </a:t>
            </a:r>
            <a:r>
              <a:rPr lang="uk-UA" sz="1300" dirty="0" smtClean="0"/>
              <a:t>є:</a:t>
            </a:r>
          </a:p>
          <a:p>
            <a:r>
              <a:rPr lang="uk-UA" sz="1300" i="1" dirty="0" smtClean="0"/>
              <a:t>вчинення </a:t>
            </a:r>
            <a:r>
              <a:rPr lang="uk-UA" sz="1300" i="1" dirty="0"/>
              <a:t>дій, передбачених ч.1 ст. 110 КК України:</a:t>
            </a:r>
          </a:p>
          <a:p>
            <a:pPr marL="1200150" lvl="2" indent="-285750">
              <a:buFont typeface="Wingdings" panose="05000000000000000000" pitchFamily="2" charset="2"/>
              <a:buChar char="§"/>
            </a:pPr>
            <a:r>
              <a:rPr lang="uk-UA" sz="1300" dirty="0"/>
              <a:t>особою, яка є представником влади;</a:t>
            </a:r>
          </a:p>
          <a:p>
            <a:pPr marL="1200150" lvl="2" indent="-285750">
              <a:buFont typeface="Wingdings" panose="05000000000000000000" pitchFamily="2" charset="2"/>
              <a:buChar char="§"/>
            </a:pPr>
            <a:r>
              <a:rPr lang="uk-UA" sz="1300" dirty="0"/>
              <a:t>повторно;</a:t>
            </a:r>
          </a:p>
          <a:p>
            <a:pPr marL="1200150" lvl="2" indent="-285750">
              <a:buFont typeface="Wingdings" panose="05000000000000000000" pitchFamily="2" charset="2"/>
              <a:buChar char="§"/>
            </a:pPr>
            <a:r>
              <a:rPr lang="uk-UA" sz="1300" dirty="0"/>
              <a:t>за попередньою змовою групою осіб;</a:t>
            </a:r>
          </a:p>
          <a:p>
            <a:pPr marL="1200150" lvl="2" indent="-285750">
              <a:buFont typeface="Wingdings" panose="05000000000000000000" pitchFamily="2" charset="2"/>
              <a:buChar char="§"/>
            </a:pPr>
            <a:r>
              <a:rPr lang="uk-UA" sz="1300" dirty="0"/>
              <a:t>поєднаних з розпалювання національної чи релігійної ворожнечі (ч. 2 ст. 110 КК України).</a:t>
            </a:r>
          </a:p>
          <a:p>
            <a:pPr lvl="0"/>
            <a:r>
              <a:rPr lang="uk-UA" sz="1300" i="1" dirty="0"/>
              <a:t>вчинення дій, передбачених ч. 1 або 2 ст. 110 КК України, які призвели:</a:t>
            </a:r>
          </a:p>
          <a:p>
            <a:pPr marL="1200150" lvl="2" indent="-285750">
              <a:buFont typeface="Wingdings" panose="05000000000000000000" pitchFamily="2" charset="2"/>
              <a:buChar char="§"/>
            </a:pPr>
            <a:r>
              <a:rPr lang="uk-UA" sz="1300" dirty="0"/>
              <a:t>до загибелі людей – хоча б однієї людини;</a:t>
            </a:r>
          </a:p>
          <a:p>
            <a:pPr marL="1200150" lvl="2" indent="-285750">
              <a:buFont typeface="Wingdings" panose="05000000000000000000" pitchFamily="2" charset="2"/>
              <a:buChar char="§"/>
            </a:pPr>
            <a:r>
              <a:rPr lang="uk-UA" sz="1300" dirty="0"/>
              <a:t>до інших тяжких наслідків, під якими слід розуміти заподіяння тяжких тілесних ушкоджень хоча б однієї особи чи середньої тяжкості тілесних ушкоджень двом і більше особам, зруйнування або пошкодження будівель, споруд, </a:t>
            </a:r>
            <a:r>
              <a:rPr lang="uk-UA" sz="1300" dirty="0" err="1"/>
              <a:t>життєзабезпечувальних</a:t>
            </a:r>
            <a:r>
              <a:rPr lang="uk-UA" sz="1300" dirty="0"/>
              <a:t> комунікацій тощо (ч. 3 ст. 110 КК України).</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4650388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2.4</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Державна</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зрада</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788"/>
            <a:ext cx="8136904" cy="4104282"/>
          </a:xfrm>
        </p:spPr>
        <p:txBody>
          <a:bodyPr>
            <a:noAutofit/>
          </a:bodyPr>
          <a:lstStyle/>
          <a:p>
            <a:r>
              <a:rPr lang="uk-UA" sz="1300" b="1" dirty="0"/>
              <a:t>Державна зрада, </a:t>
            </a:r>
            <a:r>
              <a:rPr lang="uk-UA" sz="1300" dirty="0"/>
              <a:t>тобто</a:t>
            </a:r>
            <a:r>
              <a:rPr lang="uk-UA" sz="1300" b="1" dirty="0"/>
              <a:t> </a:t>
            </a:r>
            <a:r>
              <a:rPr lang="uk-UA" sz="1300" dirty="0"/>
              <a:t>діяння, умисно вчинене громадянином України на шкоду суверенітетові, територіальній цілісності та недоторканності, обороноздатності, державній, економічній чи інформаційній безпеці України: перехід на бік ворога в умовах воєнного стану або в період збройного конфлікту, шпигунство, надання іноземній державі, іноземній організації або їхнім представникам допомоги в проведенні підривної діяльності проти України </a:t>
            </a:r>
            <a:r>
              <a:rPr lang="uk-UA" sz="1300" b="1" dirty="0"/>
              <a:t>(ст. 111 КК України)</a:t>
            </a:r>
            <a:r>
              <a:rPr lang="uk-UA" sz="1300" dirty="0"/>
              <a:t>.</a:t>
            </a:r>
          </a:p>
          <a:p>
            <a:r>
              <a:rPr lang="uk-UA" sz="1300" b="1" dirty="0"/>
              <a:t>Безпосередній об'єкт</a:t>
            </a:r>
            <a:r>
              <a:rPr lang="uk-UA" sz="1300" i="1" dirty="0"/>
              <a:t> </a:t>
            </a:r>
            <a:r>
              <a:rPr lang="uk-UA" sz="1300" dirty="0"/>
              <a:t>цього зло­чину – зовнішня безпека України, її суверенітет, територіаль­на цілісність і недоторканність, обороноздатність, державна, економічна чи інформаційна безпека.</a:t>
            </a:r>
          </a:p>
          <a:p>
            <a:r>
              <a:rPr lang="uk-UA" sz="1300" i="1" dirty="0"/>
              <a:t>Суверенітет держави</a:t>
            </a:r>
            <a:r>
              <a:rPr lang="uk-UA" sz="1300" dirty="0"/>
              <a:t> – це верховенство державної влади, її самостійність на національному рівні та незалежність у міжнародних відносинах. </a:t>
            </a:r>
            <a:r>
              <a:rPr lang="uk-UA" sz="1300" i="1" dirty="0"/>
              <a:t>Територіальна цілісність держави</a:t>
            </a:r>
            <a:r>
              <a:rPr lang="uk-UA" sz="1300" dirty="0"/>
              <a:t> – це непорушність і єдність зв’язку між усіма складовими адміністративно-територіальними одиницями держави. </a:t>
            </a:r>
            <a:r>
              <a:rPr lang="uk-UA" sz="1300" i="1" dirty="0"/>
              <a:t>Територіальна недоторканність держави</a:t>
            </a:r>
            <a:r>
              <a:rPr lang="uk-UA" sz="1300" dirty="0"/>
              <a:t> – це захище­ність території держави в межах чинних кордонів від будь-яких злочинних посягань. </a:t>
            </a:r>
            <a:r>
              <a:rPr lang="uk-UA" sz="1300" i="1" dirty="0"/>
              <a:t>Обороноздатність</a:t>
            </a:r>
            <a:r>
              <a:rPr lang="uk-UA" sz="1300" dirty="0"/>
              <a:t> передбачає стан готовності держа­ви до захисту від зовнішньої збройної агресії чи збройного конфлік­ту. </a:t>
            </a:r>
            <a:r>
              <a:rPr lang="uk-UA" sz="1300" i="1" dirty="0"/>
              <a:t>Державна безпека</a:t>
            </a:r>
            <a:r>
              <a:rPr lang="uk-UA" sz="1300" dirty="0"/>
              <a:t> – це стан захищеності інтересів держави від внутрішніх і зовнішніх загроз у всіх сферах життєдіяльності країни. </a:t>
            </a:r>
            <a:r>
              <a:rPr lang="uk-UA" sz="1300" i="1" dirty="0"/>
              <a:t>Економічна безпека</a:t>
            </a:r>
            <a:r>
              <a:rPr lang="uk-UA" sz="1300" dirty="0"/>
              <a:t> – це стан захищеності інтересів України у сфері економіки. </a:t>
            </a:r>
            <a:r>
              <a:rPr lang="uk-UA" sz="1300" i="1" dirty="0"/>
              <a:t>Інформаційна безпека</a:t>
            </a:r>
            <a:r>
              <a:rPr lang="uk-UA" sz="1300" dirty="0"/>
              <a:t> – це захищеність інтересів України у сфері комунікацій, інформаційних систем, інформацій­ної власності. </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9958694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2.4</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Державна</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зрада</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788"/>
            <a:ext cx="8136904" cy="4104282"/>
          </a:xfrm>
        </p:spPr>
        <p:txBody>
          <a:bodyPr>
            <a:noAutofit/>
          </a:bodyPr>
          <a:lstStyle/>
          <a:p>
            <a:r>
              <a:rPr lang="uk-UA" sz="1200" b="1" dirty="0"/>
              <a:t>Предметом злочину у формі шпигунства</a:t>
            </a:r>
            <a:r>
              <a:rPr lang="uk-UA" sz="1200" dirty="0"/>
              <a:t> є відомості, що становлять державну таємницю, які матеріалізовані у відповідному документі чи виробі. </a:t>
            </a:r>
          </a:p>
          <a:p>
            <a:r>
              <a:rPr lang="uk-UA" sz="1200" i="1" dirty="0"/>
              <a:t>Відомості, що становлять державну таємницю </a:t>
            </a:r>
            <a:r>
              <a:rPr lang="uk-UA" sz="1200" dirty="0"/>
              <a:t>– це інформація у сфері оборони, економіки, науки і техніки, зовнішніх відносин, державної безпеки і охорони правопорядку, розголошення. якої може завдати шкоди національній безпеці України і які рішенням державних експертів з питань таємниць визнано державною таємницею та включено до Зводу відомостей, що становлять державну таємницю (ЗВДТ). З моменту опублікування вказаного Зводу (змін до нього) ці відомості підлягають охороні з боку держави як такі, що становлять державну таємницю, хоча б на цей час вони ще не були матеріалізовані.</a:t>
            </a:r>
          </a:p>
          <a:p>
            <a:r>
              <a:rPr lang="uk-UA" sz="1200" dirty="0"/>
              <a:t>Зовнішньою (матеріальною) ознакою віднесення документа, виробу або іншого матеріального носія інформації до </a:t>
            </a:r>
            <a:r>
              <a:rPr lang="uk-UA" sz="1200" i="1" dirty="0"/>
              <a:t>предметів, що містять відомості, які становлять державну таємницю,</a:t>
            </a:r>
            <a:r>
              <a:rPr lang="uk-UA" sz="1200" dirty="0"/>
              <a:t> є наданий йому гриф секретності – реквізит матеріального носія таємної інформації, який засвідчує ступінь її секретності («особливої важливості», «цілком таємно», «таємно»). Строк, протягом якого діє рішення про віднесення інформації до державної таємниці, встановлюється Державним експертом з питань таємниць, але не може перевищувати для зазначених видів інформації відповідно 30, 10 і 5 років. Проте після закінчення зазначеного строку його може бути подовжено. Конкретні види інформації, яка належить до державної таємниці, перелічені у </a:t>
            </a:r>
            <a:r>
              <a:rPr lang="uk-UA" sz="1200" b="1" dirty="0"/>
              <a:t>Законі України «Про державну таємницю»</a:t>
            </a:r>
            <a:r>
              <a:rPr lang="uk-UA" sz="1200" dirty="0"/>
              <a:t>. </a:t>
            </a:r>
          </a:p>
          <a:p>
            <a:r>
              <a:rPr lang="uk-UA" sz="1200" dirty="0"/>
              <a:t>Ними є інформація: 1) у сфері оборони; 2) у сфері економіки, науки і техніки; 3) у сфері зовнішніх відносин; 4) у сфері державної безпеки та охорони правопорядку. Конкретні відомості можуть бути віднесені до державної таємниці за ступенями секретності «особливої важливості», «цілком таємно» та «таємно» лише за умови, що вони належать до зазначених чотирьох категорій і їх розголошення завдаватиме шкоди інтересам національної безпеки України</a:t>
            </a:r>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41744214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2.4</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Державна</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зрада</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788"/>
            <a:ext cx="8136904" cy="4104282"/>
          </a:xfrm>
        </p:spPr>
        <p:txBody>
          <a:bodyPr>
            <a:noAutofit/>
          </a:bodyPr>
          <a:lstStyle/>
          <a:p>
            <a:r>
              <a:rPr lang="uk-UA" sz="1300" i="1" dirty="0"/>
              <a:t>Забороняється віднесення до державної таємниці </a:t>
            </a:r>
            <a:r>
              <a:rPr lang="uk-UA" sz="1300" dirty="0"/>
              <a:t>будь-яких відомостей, якщо цим звужуватимуться зміст і обсяг конституційних прав та свобод людини і громадянина, завдаватиметься шкода здоров'ю та безпеці населення. </a:t>
            </a:r>
          </a:p>
          <a:p>
            <a:r>
              <a:rPr lang="uk-UA" sz="1300" i="1" dirty="0"/>
              <a:t>Не належить до державної таємниці інформація:</a:t>
            </a:r>
            <a:r>
              <a:rPr lang="uk-UA" sz="1300" dirty="0"/>
              <a:t> про стан довкілля, про якість харчових продуктів і предметів побуту; про аварії, катастрофи, небезпечні природні явища та інші надзвичайні події, які сталися або можуть статися і загрожують безпеці громадян; про стан здоров'я населення, його життєвий рівень, включаючи харчування, одяг, житло, медичне обслуговування та соціальне забезпечення, а також про соціально-демографічні показники, стан правопорядку, освіти і культури населення; про факти порушень прав і свобод людини і громадянина; про незаконні дії органів державної влади, органів місцевого самоврядування та їх посадових осіб; інша інформація, яка відповідно до законів та міжнародних договорів, згоду на обов'язковість яких надано Верховною Радою України, не може бути засекречена.</a:t>
            </a:r>
          </a:p>
          <a:p>
            <a:r>
              <a:rPr lang="uk-UA" sz="1300" b="1" dirty="0"/>
              <a:t>З об'єктивної сторони</a:t>
            </a:r>
            <a:r>
              <a:rPr lang="uk-UA" sz="1300" i="1" dirty="0"/>
              <a:t> </a:t>
            </a:r>
            <a:r>
              <a:rPr lang="uk-UA" sz="1300" dirty="0"/>
              <a:t>державна зрада може полягати ли­ше в тих </a:t>
            </a:r>
            <a:r>
              <a:rPr lang="uk-UA" sz="1300" b="1" dirty="0"/>
              <a:t>діях,</a:t>
            </a:r>
            <a:r>
              <a:rPr lang="uk-UA" sz="1300" dirty="0"/>
              <a:t> вичерпний перелік яких прямо вказаний в ч. 1 ст. 111 КК України:</a:t>
            </a:r>
          </a:p>
          <a:p>
            <a:r>
              <a:rPr lang="uk-UA" sz="1300" dirty="0"/>
              <a:t>1) перехід на бік ворога в умовах воєнного стану або в період збройного конфлікту;</a:t>
            </a:r>
          </a:p>
          <a:p>
            <a:r>
              <a:rPr lang="uk-UA" sz="1300" dirty="0"/>
              <a:t>2) шпигунство;</a:t>
            </a:r>
          </a:p>
          <a:p>
            <a:r>
              <a:rPr lang="uk-UA" sz="1300" dirty="0"/>
              <a:t>3) надання іноземній державі, іноземній організації або їх представникам допомоги в проведенні підривної діяльності проти України. </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29536723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2.4</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Державна</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зрада</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275606"/>
            <a:ext cx="8136904" cy="4104282"/>
          </a:xfrm>
        </p:spPr>
        <p:txBody>
          <a:bodyPr>
            <a:noAutofit/>
          </a:bodyPr>
          <a:lstStyle/>
          <a:p>
            <a:r>
              <a:rPr lang="uk-UA" sz="1200" i="1" dirty="0"/>
              <a:t>Перехід на бік ворога</a:t>
            </a:r>
            <a:r>
              <a:rPr lang="uk-UA" sz="1200" dirty="0"/>
              <a:t> передбачає на­дання безпосередньої допомоги державі, з якою наша країна перебуває в умовах воєнного стану або збройного конфлікту. Вияви такого переходу можуть бути різними: перехід до воро­га через лінію фронту; вступ на службу в армію ворожої дер­жави; участь за її завданням у бойових діях проти України; на­дання різної допомоги агентам такої держави та ін. Сам пе­рехід на бік ворога може полягати як у переході на територію ворожої держави (так званий фізичний перехід), так і в надан­ні допомоги такій державі або її представникам на території України (так званий інтелектуальний перехід). </a:t>
            </a:r>
            <a:r>
              <a:rPr lang="uk-UA" sz="1200" b="1" dirty="0"/>
              <a:t>Державна зра­да в цій формі визнається закінченою</a:t>
            </a:r>
            <a:r>
              <a:rPr lang="uk-UA" sz="1200" dirty="0"/>
              <a:t> з моменту, коли особа почала надавати допомогу ворогові. При цьому обов'язково, щоб перехід на сторону ворога мав місце в умовах воєнного стану або в період збройного конфлікту.</a:t>
            </a:r>
          </a:p>
          <a:p>
            <a:r>
              <a:rPr lang="uk-UA" sz="1200" i="1" dirty="0"/>
              <a:t>Шпигунство</a:t>
            </a:r>
            <a:r>
              <a:rPr lang="uk-UA" sz="1200" b="1" dirty="0"/>
              <a:t> </a:t>
            </a:r>
            <a:r>
              <a:rPr lang="uk-UA" sz="1200" dirty="0"/>
              <a:t>– це передача чи збирання з метою передачі іноземній державі, іноземній організації або їх представникам відомостей, що становлять державну таємницю. Шпигунство є другою формою державної зради, ознаки його будуть роз­глянуті при аналізі ст. 114 КК України.</a:t>
            </a:r>
          </a:p>
          <a:p>
            <a:r>
              <a:rPr lang="uk-UA" sz="1200" i="1" dirty="0"/>
              <a:t>Надання іноземній державі, іноземній організації або їх пред­ставникам допомоги в проведенні підривної діяльності проти України </a:t>
            </a:r>
            <a:r>
              <a:rPr lang="uk-UA" sz="1200" dirty="0"/>
              <a:t>як форма державної зради полягає в будь-якій допо­мозі у проведенні підривної діяльності проти інтересів Украї­ни. Причому для відповідальності не має значення чи діяла осо­ба  за завданням іноземної держави, чи з власної ініціативи. Допомога в проведенні підривної діяльності може передбачати сприяння резидентам, укриття розвідника або його спорядження, надання йому транспортних засобів, а також іншої техніки, надання різних матеріалів, продуктів харчування, приховування слідів скоєних ним злочинів, вербування агентів для проведення підривної діяльності проти України. Цією формою охоплюються і випад­ки, коли особа за завданням іноземних держав або їх предста­вників організовує (або вчинює) на шкоду Україні будь-який інший злочин проти основ національної безпеки України. </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5135951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2.4</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Державна</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зрада</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275606"/>
            <a:ext cx="8136904" cy="4104282"/>
          </a:xfrm>
        </p:spPr>
        <p:txBody>
          <a:bodyPr>
            <a:noAutofit/>
          </a:bodyPr>
          <a:lstStyle/>
          <a:p>
            <a:r>
              <a:rPr lang="uk-UA" sz="1300" b="1" dirty="0"/>
              <a:t>Державна зрада в цій формі вважається закінченою</a:t>
            </a:r>
            <a:r>
              <a:rPr lang="uk-UA" sz="1300" dirty="0"/>
              <a:t> з мо­менту, коли особа фактично почала надавати допомогу іноземній державі, іноземній організації чи їх представникам у про­веденні підривної діяльності проти України.</a:t>
            </a:r>
          </a:p>
          <a:p>
            <a:r>
              <a:rPr lang="uk-UA" sz="1300" b="1" dirty="0"/>
              <a:t>Суб'єктивна сторона</a:t>
            </a:r>
            <a:r>
              <a:rPr lang="uk-UA" sz="1300" i="1" dirty="0"/>
              <a:t> </a:t>
            </a:r>
            <a:r>
              <a:rPr lang="uk-UA" sz="1300" dirty="0"/>
              <a:t>цього злочину характеризується ви­ною у формі прямого умислу, за якого особа усвідомлює, що її діяння вчинюються на шкоду суверенітету, територіальній цілісності та недоторканності, обороноздатності, державній, економічній чи інформаційній безпеці України і бажає їх здій­снити.</a:t>
            </a:r>
          </a:p>
          <a:p>
            <a:r>
              <a:rPr lang="uk-UA" sz="1300" b="1" dirty="0"/>
              <a:t>Мотиви</a:t>
            </a:r>
            <a:r>
              <a:rPr lang="uk-UA" sz="1300" dirty="0"/>
              <a:t> можуть бути різними (ненависть до України, користь, помста, бажання полегшити виїзд на постійне місце проживання в іншій країні тощо), але на кваліфікацію вони не впливають.</a:t>
            </a:r>
          </a:p>
          <a:p>
            <a:r>
              <a:rPr lang="uk-UA" sz="1300" dirty="0"/>
              <a:t>Дії громадянина України, спрямовані на підготовку до вчинення зради у формі переходу на бік ворога в умовах воєнного стану чи в період збройного конфлікту (придбання відповідних документів, складання маршруту переходу лінії фронту чи власне її перехід), але до встановлення контакту з ворогом (військовим супротивником) КК України 2 або 3 ст. 15 КК України та ч. 1 ст. 111 КК України). </a:t>
            </a:r>
          </a:p>
          <a:p>
            <a:r>
              <a:rPr lang="uk-UA" sz="1300" b="1" dirty="0"/>
              <a:t>За суб’єктивною стороною</a:t>
            </a:r>
            <a:r>
              <a:rPr lang="uk-UA" sz="1300" dirty="0"/>
              <a:t> державна зрада в згаданій формі характеризується прямим умислом. Винний усві­домлює, що встановлює злочинний зв’язок із ворогом (військовим супротивником) України, завдаючи при цьому шкоди її суверенітетові, територіальній цілісності та недоторканності, обороноздатності, державній, економічній або інформаційній безпеці, та бажає </a:t>
            </a:r>
            <a:r>
              <a:rPr lang="uk-UA" sz="1300" dirty="0" smtClean="0"/>
              <a:t>вчинення </a:t>
            </a:r>
            <a:r>
              <a:rPr lang="uk-UA" sz="1300" dirty="0"/>
              <a:t>цих діянь</a:t>
            </a:r>
            <a:r>
              <a:rPr lang="uk-UA" sz="1300" dirty="0" smtClean="0"/>
              <a:t>.</a:t>
            </a:r>
          </a:p>
          <a:p>
            <a:endParaRPr lang="uk-UA" sz="12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6127824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2.4</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Державна</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зрада</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275606"/>
            <a:ext cx="8136904" cy="4104282"/>
          </a:xfrm>
        </p:spPr>
        <p:txBody>
          <a:bodyPr>
            <a:noAutofit/>
          </a:bodyPr>
          <a:lstStyle/>
          <a:p>
            <a:r>
              <a:rPr lang="uk-UA" sz="1300" dirty="0"/>
              <a:t>Змова винного з іншою особою про насильницьку зміну чи повалення конституційного ладу або про захоплення державної влади кваліфікується тільки за ч. 1 ст. 109 КК України, проте змова громадянина України з представником іноземної держави чи іноземної організації, змістом якої є отримане першим від другого завдання вчинити дії по насильницькій зміні чи поваленню конституційного ладу або по захопленню державної влади, кваліфікуються </a:t>
            </a:r>
            <a:r>
              <a:rPr lang="uk-UA" sz="1300" b="1" dirty="0"/>
              <a:t>за сукупністю злочинів</a:t>
            </a:r>
            <a:r>
              <a:rPr lang="uk-UA" sz="1300" dirty="0"/>
              <a:t>, передбачених ч. 1 ст. 109 КК України і ч. 1 ст. 111 КК України.</a:t>
            </a:r>
          </a:p>
          <a:p>
            <a:r>
              <a:rPr lang="uk-UA" sz="1300" i="1" dirty="0"/>
              <a:t>Іноземна держава</a:t>
            </a:r>
            <a:r>
              <a:rPr lang="uk-UA" sz="1300" dirty="0"/>
              <a:t> – це будь-яка держава, крім України, незалежно від того, чи визнана вона Україною як суверенна і чи має Україна з нею дипломатичні відносини. </a:t>
            </a:r>
            <a:r>
              <a:rPr lang="uk-UA" sz="1300" i="1" dirty="0"/>
              <a:t>Під іноземною організацією</a:t>
            </a:r>
            <a:r>
              <a:rPr lang="uk-UA" sz="1300" dirty="0"/>
              <a:t>, як випливає зі змісту диспозиції ст. 111 КК України, слід розуміти будь-яку державну чи недержавну установу, підприємство, об'єднання, орган іншої країни, у тому числі політичну партію, релігійну організацію, комерційне підприємство, а також міждержавну чи міжнародну організацію, у тому числі неофіційну, нелегітимну чи злочинну (міжнародна терористична організація тощо), крім офіційної міжнародної організації, членом якої є Україна. Іноземною організацією є також військова, політична, економічна, фінансова, прикордонна чи інша розвідка.</a:t>
            </a:r>
          </a:p>
          <a:p>
            <a:r>
              <a:rPr lang="uk-UA" sz="1300" b="1" dirty="0"/>
              <a:t>Суб'єкт</a:t>
            </a:r>
            <a:r>
              <a:rPr lang="uk-UA" sz="1300" i="1" dirty="0"/>
              <a:t> </a:t>
            </a:r>
            <a:r>
              <a:rPr lang="uk-UA" sz="1300" b="1" dirty="0"/>
              <a:t>злочину </a:t>
            </a:r>
            <a:r>
              <a:rPr lang="uk-UA" sz="1300" dirty="0"/>
              <a:t>– спеціальний – громадянин України, який досяг 16 ро­ків. Співучасниками цього злочину можуть бути іноземні гро­мадяни та особи без громадянства.</a:t>
            </a:r>
          </a:p>
          <a:p>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21387376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1.1. </a:t>
            </a:r>
            <a:r>
              <a:rPr lang="ru-RU" sz="2400" dirty="0" err="1" smtClean="0">
                <a:solidFill>
                  <a:schemeClr val="accent1">
                    <a:lumMod val="75000"/>
                  </a:schemeClr>
                </a:solidFill>
                <a:effectLst>
                  <a:outerShdw blurRad="38100" dist="38100" dir="2700000" algn="tl">
                    <a:srgbClr val="000000">
                      <a:alpha val="43137"/>
                    </a:srgbClr>
                  </a:outerShdw>
                </a:effectLst>
              </a:rPr>
              <a:t>Поняття</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a:solidFill>
                  <a:schemeClr val="accent1">
                    <a:lumMod val="75000"/>
                  </a:schemeClr>
                </a:solidFill>
                <a:effectLst>
                  <a:outerShdw blurRad="38100" dist="38100" dir="2700000" algn="tl">
                    <a:srgbClr val="000000">
                      <a:alpha val="43137"/>
                    </a:srgbClr>
                  </a:outerShdw>
                </a:effectLst>
              </a:rPr>
              <a:t>та </a:t>
            </a:r>
            <a:r>
              <a:rPr lang="ru-RU" sz="2400" dirty="0" err="1">
                <a:solidFill>
                  <a:schemeClr val="accent1">
                    <a:lumMod val="75000"/>
                  </a:schemeClr>
                </a:solidFill>
                <a:effectLst>
                  <a:outerShdw blurRad="38100" dist="38100" dir="2700000" algn="tl">
                    <a:srgbClr val="000000">
                      <a:alpha val="43137"/>
                    </a:srgbClr>
                  </a:outerShdw>
                </a:effectLst>
              </a:rPr>
              <a:t>значення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Особливої</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частини</a:t>
            </a:r>
            <a:r>
              <a:rPr lang="en-US" sz="2400" dirty="0" smtClean="0">
                <a:solidFill>
                  <a:schemeClr val="accent1">
                    <a:lumMod val="75000"/>
                  </a:schemeClr>
                </a:solidFill>
                <a:effectLst>
                  <a:outerShdw blurRad="38100" dist="38100" dir="2700000" algn="tl">
                    <a:srgbClr val="000000">
                      <a:alpha val="43137"/>
                    </a:srgbClr>
                  </a:outerShdw>
                </a:effectLst>
              </a:rPr>
              <a:t/>
            </a:r>
            <a:br>
              <a:rPr lang="en-US" sz="2400" dirty="0" smtClean="0">
                <a:solidFill>
                  <a:schemeClr val="accent1">
                    <a:lumMod val="75000"/>
                  </a:schemeClr>
                </a:solidFill>
                <a:effectLst>
                  <a:outerShdw blurRad="38100" dist="38100" dir="2700000" algn="tl">
                    <a:srgbClr val="000000">
                      <a:alpha val="43137"/>
                    </a:srgbClr>
                  </a:outerShdw>
                </a:effectLst>
              </a:rPr>
            </a:br>
            <a:r>
              <a:rPr lang="en-US" sz="2400" dirty="0">
                <a:solidFill>
                  <a:schemeClr val="accent1">
                    <a:lumMod val="75000"/>
                  </a:schemeClr>
                </a:solidFill>
                <a:effectLst>
                  <a:outerShdw blurRad="38100" dist="38100" dir="2700000" algn="tl">
                    <a:srgbClr val="000000">
                      <a:alpha val="43137"/>
                    </a:srgbClr>
                  </a:outerShdw>
                </a:effectLst>
              </a:rPr>
              <a:t> </a:t>
            </a:r>
            <a:r>
              <a:rPr lang="en-US"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кримінального</a:t>
            </a:r>
            <a:r>
              <a:rPr lang="ru-RU" sz="2400" dirty="0" smtClean="0">
                <a:solidFill>
                  <a:schemeClr val="accent1">
                    <a:lumMod val="75000"/>
                  </a:schemeClr>
                </a:solidFill>
                <a:effectLst>
                  <a:outerShdw blurRad="38100" dist="38100" dir="2700000" algn="tl">
                    <a:srgbClr val="000000">
                      <a:alpha val="43137"/>
                    </a:srgbClr>
                  </a:outerShdw>
                </a:effectLst>
              </a:rPr>
              <a:t> права</a:t>
            </a:r>
            <a:endParaRPr lang="uk-UA" sz="2400" dirty="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p:txBody>
          <a:bodyPr>
            <a:normAutofit fontScale="92500" lnSpcReduction="10000"/>
          </a:bodyPr>
          <a:lstStyle/>
          <a:p>
            <a:r>
              <a:rPr lang="uk-UA" dirty="0"/>
              <a:t>Особлива частина кримінального права України – це система норм, що встановлюють, які саме конкретні суспільно небезпечні діяння (дія чи бездіяльність) є злочинами, та які види покарань і в яких межах можуть бути застосовані до осіб, що їх вчинили. Норми Особливої частини розташовані за певною системою та у певній послідовності в окремих двадцяти розділах КК України, у межах статей 109-447.</a:t>
            </a:r>
          </a:p>
          <a:p>
            <a:r>
              <a:rPr lang="uk-UA" dirty="0"/>
              <a:t>В Особливій частині КК України наводиться вичерпний перелік злочинів, які заборонені кримінальним законом під загрозою покарання. Іншими словами, тільки діяння, передбачене відповідною статтею Особливої частини КК України, може вважатися злочином. Найважливіший принцип будь-якого цивілізованого права, зокрема кримінального права України: немає злочину без вказівки щодо цього в законі. Застосування кримінального закону за аналогією цілком виключається. </a:t>
            </a:r>
          </a:p>
          <a:p>
            <a:r>
              <a:rPr lang="uk-UA" b="1" dirty="0"/>
              <a:t>Значення Особливої частини кримінального права України </a:t>
            </a:r>
            <a:r>
              <a:rPr lang="uk-UA" dirty="0"/>
              <a:t>полягає насамперед в тому, що вона встановлює законодавчі межі криміналізації суспільно небезпечних діянь, забезпечуючи тим самим реальні підстави додержання законності та прав людини. Крім того, в Особливій частині КК України законодавець диференціює кримінальну відповідальність за конкретні злочини з урахуванням їх тяжкості, тобто характеру і ступеня суспільної небезпеки. Це створює ефективні можливості для здійснення цілеспрямованої кримінальної політики і проведення її в суворих рамках закону. Оголошуючи відповідні діяння злочинними і караними, законодавець тим самим має на меті сформувати у людей непримиренне ставлення до злочинних проявів, усвідомлення необхідності боротьби з такого роду вчинками. </a:t>
            </a:r>
            <a:r>
              <a:rPr lang="uk-UA" dirty="0" err="1"/>
              <a:t>Загальнопревентивна</a:t>
            </a:r>
            <a:r>
              <a:rPr lang="uk-UA" dirty="0"/>
              <a:t> функція норм Особливої частини полягає також у тому, щоб під загрозою покарання примусити нестійких членів суспільства утриматися від вчинення злочинів і, тим самим, сприяти їх попередженню.</a:t>
            </a:r>
          </a:p>
          <a:p>
            <a:endParaRPr lang="uk-UA"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088611755"/>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2.4</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Державна</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зрада</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275606"/>
            <a:ext cx="8136904" cy="4104282"/>
          </a:xfrm>
        </p:spPr>
        <p:txBody>
          <a:bodyPr>
            <a:noAutofit/>
          </a:bodyPr>
          <a:lstStyle/>
          <a:p>
            <a:r>
              <a:rPr lang="uk-UA" sz="1300" dirty="0"/>
              <a:t>Стаття складається з двох частин, серед яких перша містить </a:t>
            </a:r>
            <a:r>
              <a:rPr lang="uk-UA" sz="1300" dirty="0" err="1"/>
              <a:t>заборонювальну</a:t>
            </a:r>
            <a:r>
              <a:rPr lang="uk-UA" sz="1300" dirty="0"/>
              <a:t> норму, а друга – заохочувальну. </a:t>
            </a:r>
          </a:p>
          <a:p>
            <a:r>
              <a:rPr lang="uk-UA" sz="1300" dirty="0"/>
              <a:t>Так, ч. 2 ст. 111 КК України передбачає </a:t>
            </a:r>
            <a:r>
              <a:rPr lang="uk-UA" sz="1300" b="1" dirty="0"/>
              <a:t>заохочувальну норму</a:t>
            </a:r>
            <a:r>
              <a:rPr lang="uk-UA" sz="1300" dirty="0"/>
              <a:t>, відповідно до якої звільняється від кримінальної відповідальності громадянин України, якщо він на виконання злочинного завдання іноземної держави, іноземної організації чи їх представників ніяких дій не вчинив і добровільно заявив органам державної влади про свій зв’язок із ними та про отримане завдання. Тобто звільнення від кримінальної відповідальності може мати місце </a:t>
            </a:r>
            <a:r>
              <a:rPr lang="uk-UA" sz="1300" b="1" dirty="0"/>
              <a:t>за наявності трьох умов в їх сукупності:</a:t>
            </a:r>
          </a:p>
          <a:p>
            <a:r>
              <a:rPr lang="uk-UA" sz="1300" dirty="0"/>
              <a:t> 1) суб'єктом звільнення є лише такий громадянин України, який вступив у зв'язок з іноземною державою, іноземною організацією або їх представниками й отримав їх злочинне завдання;</a:t>
            </a:r>
          </a:p>
          <a:p>
            <a:r>
              <a:rPr lang="uk-UA" sz="1300" dirty="0"/>
              <a:t> 2) цей громадянин не вчинив жодних дій на виконання злочинного завдання іноземної держави, іноземної організації або їх представників;</a:t>
            </a:r>
          </a:p>
          <a:p>
            <a:r>
              <a:rPr lang="uk-UA" sz="1300" dirty="0"/>
              <a:t> 3) він добровільно заявив органам влади України про свій зв'язок з іноземною державою, іноземною організацією або їх представниками та про отримане завдання.</a:t>
            </a:r>
          </a:p>
          <a:p>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8957759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2.5</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Посягання</a:t>
            </a:r>
            <a:r>
              <a:rPr lang="ru-RU" sz="2400" dirty="0">
                <a:solidFill>
                  <a:schemeClr val="accent1">
                    <a:lumMod val="75000"/>
                  </a:schemeClr>
                </a:solidFill>
                <a:effectLst>
                  <a:outerShdw blurRad="38100" dist="38100" dir="2700000" algn="tl">
                    <a:srgbClr val="000000">
                      <a:alpha val="43137"/>
                    </a:srgbClr>
                  </a:outerShdw>
                </a:effectLst>
              </a:rPr>
              <a:t> на </a:t>
            </a:r>
            <a:r>
              <a:rPr lang="ru-RU" sz="2400" dirty="0" err="1">
                <a:solidFill>
                  <a:schemeClr val="accent1">
                    <a:lumMod val="75000"/>
                  </a:schemeClr>
                </a:solidFill>
                <a:effectLst>
                  <a:outerShdw blurRad="38100" dist="38100" dir="2700000" algn="tl">
                    <a:srgbClr val="000000">
                      <a:alpha val="43137"/>
                    </a:srgbClr>
                  </a:outerShdw>
                </a:effectLst>
              </a:rPr>
              <a:t>життя</a:t>
            </a:r>
            <a:r>
              <a:rPr lang="ru-RU" sz="2400" dirty="0">
                <a:solidFill>
                  <a:schemeClr val="accent1">
                    <a:lumMod val="75000"/>
                  </a:schemeClr>
                </a:solidFill>
                <a:effectLst>
                  <a:outerShdw blurRad="38100" dist="38100" dir="2700000" algn="tl">
                    <a:srgbClr val="000000">
                      <a:alpha val="43137"/>
                    </a:srgbClr>
                  </a:outerShdw>
                </a:effectLst>
              </a:rPr>
              <a:t> державного </a:t>
            </a:r>
            <a:r>
              <a:rPr lang="ru-RU" sz="2400" dirty="0" smtClean="0">
                <a:solidFill>
                  <a:schemeClr val="accent1">
                    <a:lumMod val="75000"/>
                  </a:schemeClr>
                </a:solidFill>
                <a:effectLst>
                  <a:outerShdw blurRad="38100" dist="38100" dir="2700000" algn="tl">
                    <a:srgbClr val="000000">
                      <a:alpha val="43137"/>
                    </a:srgbClr>
                  </a:outerShdw>
                </a:effectLst>
              </a:rPr>
              <a:t/>
            </a:r>
            <a:br>
              <a:rPr lang="ru-RU" sz="2400" dirty="0" smtClean="0">
                <a:solidFill>
                  <a:schemeClr val="accent1">
                    <a:lumMod val="75000"/>
                  </a:schemeClr>
                </a:solidFill>
                <a:effectLst>
                  <a:outerShdw blurRad="38100" dist="38100" dir="2700000" algn="tl">
                    <a:srgbClr val="000000">
                      <a:alpha val="43137"/>
                    </a:srgbClr>
                  </a:outerShdw>
                </a:effectLst>
              </a:rPr>
            </a:b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чи</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громадського</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діяча</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275606"/>
            <a:ext cx="8244408" cy="4104282"/>
          </a:xfrm>
        </p:spPr>
        <p:txBody>
          <a:bodyPr>
            <a:noAutofit/>
          </a:bodyPr>
          <a:lstStyle/>
          <a:p>
            <a:pPr indent="180975"/>
            <a:r>
              <a:rPr lang="uk-UA" sz="1300" b="1" dirty="0"/>
              <a:t>Безпосереднім об'єктом</a:t>
            </a:r>
            <a:r>
              <a:rPr lang="uk-UA" sz="1300" i="1" dirty="0"/>
              <a:t> </a:t>
            </a:r>
            <a:r>
              <a:rPr lang="uk-UA" sz="1300" dirty="0"/>
              <a:t>цього злочину (ст. 112 КК України) є відносини, що забезпечують нормальну діяльність усіх гілок державної влади (законодавчої, виконавчої, судової), а також політичних партій. </a:t>
            </a:r>
            <a:r>
              <a:rPr lang="uk-UA" sz="1300" b="1" dirty="0"/>
              <a:t>Обов'язковим додатковим об'єктом</a:t>
            </a:r>
            <a:r>
              <a:rPr lang="uk-UA" sz="1300" dirty="0"/>
              <a:t> виступає життя лю­дини – державного чи громадського діяча.</a:t>
            </a:r>
          </a:p>
          <a:p>
            <a:pPr indent="180975"/>
            <a:r>
              <a:rPr lang="uk-UA" sz="1300" b="1" dirty="0"/>
              <a:t>Об'єктивна сторона</a:t>
            </a:r>
            <a:r>
              <a:rPr lang="uk-UA" sz="1300" i="1" dirty="0"/>
              <a:t> </a:t>
            </a:r>
            <a:r>
              <a:rPr lang="uk-UA" sz="1300" dirty="0"/>
              <a:t>цього злочину полягає в посяганні на життя державного діяча чи керівника політичної партії. </a:t>
            </a:r>
          </a:p>
          <a:p>
            <a:pPr indent="180975"/>
            <a:r>
              <a:rPr lang="uk-UA" sz="1300" dirty="0"/>
              <a:t>Під </a:t>
            </a:r>
            <a:r>
              <a:rPr lang="uk-UA" sz="1300" i="1" dirty="0"/>
              <a:t>посяганням на життя</a:t>
            </a:r>
            <a:r>
              <a:rPr lang="uk-UA" sz="1300" dirty="0"/>
              <a:t> розуміється вбивство або замах на вбив­ство осіб, зазначених у ст. 112 КК України. </a:t>
            </a:r>
          </a:p>
          <a:p>
            <a:pPr indent="180975"/>
            <a:r>
              <a:rPr lang="uk-UA" sz="1300" b="1" dirty="0"/>
              <a:t>Перелік осіб, які визнаються потерпілими і зазначені в ст. 112</a:t>
            </a:r>
            <a:r>
              <a:rPr lang="uk-UA" sz="1300" dirty="0"/>
              <a:t> </a:t>
            </a:r>
            <a:r>
              <a:rPr lang="uk-UA" sz="1300" b="1" dirty="0"/>
              <a:t>КК України, є вичерпним:</a:t>
            </a:r>
            <a:r>
              <a:rPr lang="uk-UA" sz="1300" dirty="0"/>
              <a:t> Президент України, Голова Верховної Ради України, народний депутат України, Прем'єр-міністр України, член Кабінету Міністрів України, Голова чи член Вищої ради правосуддя, Голова чи член Вищої кваліфікаційної комісії суддів України, Голова чи суддя Конституційного Суду України або Верховного Суду, або вищих спеціалізованих судів України, Генеральний прокурор, Директор Національного антикорупційного бюро України, Уповноважений Верховної Ради України з прав людини, Голова або інший член Рахункової палати, Голова Національ­ного банку України, керівник політичної партії</a:t>
            </a:r>
            <a:r>
              <a:rPr lang="uk-UA" sz="1300" dirty="0" smtClean="0"/>
              <a:t>.</a:t>
            </a:r>
          </a:p>
          <a:p>
            <a:pPr indent="180975"/>
            <a:r>
              <a:rPr lang="uk-UA" sz="1300" dirty="0"/>
              <a:t>Для застосування ст. 112 КК України слід обов'язково встановити, що посягання на життя вчинюється в зв'язку з державною або гро­мадською діяльністю потерпілих.</a:t>
            </a:r>
          </a:p>
          <a:p>
            <a:pPr indent="180975"/>
            <a:r>
              <a:rPr lang="uk-UA" sz="1300" b="1" dirty="0"/>
              <a:t>Закінченим </a:t>
            </a:r>
            <a:r>
              <a:rPr lang="uk-UA" sz="1300" dirty="0"/>
              <a:t>цей злочин визнається з моменту вчинення ді­яння, спрямованого на позбавлення життя, тобто з моменту за­маху на вбивство</a:t>
            </a:r>
            <a:r>
              <a:rPr lang="uk-UA" sz="1300" b="1" dirty="0"/>
              <a:t> (усічений склад злочину).</a:t>
            </a:r>
            <a:endParaRPr lang="uk-UA" sz="1300" dirty="0"/>
          </a:p>
          <a:p>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237812184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2.5</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Посягання</a:t>
            </a:r>
            <a:r>
              <a:rPr lang="ru-RU" sz="2400" dirty="0">
                <a:solidFill>
                  <a:schemeClr val="accent1">
                    <a:lumMod val="75000"/>
                  </a:schemeClr>
                </a:solidFill>
                <a:effectLst>
                  <a:outerShdw blurRad="38100" dist="38100" dir="2700000" algn="tl">
                    <a:srgbClr val="000000">
                      <a:alpha val="43137"/>
                    </a:srgbClr>
                  </a:outerShdw>
                </a:effectLst>
              </a:rPr>
              <a:t> на </a:t>
            </a:r>
            <a:r>
              <a:rPr lang="ru-RU" sz="2400" dirty="0" err="1">
                <a:solidFill>
                  <a:schemeClr val="accent1">
                    <a:lumMod val="75000"/>
                  </a:schemeClr>
                </a:solidFill>
                <a:effectLst>
                  <a:outerShdw blurRad="38100" dist="38100" dir="2700000" algn="tl">
                    <a:srgbClr val="000000">
                      <a:alpha val="43137"/>
                    </a:srgbClr>
                  </a:outerShdw>
                </a:effectLst>
              </a:rPr>
              <a:t>життя</a:t>
            </a:r>
            <a:r>
              <a:rPr lang="ru-RU" sz="2400" dirty="0">
                <a:solidFill>
                  <a:schemeClr val="accent1">
                    <a:lumMod val="75000"/>
                  </a:schemeClr>
                </a:solidFill>
                <a:effectLst>
                  <a:outerShdw blurRad="38100" dist="38100" dir="2700000" algn="tl">
                    <a:srgbClr val="000000">
                      <a:alpha val="43137"/>
                    </a:srgbClr>
                  </a:outerShdw>
                </a:effectLst>
              </a:rPr>
              <a:t> державного </a:t>
            </a:r>
            <a:r>
              <a:rPr lang="ru-RU" sz="2400" dirty="0" smtClean="0">
                <a:solidFill>
                  <a:schemeClr val="accent1">
                    <a:lumMod val="75000"/>
                  </a:schemeClr>
                </a:solidFill>
                <a:effectLst>
                  <a:outerShdw blurRad="38100" dist="38100" dir="2700000" algn="tl">
                    <a:srgbClr val="000000">
                      <a:alpha val="43137"/>
                    </a:srgbClr>
                  </a:outerShdw>
                </a:effectLst>
              </a:rPr>
              <a:t/>
            </a:r>
            <a:br>
              <a:rPr lang="ru-RU" sz="2400" dirty="0" smtClean="0">
                <a:solidFill>
                  <a:schemeClr val="accent1">
                    <a:lumMod val="75000"/>
                  </a:schemeClr>
                </a:solidFill>
                <a:effectLst>
                  <a:outerShdw blurRad="38100" dist="38100" dir="2700000" algn="tl">
                    <a:srgbClr val="000000">
                      <a:alpha val="43137"/>
                    </a:srgbClr>
                  </a:outerShdw>
                </a:effectLst>
              </a:rPr>
            </a:b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чи</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громадського</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діяча</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203598"/>
            <a:ext cx="8208912" cy="4104282"/>
          </a:xfrm>
        </p:spPr>
        <p:txBody>
          <a:bodyPr>
            <a:noAutofit/>
          </a:bodyPr>
          <a:lstStyle/>
          <a:p>
            <a:pPr indent="265113"/>
            <a:r>
              <a:rPr lang="uk-UA" sz="1200" b="1" dirty="0"/>
              <a:t>Суб'єктивна сторона</a:t>
            </a:r>
            <a:r>
              <a:rPr lang="uk-UA" sz="1200" dirty="0"/>
              <a:t> цього злочину – прямий умисел, обо­в'язковою ознакою якого є усвідомлення особою, що потерпі­лим є державний діяч або керівник політичної партії і що по­сягання здійснюється в зв'язку з його державною чи громад­ською діяльністю, з метою або перешкодити цій діяльності, або помститися за її виконання.</a:t>
            </a:r>
          </a:p>
          <a:p>
            <a:pPr indent="265113"/>
            <a:r>
              <a:rPr lang="uk-UA" sz="1200" b="1" dirty="0"/>
              <a:t>Суб'єктом</a:t>
            </a:r>
            <a:r>
              <a:rPr lang="uk-UA" sz="1200" i="1" dirty="0"/>
              <a:t> </a:t>
            </a:r>
            <a:r>
              <a:rPr lang="uk-UA" sz="1200" dirty="0"/>
              <a:t>цього злочину є будь-яка фізична осудна особа, що досягла 14-річного віку .</a:t>
            </a:r>
          </a:p>
          <a:p>
            <a:pPr indent="265113"/>
            <a:r>
              <a:rPr lang="uk-UA" sz="1200" dirty="0"/>
              <a:t>Коли безпосередній виконавець злочину не знає, кого саме та з яких мотивів замовника він убиває, його дії </a:t>
            </a:r>
            <a:r>
              <a:rPr lang="uk-UA" sz="1200" b="1" dirty="0"/>
              <a:t>не можуть кваліфікуватися</a:t>
            </a:r>
            <a:r>
              <a:rPr lang="uk-UA" sz="1200" dirty="0"/>
              <a:t> за ст. 112 КК України. Оскільки безпосередній виконавець не усвідомлював справжнього значення вчинюваних ним дій, але зважаючи, що його наміром було вбивство на замовлення, він повинен нести відпо­відальність за п. 11 ч. 2 ст. 115 КК України. Вчинення такого вбивства не тільки на замовлення, а й із корисливих мотивів вимагає додаткової кваліфі­кації дій виконавця за п. 6 ч. 2 ст. 15 КК України.</a:t>
            </a:r>
          </a:p>
          <a:p>
            <a:pPr indent="265113"/>
            <a:r>
              <a:rPr lang="uk-UA" sz="1200" dirty="0"/>
              <a:t>Якщо безпосередній виконавець злочину усвідомлює, що вбиває державного чи громадського діяча у зв’язку з його державною чи громадською діяльністю, його дії треба кваліфікувати за ст. 112 КК України, а дії замовника як організатора чи підбурювача до вчинення злочину – за відповідними частинами статей 27 і 112 КК України. Якщо такі дії вчиняються громадянином України за завданням іноземної держави, іноземної організації чи їх представника, відповідальність настає за сукупністю вчиненого – за ч. 1 ст. 111 КК України і за ст. 112 КК України. </a:t>
            </a:r>
          </a:p>
          <a:p>
            <a:pPr indent="265113"/>
            <a:r>
              <a:rPr lang="uk-UA" sz="1200" dirty="0"/>
              <a:t>Коли винний, бажаючи вбити потерпілого у зв’язку з його державною чи громадською діяльністю, помилково позбавив життя іншу людину, що такої діяльності не здійснювала (скажімо, охоронця або водія), його дії необхідно кваліфікувати за ч. 2 ст. 15 і ст. 112 КК України як закінчений замах на злочин, котрий він намагався вчинити, і за відповідною части­ною ст. 115 КК України. Якщо умисне вбивство державного чи громадського діяча або замах на нього вчинені за інших обтяжуючих обставин, перед­бачених ч. 2 ст. 115 КК України, дії винної особи додатково кваліфікуються і за відповідними пунктами цієї статті.</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28532758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2.6</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Диверсія</a:t>
            </a:r>
            <a:r>
              <a:rPr lang="ru-RU" sz="2400" dirty="0">
                <a:solidFill>
                  <a:schemeClr val="accent1">
                    <a:lumMod val="75000"/>
                  </a:schemeClr>
                </a:solidFill>
                <a:effectLst>
                  <a:outerShdw blurRad="38100" dist="38100" dir="2700000" algn="tl">
                    <a:srgbClr val="000000">
                      <a:alpha val="43137"/>
                    </a:srgbClr>
                  </a:outerShdw>
                </a:effectLst>
              </a:rPr>
              <a:t> </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788"/>
            <a:ext cx="8064896" cy="4104282"/>
          </a:xfrm>
        </p:spPr>
        <p:txBody>
          <a:bodyPr>
            <a:noAutofit/>
          </a:bodyPr>
          <a:lstStyle/>
          <a:p>
            <a:r>
              <a:rPr lang="uk-UA" sz="1300" b="1" dirty="0"/>
              <a:t>Безпосереднім об’єктом</a:t>
            </a:r>
            <a:r>
              <a:rPr lang="uk-UA" sz="1300" dirty="0"/>
              <a:t> даного злочину </a:t>
            </a:r>
            <a:r>
              <a:rPr lang="uk-UA" sz="1300" b="1" dirty="0"/>
              <a:t>(ст. 113 КК України)</a:t>
            </a:r>
            <a:r>
              <a:rPr lang="uk-UA" sz="1300" dirty="0"/>
              <a:t> є безпека держави в економічній, екологічній і воєнній сферах відповідно до спрямованості конкретного акту диверсії. </a:t>
            </a:r>
            <a:r>
              <a:rPr lang="uk-UA" sz="1300" b="1" dirty="0"/>
              <a:t>Додатковий необхідний безпосередній об’єкт злочину</a:t>
            </a:r>
            <a:r>
              <a:rPr lang="uk-UA" sz="1300" dirty="0"/>
              <a:t> – життя та здоров’я людини, власність, навколишнє середовище. </a:t>
            </a:r>
          </a:p>
          <a:p>
            <a:r>
              <a:rPr lang="uk-UA" sz="1300" b="1" dirty="0"/>
              <a:t>Предметом злочину</a:t>
            </a:r>
            <a:r>
              <a:rPr lang="uk-UA" sz="1300" dirty="0"/>
              <a:t> можуть бути: </a:t>
            </a:r>
          </a:p>
          <a:p>
            <a:r>
              <a:rPr lang="uk-UA" sz="1300" dirty="0"/>
              <a:t>1) будівлі, споруди й інші об’єкти, що мають важливе народногосподарське чи оборонне значення, від діяльності яких залежить життє­діяльність певних регіонів або інших великих територій, належне функціо­нування низки галузей економіки, структур державного управління (електростанції, водо-, нафто-, газо-, нафтопродуктопроводи, мости, дамби, греблі, системи інформаційних комунікацій, вокзали, аеропорти, морські чи річкові порти, метрополітени, підприємства з виробництва грошових знаків України чи інші важливі підприємства, незалежно від форми власності, військові частини тощо), зокрема й підприємства, власне зруйнування або пошкодження яких уже є фактором небезпеки (хімічні, біологічні підприємства, підприємства з виготовлен­ня вибухових матеріалів і виробів, пожежонебезпечні виробництва чи сховища, виробництва з неперервними технологічними процесами в хімічній, мікробіологічній промисловості тощо); </a:t>
            </a:r>
          </a:p>
          <a:p>
            <a:r>
              <a:rPr lang="uk-UA" sz="1300" dirty="0"/>
              <a:t>2) земельні угіддя, водойми, ліси тощо; </a:t>
            </a:r>
          </a:p>
          <a:p>
            <a:r>
              <a:rPr lang="uk-UA" sz="1300" dirty="0"/>
              <a:t>3) стада й колекції тварин, риба, що водиться у ставках та інших водоймищах, великі пасіки тощо; </a:t>
            </a:r>
          </a:p>
          <a:p>
            <a:r>
              <a:rPr lang="uk-UA" sz="1300" dirty="0"/>
              <a:t>4) посіви сільськогосподарських або інших культур, лісові масиви тощо.</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47558302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2.6</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Диверсія</a:t>
            </a:r>
            <a:r>
              <a:rPr lang="ru-RU" sz="2400" dirty="0">
                <a:solidFill>
                  <a:schemeClr val="accent1">
                    <a:lumMod val="75000"/>
                  </a:schemeClr>
                </a:solidFill>
                <a:effectLst>
                  <a:outerShdw blurRad="38100" dist="38100" dir="2700000" algn="tl">
                    <a:srgbClr val="000000">
                      <a:alpha val="43137"/>
                    </a:srgbClr>
                  </a:outerShdw>
                </a:effectLst>
              </a:rPr>
              <a:t> </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788"/>
            <a:ext cx="8064896" cy="4104282"/>
          </a:xfrm>
        </p:spPr>
        <p:txBody>
          <a:bodyPr>
            <a:noAutofit/>
          </a:bodyPr>
          <a:lstStyle/>
          <a:p>
            <a:r>
              <a:rPr lang="uk-UA" sz="1300" b="1" dirty="0"/>
              <a:t>Об’єктивна сторона злочину</a:t>
            </a:r>
            <a:r>
              <a:rPr lang="uk-UA" sz="1300" dirty="0"/>
              <a:t> виявляється в семи формах, кожна з яких передбачає вчинення суспільно небезпечних дій (зокрема, вибухів і підпалів), спрямованих на: </a:t>
            </a:r>
          </a:p>
          <a:p>
            <a:r>
              <a:rPr lang="uk-UA" sz="1300" dirty="0"/>
              <a:t>1) масове знищення людей, заподіяння тілесних ушкоджень чи іншої шкоди їх здоров’ю; </a:t>
            </a:r>
          </a:p>
          <a:p>
            <a:r>
              <a:rPr lang="uk-UA" sz="1300" dirty="0"/>
              <a:t>2) зруйнування або пошкодження об’єктів, які мають важливе народногосподарське чи оборонне значення; </a:t>
            </a:r>
          </a:p>
          <a:p>
            <a:r>
              <a:rPr lang="uk-UA" sz="1300" dirty="0"/>
              <a:t>3) радіоактивне забруднення; </a:t>
            </a:r>
          </a:p>
          <a:p>
            <a:r>
              <a:rPr lang="uk-UA" sz="1300" dirty="0"/>
              <a:t>4) масове отруєння; </a:t>
            </a:r>
          </a:p>
          <a:p>
            <a:r>
              <a:rPr lang="uk-UA" sz="1300" dirty="0"/>
              <a:t>5) поширення епідемій; </a:t>
            </a:r>
          </a:p>
          <a:p>
            <a:r>
              <a:rPr lang="uk-UA" sz="1300" dirty="0"/>
              <a:t>6) поширення епізоотій; </a:t>
            </a:r>
          </a:p>
          <a:p>
            <a:r>
              <a:rPr lang="uk-UA" sz="1300" dirty="0"/>
              <a:t>7) поширення епіфітотій.</a:t>
            </a:r>
          </a:p>
          <a:p>
            <a:r>
              <a:rPr lang="uk-UA" sz="1300" i="1" dirty="0"/>
              <a:t>Вибух</a:t>
            </a:r>
            <a:r>
              <a:rPr lang="uk-UA" sz="1300" dirty="0"/>
              <a:t> – це процес вивільнення великої кількості енергії в обмежено­му об’ємі за короткий проміжок часу внаслідок миттєвого хімічного роз­кладання відповідних хімічних речовин або їх сумішей і створення дуже нагрітих газів. </a:t>
            </a:r>
            <a:r>
              <a:rPr lang="uk-UA" sz="1300" i="1" dirty="0"/>
              <a:t>Підпал</a:t>
            </a:r>
            <a:r>
              <a:rPr lang="uk-UA" sz="1300" dirty="0"/>
              <a:t> – це свідоме спричинення пожежі через застосування джерела вогню до певних об’єктів</a:t>
            </a:r>
            <a:r>
              <a:rPr lang="uk-UA" sz="1300" dirty="0" smtClean="0"/>
              <a:t>.</a:t>
            </a:r>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88453288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2.6</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Диверсія</a:t>
            </a:r>
            <a:r>
              <a:rPr lang="ru-RU" sz="2400" dirty="0">
                <a:solidFill>
                  <a:schemeClr val="accent1">
                    <a:lumMod val="75000"/>
                  </a:schemeClr>
                </a:solidFill>
                <a:effectLst>
                  <a:outerShdw blurRad="38100" dist="38100" dir="2700000" algn="tl">
                    <a:srgbClr val="000000">
                      <a:alpha val="43137"/>
                    </a:srgbClr>
                  </a:outerShdw>
                </a:effectLst>
              </a:rPr>
              <a:t> </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788"/>
            <a:ext cx="8136904" cy="4104282"/>
          </a:xfrm>
        </p:spPr>
        <p:txBody>
          <a:bodyPr>
            <a:noAutofit/>
          </a:bodyPr>
          <a:lstStyle/>
          <a:p>
            <a:r>
              <a:rPr lang="uk-UA" sz="1260" dirty="0"/>
              <a:t>До інших дій, спрямованих на масове знищення людей, заподіяння тілесних ушкоджень або іншої шкоди їхньому здоров’ю, на зруйнування чи пошкодження об’єктів, які мають важливе народногосподарське чи оборонне значення, можна віднести, наприклад, пошкодження дамби гідроелектростанції, що спричинило затоплення населеного пункту; вимикання сигналу маяка, наслідком чого стала загибель корабля; пуск ракети, спрямованої на важливий народногосподарський або воєнний об’єкт; поміщення у воду в місці масового відпочинку людей дроту високовольтної лінії </a:t>
            </a:r>
            <a:r>
              <a:rPr lang="uk-UA" sz="1260" dirty="0" err="1"/>
              <a:t>електропередач</a:t>
            </a:r>
            <a:r>
              <a:rPr lang="uk-UA" sz="1260" dirty="0"/>
              <a:t>; організація катастрофи; внесення вірусів у комп’ютерні системи для ускладнення їхньої роботи чи знищен­ня накопиченої на магнітних носіях важливої інформації тощо.</a:t>
            </a:r>
          </a:p>
          <a:p>
            <a:r>
              <a:rPr lang="uk-UA" sz="1260" i="1" dirty="0"/>
              <a:t>Масове знищення людей</a:t>
            </a:r>
            <a:r>
              <a:rPr lang="uk-UA" sz="1260" dirty="0"/>
              <a:t> – це позбавлення життя багатьох людей (конкретна їх кількість визначається зважаючи на обставини справи). Це може бути як декілька тисяч осіб, скупчених у одному місці під час, наприклад, демонстрації, так і декілька десятків осіб, які перебувають, приміром, у будинку посольства, в міському транспорті, дитячому садку, лікарні, відділенні міліції, іншому громадському місці.</a:t>
            </a:r>
          </a:p>
          <a:p>
            <a:r>
              <a:rPr lang="uk-UA" sz="1260" i="1" dirty="0"/>
              <a:t>Під тілесними ушкодженнями розуміють</a:t>
            </a:r>
            <a:r>
              <a:rPr lang="uk-UA" sz="1260" dirty="0"/>
              <a:t> порушення анатомічної цілісності тканин, органів та їх функцій, що виникає як наслідок дії одного чи кількох зовнішніх </a:t>
            </a:r>
            <a:r>
              <a:rPr lang="uk-UA" sz="1260" dirty="0" err="1"/>
              <a:t>ушкоджувальних</a:t>
            </a:r>
            <a:r>
              <a:rPr lang="uk-UA" sz="1260" dirty="0"/>
              <a:t> факторів – фізичних, хімічних, біологічних, психічних, а під іншою шкодою для здоров’я людей – неврологічний розлад, втрата працездатності тощо. </a:t>
            </a:r>
          </a:p>
          <a:p>
            <a:r>
              <a:rPr lang="uk-UA" sz="1260" dirty="0"/>
              <a:t>До дій, спрямованих </a:t>
            </a:r>
            <a:r>
              <a:rPr lang="uk-UA" sz="1260" i="1" dirty="0"/>
              <a:t>на радіоактивне забруднення</a:t>
            </a:r>
            <a:r>
              <a:rPr lang="uk-UA" sz="1260" dirty="0"/>
              <a:t>, можуть бути віднесені, наприклад, зруйнування чи пошкодження ядерних установок, інших джерел іонізуючого випромінювання, порушення </a:t>
            </a:r>
            <a:r>
              <a:rPr lang="uk-UA" sz="1260" dirty="0" err="1"/>
              <a:t>корпуса</a:t>
            </a:r>
            <a:r>
              <a:rPr lang="uk-UA" sz="1260" dirty="0"/>
              <a:t>, оболонки </a:t>
            </a:r>
            <a:r>
              <a:rPr lang="uk-UA" sz="1260" dirty="0" err="1"/>
              <a:t>агрегата</a:t>
            </a:r>
            <a:r>
              <a:rPr lang="uk-UA" sz="1260" dirty="0"/>
              <a:t>, </a:t>
            </a:r>
            <a:r>
              <a:rPr lang="uk-UA" sz="1260" dirty="0" err="1"/>
              <a:t>вироба</a:t>
            </a:r>
            <a:r>
              <a:rPr lang="uk-UA" sz="1260" dirty="0"/>
              <a:t>, у яких містяться радіоактивні речовини через його розбирання чи підпалювання тощо.</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49004188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2.6</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Диверсія</a:t>
            </a:r>
            <a:r>
              <a:rPr lang="ru-RU" sz="2400" dirty="0">
                <a:solidFill>
                  <a:schemeClr val="accent1">
                    <a:lumMod val="75000"/>
                  </a:schemeClr>
                </a:solidFill>
                <a:effectLst>
                  <a:outerShdw blurRad="38100" dist="38100" dir="2700000" algn="tl">
                    <a:srgbClr val="000000">
                      <a:alpha val="43137"/>
                    </a:srgbClr>
                  </a:outerShdw>
                </a:effectLst>
              </a:rPr>
              <a:t> </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788"/>
            <a:ext cx="8064896" cy="4104282"/>
          </a:xfrm>
        </p:spPr>
        <p:txBody>
          <a:bodyPr>
            <a:noAutofit/>
          </a:bodyPr>
          <a:lstStyle/>
          <a:p>
            <a:r>
              <a:rPr lang="uk-UA" sz="1300" i="1" dirty="0"/>
              <a:t>Під масовими отруєннями</a:t>
            </a:r>
            <a:r>
              <a:rPr lang="uk-UA" sz="1300" dirty="0"/>
              <a:t> розуміються заподіяння шкоди життю та здоров’ю великої кількості осіб через отруєння їх. Масове отруєння тварин і рослин має кваліфікуватися за ст. 441 КК України як екоцид. Дії, спрямовані на масове отруєння, полягають у домішуванні токсичних (отруйних) речовин до води, повітря, продуктів харчування, лікарських засобів тощо.</a:t>
            </a:r>
          </a:p>
          <a:p>
            <a:r>
              <a:rPr lang="uk-UA" sz="1300" i="1" dirty="0"/>
              <a:t>Епідемія</a:t>
            </a:r>
            <a:r>
              <a:rPr lang="uk-UA" sz="1300" dirty="0"/>
              <a:t> – це процес масового поширення заразних захворювань людей (чуми, холери тощо), який відбувається на значній території за порівняно короткий проміжок часу, коли показник інфекційної за­хворюваності населення певної місцевості та в певний час пере­вищує звичайний рівень, характерний для цієї інфекційної хвороби, і характеризується відповідною динамікою. Окремі випадки захворювання людей, навіть на особливо небезпечні інфекційні хвороби, екзотичні чи хвороби невиявленої </a:t>
            </a:r>
            <a:r>
              <a:rPr lang="uk-UA" sz="1300" dirty="0" err="1"/>
              <a:t>етиології</a:t>
            </a:r>
            <a:r>
              <a:rPr lang="uk-UA" sz="1300" dirty="0"/>
              <a:t>, не можуть визнаватись епідемією. Умисне зараження однієї, двох або кількох осіб венеричною хворобою кваліфікується за ст. 133 КК України, а вірусом імунодефіциту людини чи іншої невиліковної інфекційної хвороби – за ст. 130 КК України. Загибель людей у результаті епідемії охоплюється складом цього злочину та додаткової кваліфікації не потребує.</a:t>
            </a:r>
          </a:p>
          <a:p>
            <a:r>
              <a:rPr lang="uk-UA" sz="1300" i="1" dirty="0"/>
              <a:t>Епізоотія</a:t>
            </a:r>
            <a:r>
              <a:rPr lang="uk-UA" sz="1300" dirty="0"/>
              <a:t> – це процес масового поширення заразних (інфекційних і паразитарних) захворювань (сказу, чуми, ящуру тощо) сільськогосподарських, домашніх, </a:t>
            </a:r>
            <a:r>
              <a:rPr lang="uk-UA" sz="1300" dirty="0" err="1"/>
              <a:t>зоопаркових</a:t>
            </a:r>
            <a:r>
              <a:rPr lang="uk-UA" sz="1300" dirty="0"/>
              <a:t>, лабораторних, диких, циркових тварин і хутрових звірів, домашньої та дикої птиці, бджіл, риб, жаб, молюсків, раків, шовкопрядів, інших представників фауни, а також ембріонів, інкубаційних яєць, заплідненої ікри, зигот, сперми тощо. Епізоотія характеризується неперервністю на значній території за порівняно короткий проміжок часу.</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96942766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2.6</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Диверсія</a:t>
            </a:r>
            <a:r>
              <a:rPr lang="ru-RU" sz="2400" dirty="0">
                <a:solidFill>
                  <a:schemeClr val="accent1">
                    <a:lumMod val="75000"/>
                  </a:schemeClr>
                </a:solidFill>
                <a:effectLst>
                  <a:outerShdw blurRad="38100" dist="38100" dir="2700000" algn="tl">
                    <a:srgbClr val="000000">
                      <a:alpha val="43137"/>
                    </a:srgbClr>
                  </a:outerShdw>
                </a:effectLst>
              </a:rPr>
              <a:t> </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788"/>
            <a:ext cx="8064896" cy="4104282"/>
          </a:xfrm>
        </p:spPr>
        <p:txBody>
          <a:bodyPr>
            <a:noAutofit/>
          </a:bodyPr>
          <a:lstStyle/>
          <a:p>
            <a:r>
              <a:rPr lang="uk-UA" sz="1300" i="1" dirty="0"/>
              <a:t>Епіфітотія</a:t>
            </a:r>
            <a:r>
              <a:rPr lang="uk-UA" sz="1300" dirty="0"/>
              <a:t> полягає у значному поширенні грибкових, вірусних або бактеріологічних захворювань сільськогосподарських рослинних культур, лісових насаджень, водних та інших рослин. Такі захворювання можуть бути спричинені дією шкідників (комах, кліщів, мікро­організмів) або </a:t>
            </a:r>
            <a:r>
              <a:rPr lang="uk-UA" sz="1300" dirty="0" err="1"/>
              <a:t>фітопатогенів</a:t>
            </a:r>
            <a:r>
              <a:rPr lang="uk-UA" sz="1300" dirty="0"/>
              <a:t> (вірусів, бактерій, грибів).</a:t>
            </a:r>
          </a:p>
          <a:p>
            <a:r>
              <a:rPr lang="uk-UA" sz="1300" dirty="0"/>
              <a:t>Дії, спрямовані на поширення епідемії, епізоотії чи епіфітотії, можуть полягати в розповсюдженні у будь-який спосіб на території України збудників або переносників відповідних </a:t>
            </a:r>
            <a:r>
              <a:rPr lang="uk-UA" sz="1300" dirty="0" err="1"/>
              <a:t>хвороб</a:t>
            </a:r>
            <a:r>
              <a:rPr lang="uk-UA" sz="1300" dirty="0"/>
              <a:t> (гризунів, комах, кліщів тощо) чи у спробі такого розповсюдження.</a:t>
            </a:r>
          </a:p>
          <a:p>
            <a:r>
              <a:rPr lang="uk-UA" sz="1300" b="1" dirty="0"/>
              <a:t>Злочин (у будь-якій із його форм) є закінченим з моменту</a:t>
            </a:r>
            <a:r>
              <a:rPr lang="uk-UA" sz="1300" dirty="0"/>
              <a:t> вчинення вибуху, підпалу, затоплення, обвалу або інших дій відповідної спрямо­ваності, незалежно від того, чи фактично настали певні наслідки (наприклад, у результаті вибуху через слабку міцність заряду можуть узагалі не настати якісь помітні наслідки, через дощ може не загорітися підпалене сховище чи отрута виявиться неефективною). Іншими словами, диверсія – це </a:t>
            </a:r>
            <a:r>
              <a:rPr lang="uk-UA" sz="1300" b="1" dirty="0"/>
              <a:t>злочин із формальним складом.</a:t>
            </a:r>
            <a:endParaRPr lang="uk-UA" sz="1300" dirty="0"/>
          </a:p>
          <a:p>
            <a:r>
              <a:rPr lang="uk-UA" sz="1300" b="1" dirty="0"/>
              <a:t>Суб’єктивна сторона злочину</a:t>
            </a:r>
            <a:r>
              <a:rPr lang="uk-UA" sz="1300" dirty="0"/>
              <a:t> характеризується прямим умислом і спеціальною </a:t>
            </a:r>
            <a:r>
              <a:rPr lang="uk-UA" sz="1300" b="1" dirty="0"/>
              <a:t>метою </a:t>
            </a:r>
            <a:r>
              <a:rPr lang="uk-UA" sz="1300" dirty="0"/>
              <a:t>– ослабити державу. Саме за ознакою спеціальної мети (не беручи до уваги деякі інші ознаки) </a:t>
            </a:r>
            <a:r>
              <a:rPr lang="uk-UA" sz="1300" b="1" dirty="0"/>
              <a:t>диверсію треба відмежовувати</a:t>
            </a:r>
            <a:r>
              <a:rPr lang="uk-UA" sz="1300" dirty="0"/>
              <a:t> від таких суміжних умисних злочинів, як, наприклад, умисне вбивство двох чи більше осіб або вбивство способом, небезпечним для життя багатьох осіб, терористичний акт, екоцид тощо.</a:t>
            </a:r>
          </a:p>
          <a:p>
            <a:r>
              <a:rPr lang="uk-UA" sz="1300" b="1" dirty="0"/>
              <a:t>Суб’єкт злочину</a:t>
            </a:r>
            <a:r>
              <a:rPr lang="uk-UA" sz="1300" dirty="0"/>
              <a:t> – фізична осудна особа, що досягла 14-річного віку.</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268876774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2.7</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Шпигунство</a:t>
            </a:r>
            <a:r>
              <a:rPr lang="ru-RU" sz="2400" dirty="0">
                <a:solidFill>
                  <a:schemeClr val="accent1">
                    <a:lumMod val="75000"/>
                  </a:schemeClr>
                </a:solidFill>
                <a:effectLst>
                  <a:outerShdw blurRad="38100" dist="38100" dir="2700000" algn="tl">
                    <a:srgbClr val="000000">
                      <a:alpha val="43137"/>
                    </a:srgbClr>
                  </a:outerShdw>
                </a:effectLst>
              </a:rPr>
              <a:t> </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788"/>
            <a:ext cx="8064896" cy="4104282"/>
          </a:xfrm>
        </p:spPr>
        <p:txBody>
          <a:bodyPr>
            <a:noAutofit/>
          </a:bodyPr>
          <a:lstStyle/>
          <a:p>
            <a:r>
              <a:rPr lang="uk-UA" sz="1300" b="1" dirty="0"/>
              <a:t>Безпосереднім об'єктом</a:t>
            </a:r>
            <a:r>
              <a:rPr lang="uk-UA" sz="1300" i="1" dirty="0"/>
              <a:t> </a:t>
            </a:r>
            <a:r>
              <a:rPr lang="uk-UA" sz="1300" dirty="0"/>
              <a:t>цього злочину </a:t>
            </a:r>
            <a:r>
              <a:rPr lang="uk-UA" sz="1300" b="1" dirty="0"/>
              <a:t>(ст. 114 КК України) </a:t>
            </a:r>
            <a:r>
              <a:rPr lang="uk-UA" sz="1300" dirty="0"/>
              <a:t>є зовнішня безпека України.</a:t>
            </a:r>
          </a:p>
          <a:p>
            <a:r>
              <a:rPr lang="uk-UA" sz="1300" dirty="0"/>
              <a:t>З </a:t>
            </a:r>
            <a:r>
              <a:rPr lang="uk-UA" sz="1300" b="1" dirty="0"/>
              <a:t>об'єктивної сторони</a:t>
            </a:r>
            <a:r>
              <a:rPr lang="uk-UA" sz="1300" i="1" dirty="0"/>
              <a:t> </a:t>
            </a:r>
            <a:r>
              <a:rPr lang="uk-UA" sz="1300" dirty="0"/>
              <a:t>шпигунство виражається в передачі або збиранні з метою передачі іноземній державі, іноземній організації або їх представникам відомостей, що становлять державну таємницю.</a:t>
            </a:r>
          </a:p>
          <a:p>
            <a:r>
              <a:rPr lang="uk-UA" sz="1300" b="1" dirty="0"/>
              <a:t>Предметом</a:t>
            </a:r>
            <a:r>
              <a:rPr lang="uk-UA" sz="1300" i="1" dirty="0"/>
              <a:t> </a:t>
            </a:r>
            <a:r>
              <a:rPr lang="uk-UA" sz="1300" dirty="0"/>
              <a:t>шпигунства є відомості, що становлять державну таємницю, вичерпний перелік яких міститься в Законі України «Про державну таємницю» від 21 січня 1994 р. Згідно з цим законом державною таємницею визнається певний вид таємної інформації, що охоплює відомості у сфері оборони, економіки, науки і техніки, зовнішніх відносин, державної безпеки та охорони правопорядку, розголошення яких може завдати шкоди національній безпеці України та які визнані у порядку, встановленому цим Законом, державною таємницею і підлягають охороні державою. Спеціальним уповноваженим органом державної влади в сфері забезпечення охорони державної таємниці є Служба безпеки України.</a:t>
            </a:r>
          </a:p>
          <a:p>
            <a:r>
              <a:rPr lang="uk-UA" sz="1300" dirty="0"/>
              <a:t>Шпигунство може виражатися у двох формах: </a:t>
            </a:r>
            <a:endParaRPr lang="uk-UA" sz="1300" dirty="0" smtClean="0"/>
          </a:p>
          <a:p>
            <a:pPr marL="868680" lvl="1" indent="-228600">
              <a:buAutoNum type="arabicParenR"/>
            </a:pPr>
            <a:r>
              <a:rPr lang="uk-UA" sz="1300" dirty="0" smtClean="0"/>
              <a:t>передачі </a:t>
            </a:r>
            <a:r>
              <a:rPr lang="uk-UA" sz="1300" dirty="0"/>
              <a:t>іноземній державі, іноземній організації або їх представникам відомостей, що становлять державну таємницю; </a:t>
            </a:r>
            <a:endParaRPr lang="uk-UA" sz="1300" dirty="0" smtClean="0"/>
          </a:p>
          <a:p>
            <a:pPr marL="868680" lvl="1" indent="-228600">
              <a:buAutoNum type="arabicParenR"/>
            </a:pPr>
            <a:r>
              <a:rPr lang="uk-UA" sz="1300" dirty="0" smtClean="0"/>
              <a:t>збиранні </a:t>
            </a:r>
            <a:r>
              <a:rPr lang="uk-UA" sz="1300" dirty="0"/>
              <a:t>таких же відомостей з метою передачі іноземній державі, її організаціям або їх представникам.</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77556320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2.7</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Шпигунство</a:t>
            </a:r>
            <a:r>
              <a:rPr lang="ru-RU" sz="2400" dirty="0">
                <a:solidFill>
                  <a:schemeClr val="accent1">
                    <a:lumMod val="75000"/>
                  </a:schemeClr>
                </a:solidFill>
                <a:effectLst>
                  <a:outerShdw blurRad="38100" dist="38100" dir="2700000" algn="tl">
                    <a:srgbClr val="000000">
                      <a:alpha val="43137"/>
                    </a:srgbClr>
                  </a:outerShdw>
                </a:effectLst>
              </a:rPr>
              <a:t> </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275606"/>
            <a:ext cx="8208912" cy="4104282"/>
          </a:xfrm>
        </p:spPr>
        <p:txBody>
          <a:bodyPr>
            <a:noAutofit/>
          </a:bodyPr>
          <a:lstStyle/>
          <a:p>
            <a:r>
              <a:rPr lang="uk-UA" sz="1200" i="1" dirty="0"/>
              <a:t>Передача зазначених відомостей</a:t>
            </a:r>
            <a:r>
              <a:rPr lang="uk-UA" sz="1200" dirty="0"/>
              <a:t> має місце у випадках, коли особа володіє ними і повідомляє (вручає) їх іноземній державі або її представнику (агенту). Способи передачі можуть бути різними (усна, письмова, безпосереднє ознайомлення з будь-якими матеріалами, передача по радіо, телефону, з використанням тайників, кур'єрів та ін.). Для відповідальності не має значення, передаються першоджерела (наприклад, оригінали документів, креслення, зразки пального), їх копії чи лише відомості про них (зліпки, макети, опис технічних систем, будь-яких об'єктів та ін.). Тому будь-які дії, виражені як у формі передачі в буквальному розумінні цього слова, так і у створенні умов для ознайомлення </a:t>
            </a:r>
            <a:r>
              <a:rPr lang="uk-UA" sz="1200" dirty="0" err="1"/>
              <a:t>агента</a:t>
            </a:r>
            <a:r>
              <a:rPr lang="uk-UA" sz="1200" dirty="0"/>
              <a:t> іншої держави з ними, підпадають під поняття передачі.</a:t>
            </a:r>
          </a:p>
          <a:p>
            <a:r>
              <a:rPr lang="uk-UA" sz="1200" i="1" dirty="0"/>
              <a:t>Збирання відомостей, що становлять державну таємницю</a:t>
            </a:r>
            <a:r>
              <a:rPr lang="uk-UA" sz="1200" dirty="0"/>
              <a:t>, – це будь-які випадки здобуття таких відомостей (наприклад, викрадення, особисте спостереження, фотографування, підслуховування телефонних розмов та ін.). Нерідко для отримання таких відомостей використовується найскладніша сучасна техніка (спеціально обладнані літаки, кораблі або автомашини, спеціально встановлені на суші чи на морі прилади для отримання розвідувальної інформації та ін.). Якщо шпигунство вчинене шляхом незаконного втручання в роботу автоматизованих електронно-обчислювальних машин, їх систем чи комп'ютерних мереж, це потребує додаткової кваліфікації за ст. 361 КК України, а шляхом викрадення, привласнення, вимагання комп'ютерної інформації або заволодіння нею шляхом шахрайства чи зловживання службової особи своїм службовим становищем, – за ст. 362 КК України. </a:t>
            </a:r>
          </a:p>
          <a:p>
            <a:r>
              <a:rPr lang="uk-UA" sz="1200" dirty="0"/>
              <a:t>Якщо особою викрадено з метою передачі іноземній державі, іноземній організації чи їх представникам предмети, відомості про які становлять державну таємницю (зразки військової зброї, спеціальної техніки, криптографічного чи іншого обладнання, радіоактивні матеріали тощо), або офіційні документи, що знаходяться на державних підприємствах і містять державну таємницю, ці дії, залежно від їх конкретного способу, а також від особливостей предмета і суб'єкта, слід додатково кваліфікувати за ст. ст. 185-191, 262, 357, 410 КК України.</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8410706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lvl="0"/>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1.2. </a:t>
            </a:r>
            <a:r>
              <a:rPr lang="uk-UA" sz="2400" dirty="0" smtClean="0">
                <a:solidFill>
                  <a:schemeClr val="accent1">
                    <a:lumMod val="75000"/>
                  </a:schemeClr>
                </a:solidFill>
                <a:effectLst>
                  <a:outerShdw blurRad="38100" dist="38100" dir="2700000" algn="tl">
                    <a:srgbClr val="000000">
                      <a:alpha val="43137"/>
                    </a:srgbClr>
                  </a:outerShdw>
                </a:effectLst>
              </a:rPr>
              <a:t>Система </a:t>
            </a:r>
            <a:r>
              <a:rPr lang="uk-UA" sz="2400" dirty="0">
                <a:solidFill>
                  <a:schemeClr val="accent1">
                    <a:lumMod val="75000"/>
                  </a:schemeClr>
                </a:solidFill>
                <a:effectLst>
                  <a:outerShdw blurRad="38100" dist="38100" dir="2700000" algn="tl">
                    <a:srgbClr val="000000">
                      <a:alpha val="43137"/>
                    </a:srgbClr>
                  </a:outerShdw>
                </a:effectLst>
              </a:rPr>
              <a:t>норм Особливої частини КК </a:t>
            </a:r>
            <a:r>
              <a:rPr lang="uk-UA" sz="2400" dirty="0" smtClean="0">
                <a:solidFill>
                  <a:schemeClr val="accent1">
                    <a:lumMod val="75000"/>
                  </a:schemeClr>
                </a:solidFill>
                <a:effectLst>
                  <a:outerShdw blurRad="38100" dist="38100" dir="2700000" algn="tl">
                    <a:srgbClr val="000000">
                      <a:alpha val="43137"/>
                    </a:srgbClr>
                  </a:outerShdw>
                </a:effectLst>
              </a:rPr>
              <a:t>України</a:t>
            </a:r>
            <a:r>
              <a:rPr lang="uk-UA" sz="2400" dirty="0"/>
              <a:t/>
            </a:r>
            <a:br>
              <a:rPr lang="uk-UA" sz="2400" dirty="0"/>
            </a:br>
            <a:endParaRPr lang="uk-UA" sz="2400" dirty="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p:txBody>
          <a:bodyPr>
            <a:normAutofit fontScale="92500" lnSpcReduction="10000"/>
          </a:bodyPr>
          <a:lstStyle/>
          <a:p>
            <a:r>
              <a:rPr lang="uk-UA" dirty="0"/>
              <a:t>Система Особливої частини кримінального законодавства являє собою послідовне об’єднання кримінально-правових норм, що містяться в ст. ст. 109–447 КК України. Статті Кримінального кодексу об’єднанні в розділи. Розташування розділів стосовно один до одного і окремих видів злочинів усередині розділів залежить від об’єкту посягання, тобто від суспільних відносин, що охороняються кримінальним правом.</a:t>
            </a:r>
          </a:p>
          <a:p>
            <a:r>
              <a:rPr lang="uk-UA" dirty="0"/>
              <a:t>Родовий об’єкт злочину вказаний в назвах </a:t>
            </a:r>
            <a:r>
              <a:rPr lang="uk-UA" dirty="0" smtClean="0"/>
              <a:t>розділів </a:t>
            </a:r>
            <a:r>
              <a:rPr lang="uk-UA" dirty="0"/>
              <a:t>Кримінального кодексу України. Послідовність розташування розділів в системі Особливої частини визначається значимістю охоронюваного об’єкту посягання. Чим більшу цінність мають суспільні відносини, тим вище в системі розташований розділ, в якому містяться норми, які передбачають відповідальність за посягання на ці відносини. </a:t>
            </a:r>
          </a:p>
          <a:p>
            <a:r>
              <a:rPr lang="uk-UA" dirty="0"/>
              <a:t>Статті Особливої частини можуть містити декілька правових норм. В таких статтях розрізняють частини і пункти, які мають цифрове позначення, і містять різновиди одного і того ж складу злочину. При застосуванні Кримінального Закону вказується відповідна частина і пункт статті Кримінального кодексу. Наприклад, умисне вбивство двох або більше осіб кваліфікується за п. 1 ч. 2 ст. 115 КК України.</a:t>
            </a:r>
          </a:p>
          <a:p>
            <a:r>
              <a:rPr lang="uk-UA" dirty="0"/>
              <a:t>Всі норми Особливої частини КК за своїм змістом поділяються на три групи: 1) </a:t>
            </a:r>
            <a:r>
              <a:rPr lang="uk-UA" b="1" dirty="0" err="1"/>
              <a:t>заборонювальні</a:t>
            </a:r>
            <a:r>
              <a:rPr lang="uk-UA" b="1" dirty="0"/>
              <a:t> </a:t>
            </a:r>
            <a:r>
              <a:rPr lang="uk-UA" dirty="0"/>
              <a:t>(забороняють певні суспільно небезпечні діяння під загрозою застосування кримінального покарання за їх вчинення, наприклад, ч. 1 ст. 109 КК України); 2) </a:t>
            </a:r>
            <a:r>
              <a:rPr lang="uk-UA" b="1" dirty="0"/>
              <a:t>роз'яснювальні </a:t>
            </a:r>
            <a:r>
              <a:rPr lang="uk-UA" dirty="0"/>
              <a:t>(розкривають значення деяких понять і термінів, що вживаються у кримінальному законі, наприклад, ч. 1 ст. 401 КК України); 3) </a:t>
            </a:r>
            <a:r>
              <a:rPr lang="uk-UA" b="1" dirty="0"/>
              <a:t>заохочувальні </a:t>
            </a:r>
            <a:r>
              <a:rPr lang="uk-UA" dirty="0"/>
              <a:t>(встановлюють умови звільнення особи від кримінальної відповідальності за конкретний злочин, наприклад, ч. 3 ст. 263 КК України).</a:t>
            </a:r>
          </a:p>
          <a:p>
            <a:endParaRPr lang="uk-UA"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067564846"/>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2.7</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Шпигунство</a:t>
            </a:r>
            <a:r>
              <a:rPr lang="ru-RU" sz="2400" dirty="0">
                <a:solidFill>
                  <a:schemeClr val="accent1">
                    <a:lumMod val="75000"/>
                  </a:schemeClr>
                </a:solidFill>
                <a:effectLst>
                  <a:outerShdw blurRad="38100" dist="38100" dir="2700000" algn="tl">
                    <a:srgbClr val="000000">
                      <a:alpha val="43137"/>
                    </a:srgbClr>
                  </a:outerShdw>
                </a:effectLst>
              </a:rPr>
              <a:t> </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275606"/>
            <a:ext cx="8136904" cy="4104282"/>
          </a:xfrm>
        </p:spPr>
        <p:txBody>
          <a:bodyPr>
            <a:noAutofit/>
          </a:bodyPr>
          <a:lstStyle/>
          <a:p>
            <a:pPr>
              <a:spcBef>
                <a:spcPts val="400"/>
              </a:spcBef>
            </a:pPr>
            <a:r>
              <a:rPr lang="uk-UA" sz="1300" dirty="0"/>
              <a:t>Шпигунство, поєднане з незаконним використанням спеціальних технічних засобів негласного отримання інформації, повністю охоплюється ст. 114 і не потребує додаткової кваліфікації за ст. 359 КК України.</a:t>
            </a:r>
          </a:p>
          <a:p>
            <a:pPr>
              <a:spcBef>
                <a:spcPts val="400"/>
              </a:spcBef>
            </a:pPr>
            <a:r>
              <a:rPr lang="uk-UA" sz="1300" dirty="0"/>
              <a:t>Для відповідальності за ст. 114  КК України важливо встановити, що відомості, які становлять державну таємницю, були передані чи збиралися для передачі саме іноземним державам, іноземним організаціям або їх представникам.</a:t>
            </a:r>
          </a:p>
          <a:p>
            <a:pPr>
              <a:spcBef>
                <a:spcPts val="400"/>
              </a:spcBef>
            </a:pPr>
            <a:r>
              <a:rPr lang="uk-UA" sz="1300" b="1" dirty="0"/>
              <a:t>Закінченим </a:t>
            </a:r>
            <a:r>
              <a:rPr lang="uk-UA" sz="1300" dirty="0"/>
              <a:t>шпигунство вважається з моменту початку збирання вказаних відомостей або з моменту їх передачі.</a:t>
            </a:r>
          </a:p>
          <a:p>
            <a:pPr>
              <a:spcBef>
                <a:spcPts val="400"/>
              </a:spcBef>
            </a:pPr>
            <a:r>
              <a:rPr lang="uk-UA" sz="1300" b="1" dirty="0"/>
              <a:t>Суб'єктивна сторона</a:t>
            </a:r>
            <a:r>
              <a:rPr lang="uk-UA" sz="1300" i="1" dirty="0"/>
              <a:t> </a:t>
            </a:r>
            <a:r>
              <a:rPr lang="uk-UA" sz="1300" dirty="0"/>
              <a:t>цього злочину – прямий умисел, за якого особа усвідомлює, що відомості збираються або передаються іноземній державі, організації або їх представникам і що ці відомості є державною таємницею, яка не підлягає передачі. Мотиви злочину на кваліфікацію не впливають.</a:t>
            </a:r>
          </a:p>
          <a:p>
            <a:pPr>
              <a:spcBef>
                <a:spcPts val="400"/>
              </a:spcBef>
            </a:pPr>
            <a:r>
              <a:rPr lang="uk-UA" sz="1300" b="1" dirty="0"/>
              <a:t>Суб'єкт</a:t>
            </a:r>
            <a:r>
              <a:rPr lang="uk-UA" sz="1300" b="1" i="1" dirty="0"/>
              <a:t> </a:t>
            </a:r>
            <a:r>
              <a:rPr lang="uk-UA" sz="1300" dirty="0"/>
              <a:t>злочину – іноземець або особа без громадянства, які досягли 16-річного віку. Громадянин України за шпигунство несе відповідальність за ст. 111 КК України – за державну зраду.</a:t>
            </a:r>
          </a:p>
          <a:p>
            <a:pPr>
              <a:spcBef>
                <a:spcPts val="400"/>
              </a:spcBef>
            </a:pPr>
            <a:r>
              <a:rPr lang="uk-UA" sz="1300" dirty="0"/>
              <a:t>Частина 2 ст. 114 КК України передбачає заохочувальну норму</a:t>
            </a:r>
            <a:r>
              <a:rPr lang="uk-UA" sz="1300" b="1" dirty="0"/>
              <a:t>: особа звільняється від кримінальної відповідальності </a:t>
            </a:r>
            <a:r>
              <a:rPr lang="uk-UA" sz="1300" dirty="0"/>
              <a:t>за шпигунство за наявності сукупності трьох умов: </a:t>
            </a:r>
          </a:p>
          <a:p>
            <a:pPr>
              <a:spcBef>
                <a:spcPts val="400"/>
              </a:spcBef>
            </a:pPr>
            <a:r>
              <a:rPr lang="uk-UA" sz="1300" dirty="0"/>
              <a:t>1) особа припинила свою діяльність, передбачену ч. 1 ст. 114 КК України;</a:t>
            </a:r>
          </a:p>
          <a:p>
            <a:pPr>
              <a:spcBef>
                <a:spcPts val="400"/>
              </a:spcBef>
            </a:pPr>
            <a:r>
              <a:rPr lang="uk-UA" sz="1300" dirty="0"/>
              <a:t>2) добровільно повідомила органи державної влади про вчинене;</a:t>
            </a:r>
          </a:p>
          <a:p>
            <a:pPr>
              <a:spcBef>
                <a:spcPts val="400"/>
              </a:spcBef>
            </a:pPr>
            <a:r>
              <a:rPr lang="uk-UA" sz="1300" dirty="0"/>
              <a:t>3) внаслідок цього та вжитих заходів було </a:t>
            </a:r>
            <a:r>
              <a:rPr lang="uk-UA" sz="1300" dirty="0" err="1"/>
              <a:t>відвернено</a:t>
            </a:r>
            <a:r>
              <a:rPr lang="uk-UA" sz="1300" dirty="0"/>
              <a:t> заподіяння шкоди інтересам України.</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70624174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solidFill>
                  <a:schemeClr val="accent1">
                    <a:lumMod val="75000"/>
                  </a:schemeClr>
                </a:solidFill>
                <a:effectLst>
                  <a:outerShdw blurRad="38100" dist="38100" dir="2700000" algn="tl">
                    <a:srgbClr val="000000">
                      <a:alpha val="43137"/>
                    </a:srgbClr>
                  </a:outerShdw>
                </a:effectLst>
              </a:rPr>
              <a:t>ТЕМА 2</a:t>
            </a:r>
            <a:endParaRPr lang="uk-UA" b="1" dirty="0">
              <a:solidFill>
                <a:schemeClr val="accent1">
                  <a:lumMod val="75000"/>
                </a:schemeClr>
              </a:solidFill>
              <a:effectLst>
                <a:outerShdw blurRad="38100" dist="38100" dir="2700000" algn="tl">
                  <a:srgbClr val="000000">
                    <a:alpha val="43137"/>
                  </a:srgbClr>
                </a:outerShdw>
              </a:effectLst>
            </a:endParaRPr>
          </a:p>
        </p:txBody>
      </p:sp>
      <p:sp>
        <p:nvSpPr>
          <p:cNvPr id="4" name="Объект 3"/>
          <p:cNvSpPr>
            <a:spLocks noGrp="1"/>
          </p:cNvSpPr>
          <p:nvPr>
            <p:ph sz="quarter" idx="13"/>
          </p:nvPr>
        </p:nvSpPr>
        <p:spPr>
          <a:xfrm>
            <a:off x="1403648" y="1275606"/>
            <a:ext cx="7740352" cy="3816424"/>
          </a:xfrm>
        </p:spPr>
        <p:txBody>
          <a:bodyPr>
            <a:noAutofit/>
          </a:bodyPr>
          <a:lstStyle/>
          <a:p>
            <a:pPr marL="90488" lvl="0" indent="-90488">
              <a:buFont typeface="+mj-lt"/>
              <a:buAutoNum type="arabicPeriod"/>
            </a:pPr>
            <a:r>
              <a:rPr lang="uk-UA" sz="1000" dirty="0" smtClean="0"/>
              <a:t>Конституція </a:t>
            </a:r>
            <a:r>
              <a:rPr lang="uk-UA" sz="1000" dirty="0"/>
              <a:t>України від 28.06.1996 р. № 254к/96-ВР (ст. ст.  1–8, 15, 18, 19, 73, 79, п. п. 2 і 9 ч. 1 ст. 85, ст. ст. 88, 104, п. 19 ч. 1 ст. 106, ст. ст. 114, 122, 128, 132, 148). Дата оновлення: 21.02.2019. </a:t>
            </a:r>
            <a:r>
              <a:rPr lang="en-US" sz="1000" dirty="0"/>
              <a:t>URL</a:t>
            </a:r>
            <a:r>
              <a:rPr lang="uk-UA" sz="1000" dirty="0" smtClean="0"/>
              <a:t>:  </a:t>
            </a:r>
            <a:r>
              <a:rPr lang="uk-UA" sz="1000" u="sng" dirty="0" err="1" smtClean="0">
                <a:hlinkClick r:id="rId2"/>
              </a:rPr>
              <a:t>https</a:t>
            </a:r>
            <a:r>
              <a:rPr lang="uk-UA" sz="1000" u="sng" dirty="0">
                <a:hlinkClick r:id="rId2"/>
              </a:rPr>
              <a:t>://</a:t>
            </a:r>
            <a:r>
              <a:rPr lang="uk-UA" sz="1000" u="sng" dirty="0" err="1">
                <a:hlinkClick r:id="rId2"/>
              </a:rPr>
              <a:t>zakon.rada.gov.ua</a:t>
            </a:r>
            <a:r>
              <a:rPr lang="uk-UA" sz="1000" u="sng" dirty="0">
                <a:hlinkClick r:id="rId2"/>
              </a:rPr>
              <a:t>/</a:t>
            </a:r>
            <a:r>
              <a:rPr lang="uk-UA" sz="1000" u="sng" dirty="0" err="1">
                <a:hlinkClick r:id="rId2"/>
              </a:rPr>
              <a:t>laws</a:t>
            </a:r>
            <a:r>
              <a:rPr lang="uk-UA" sz="1000" u="sng" dirty="0">
                <a:hlinkClick r:id="rId2"/>
              </a:rPr>
              <a:t>/</a:t>
            </a:r>
            <a:r>
              <a:rPr lang="uk-UA" sz="1000" u="sng" dirty="0" err="1">
                <a:hlinkClick r:id="rId2"/>
              </a:rPr>
              <a:t>show</a:t>
            </a:r>
            <a:r>
              <a:rPr lang="uk-UA" sz="1000" u="sng" dirty="0">
                <a:hlinkClick r:id="rId2"/>
              </a:rPr>
              <a:t>/254%D0%BA/96-%D0%B2%D1%80</a:t>
            </a:r>
            <a:r>
              <a:rPr lang="uk-UA" sz="1000" dirty="0"/>
              <a:t> </a:t>
            </a:r>
          </a:p>
          <a:p>
            <a:pPr marL="90488" lvl="0" indent="-90488">
              <a:buFont typeface="+mj-lt"/>
              <a:buAutoNum type="arabicPeriod"/>
            </a:pPr>
            <a:r>
              <a:rPr lang="uk-UA" sz="1000" dirty="0"/>
              <a:t>Кримінальний кодекс України в</a:t>
            </a:r>
            <a:r>
              <a:rPr lang="ru-RU" sz="1000" dirty="0"/>
              <a:t>i</a:t>
            </a:r>
            <a:r>
              <a:rPr lang="uk-UA" sz="1000" dirty="0"/>
              <a:t>д 05.04.2001. № 2341-</a:t>
            </a:r>
            <a:r>
              <a:rPr lang="ru-RU" sz="1000" dirty="0"/>
              <a:t>III</a:t>
            </a:r>
            <a:r>
              <a:rPr lang="uk-UA" sz="1000" dirty="0"/>
              <a:t>. Дата оновлення: 26.02.2019. </a:t>
            </a:r>
            <a:r>
              <a:rPr lang="ru-RU" sz="1000" dirty="0"/>
              <a:t>URL</a:t>
            </a:r>
            <a:r>
              <a:rPr lang="uk-UA" sz="1000" dirty="0" smtClean="0"/>
              <a:t>: </a:t>
            </a:r>
            <a:r>
              <a:rPr lang="ru-RU" sz="1000" u="sng" dirty="0" err="1" smtClean="0">
                <a:hlinkClick r:id="rId3"/>
              </a:rPr>
              <a:t>https</a:t>
            </a:r>
            <a:r>
              <a:rPr lang="uk-UA" sz="1000" u="sng" dirty="0">
                <a:hlinkClick r:id="rId3"/>
              </a:rPr>
              <a:t>://</a:t>
            </a:r>
            <a:r>
              <a:rPr lang="ru-RU" sz="1000" u="sng" dirty="0" err="1">
                <a:hlinkClick r:id="rId3"/>
              </a:rPr>
              <a:t>zakon</a:t>
            </a:r>
            <a:r>
              <a:rPr lang="uk-UA" sz="1000" u="sng" dirty="0">
                <a:hlinkClick r:id="rId3"/>
              </a:rPr>
              <a:t>.</a:t>
            </a:r>
            <a:r>
              <a:rPr lang="ru-RU" sz="1000" u="sng" dirty="0" err="1">
                <a:hlinkClick r:id="rId3"/>
              </a:rPr>
              <a:t>rada</a:t>
            </a:r>
            <a:r>
              <a:rPr lang="uk-UA" sz="1000" u="sng" dirty="0">
                <a:hlinkClick r:id="rId3"/>
              </a:rPr>
              <a:t>.</a:t>
            </a:r>
            <a:r>
              <a:rPr lang="ru-RU" sz="1000" u="sng" dirty="0" err="1">
                <a:hlinkClick r:id="rId3"/>
              </a:rPr>
              <a:t>gov</a:t>
            </a:r>
            <a:r>
              <a:rPr lang="uk-UA" sz="1000" u="sng" dirty="0">
                <a:hlinkClick r:id="rId3"/>
              </a:rPr>
              <a:t>.</a:t>
            </a:r>
            <a:r>
              <a:rPr lang="ru-RU" sz="1000" u="sng" dirty="0" err="1">
                <a:hlinkClick r:id="rId3"/>
              </a:rPr>
              <a:t>ua</a:t>
            </a:r>
            <a:r>
              <a:rPr lang="uk-UA" sz="1000" u="sng" dirty="0">
                <a:hlinkClick r:id="rId3"/>
              </a:rPr>
              <a:t>/</a:t>
            </a:r>
            <a:r>
              <a:rPr lang="ru-RU" sz="1000" u="sng" dirty="0" err="1">
                <a:hlinkClick r:id="rId3"/>
              </a:rPr>
              <a:t>laws</a:t>
            </a:r>
            <a:r>
              <a:rPr lang="uk-UA" sz="1000" u="sng" dirty="0">
                <a:hlinkClick r:id="rId3"/>
              </a:rPr>
              <a:t>/</a:t>
            </a:r>
            <a:r>
              <a:rPr lang="ru-RU" sz="1000" u="sng" dirty="0" err="1">
                <a:hlinkClick r:id="rId3"/>
              </a:rPr>
              <a:t>show</a:t>
            </a:r>
            <a:r>
              <a:rPr lang="uk-UA" sz="1000" u="sng" dirty="0">
                <a:hlinkClick r:id="rId3"/>
              </a:rPr>
              <a:t>/2341-14</a:t>
            </a:r>
            <a:r>
              <a:rPr lang="uk-UA" sz="1000" dirty="0"/>
              <a:t> </a:t>
            </a:r>
          </a:p>
          <a:p>
            <a:pPr marL="90488" lvl="0" indent="-90488">
              <a:buFont typeface="+mj-lt"/>
              <a:buAutoNum type="arabicPeriod"/>
            </a:pPr>
            <a:r>
              <a:rPr lang="uk-UA" sz="1000" dirty="0"/>
              <a:t>Про державний кордон України  : Закон України від 04 .11. 1991 р. № 1777-XII (ст. ст. 1, 2–6).  </a:t>
            </a:r>
            <a:r>
              <a:rPr lang="ru-RU" sz="1000" dirty="0"/>
              <a:t>Дата </a:t>
            </a:r>
            <a:r>
              <a:rPr lang="ru-RU" sz="1000" dirty="0" err="1"/>
              <a:t>оновлення</a:t>
            </a:r>
            <a:r>
              <a:rPr lang="ru-RU" sz="1000" dirty="0"/>
              <a:t>: 04.10.2018. </a:t>
            </a:r>
            <a:r>
              <a:rPr lang="ru-RU" sz="1000" dirty="0" smtClean="0"/>
              <a:t>                                          </a:t>
            </a:r>
            <a:r>
              <a:rPr lang="en-US" sz="1000" dirty="0" smtClean="0"/>
              <a:t>URL</a:t>
            </a:r>
            <a:r>
              <a:rPr lang="uk-UA" sz="1000" dirty="0" smtClean="0"/>
              <a:t>: </a:t>
            </a:r>
            <a:r>
              <a:rPr lang="ru-RU" sz="1000" u="sng" dirty="0" err="1" smtClean="0">
                <a:hlinkClick r:id="rId4"/>
              </a:rPr>
              <a:t>https</a:t>
            </a:r>
            <a:r>
              <a:rPr lang="uk-UA" sz="1000" u="sng" dirty="0">
                <a:hlinkClick r:id="rId4"/>
              </a:rPr>
              <a:t>://</a:t>
            </a:r>
            <a:r>
              <a:rPr lang="ru-RU" sz="1000" u="sng" dirty="0" err="1">
                <a:hlinkClick r:id="rId4"/>
              </a:rPr>
              <a:t>zakon</a:t>
            </a:r>
            <a:r>
              <a:rPr lang="uk-UA" sz="1000" u="sng" dirty="0">
                <a:hlinkClick r:id="rId4"/>
              </a:rPr>
              <a:t>.</a:t>
            </a:r>
            <a:r>
              <a:rPr lang="ru-RU" sz="1000" u="sng" dirty="0" err="1">
                <a:hlinkClick r:id="rId4"/>
              </a:rPr>
              <a:t>rada</a:t>
            </a:r>
            <a:r>
              <a:rPr lang="uk-UA" sz="1000" u="sng" dirty="0">
                <a:hlinkClick r:id="rId4"/>
              </a:rPr>
              <a:t>.</a:t>
            </a:r>
            <a:r>
              <a:rPr lang="ru-RU" sz="1000" u="sng" dirty="0" err="1">
                <a:hlinkClick r:id="rId4"/>
              </a:rPr>
              <a:t>gov</a:t>
            </a:r>
            <a:r>
              <a:rPr lang="uk-UA" sz="1000" u="sng" dirty="0">
                <a:hlinkClick r:id="rId4"/>
              </a:rPr>
              <a:t>.</a:t>
            </a:r>
            <a:r>
              <a:rPr lang="ru-RU" sz="1000" u="sng" dirty="0" err="1">
                <a:hlinkClick r:id="rId4"/>
              </a:rPr>
              <a:t>ua</a:t>
            </a:r>
            <a:r>
              <a:rPr lang="uk-UA" sz="1000" u="sng" dirty="0">
                <a:hlinkClick r:id="rId4"/>
              </a:rPr>
              <a:t>/</a:t>
            </a:r>
            <a:r>
              <a:rPr lang="ru-RU" sz="1000" u="sng" dirty="0" err="1">
                <a:hlinkClick r:id="rId4"/>
              </a:rPr>
              <a:t>laws</a:t>
            </a:r>
            <a:r>
              <a:rPr lang="uk-UA" sz="1000" u="sng" dirty="0">
                <a:hlinkClick r:id="rId4"/>
              </a:rPr>
              <a:t>/</a:t>
            </a:r>
            <a:r>
              <a:rPr lang="ru-RU" sz="1000" u="sng" dirty="0" err="1">
                <a:hlinkClick r:id="rId4"/>
              </a:rPr>
              <a:t>show</a:t>
            </a:r>
            <a:r>
              <a:rPr lang="uk-UA" sz="1000" u="sng" dirty="0">
                <a:hlinkClick r:id="rId4"/>
              </a:rPr>
              <a:t>/1777-12</a:t>
            </a:r>
            <a:r>
              <a:rPr lang="uk-UA" sz="1000" dirty="0"/>
              <a:t> .</a:t>
            </a:r>
          </a:p>
          <a:p>
            <a:pPr marL="90488" lvl="0" indent="-90488">
              <a:buFont typeface="+mj-lt"/>
              <a:buAutoNum type="arabicPeriod"/>
            </a:pPr>
            <a:r>
              <a:rPr lang="uk-UA" sz="1000" dirty="0"/>
              <a:t>Про державну таємницю : Закон України від 21.01.1994 р. N 3855-XI. (ст. ст. 1, 3, 6, 8, 10–14, 22, 27, 28, 32, 39). </a:t>
            </a:r>
            <a:r>
              <a:rPr lang="ru-RU" sz="1000" dirty="0"/>
              <a:t>Дата </a:t>
            </a:r>
            <a:r>
              <a:rPr lang="ru-RU" sz="1000" dirty="0" err="1"/>
              <a:t>оновлення</a:t>
            </a:r>
            <a:r>
              <a:rPr lang="ru-RU" sz="1000" dirty="0"/>
              <a:t>: 05.08.2018. URL: </a:t>
            </a:r>
            <a:r>
              <a:rPr lang="ru-RU" sz="1000" u="sng" dirty="0" err="1">
                <a:hlinkClick r:id="rId5"/>
              </a:rPr>
              <a:t>https</a:t>
            </a:r>
            <a:r>
              <a:rPr lang="uk-UA" sz="1000" u="sng" dirty="0">
                <a:hlinkClick r:id="rId5"/>
              </a:rPr>
              <a:t>://</a:t>
            </a:r>
            <a:r>
              <a:rPr lang="ru-RU" sz="1000" u="sng" dirty="0" err="1">
                <a:hlinkClick r:id="rId5"/>
              </a:rPr>
              <a:t>zakon</a:t>
            </a:r>
            <a:r>
              <a:rPr lang="uk-UA" sz="1000" u="sng" dirty="0">
                <a:hlinkClick r:id="rId5"/>
              </a:rPr>
              <a:t>.</a:t>
            </a:r>
            <a:r>
              <a:rPr lang="ru-RU" sz="1000" u="sng" dirty="0" err="1">
                <a:hlinkClick r:id="rId5"/>
              </a:rPr>
              <a:t>rada</a:t>
            </a:r>
            <a:r>
              <a:rPr lang="uk-UA" sz="1000" u="sng" dirty="0">
                <a:hlinkClick r:id="rId5"/>
              </a:rPr>
              <a:t>.</a:t>
            </a:r>
            <a:r>
              <a:rPr lang="ru-RU" sz="1000" u="sng" dirty="0" err="1">
                <a:hlinkClick r:id="rId5"/>
              </a:rPr>
              <a:t>gov</a:t>
            </a:r>
            <a:r>
              <a:rPr lang="uk-UA" sz="1000" u="sng" dirty="0">
                <a:hlinkClick r:id="rId5"/>
              </a:rPr>
              <a:t>.</a:t>
            </a:r>
            <a:r>
              <a:rPr lang="ru-RU" sz="1000" u="sng" dirty="0" err="1">
                <a:hlinkClick r:id="rId5"/>
              </a:rPr>
              <a:t>ua</a:t>
            </a:r>
            <a:r>
              <a:rPr lang="uk-UA" sz="1000" u="sng" dirty="0">
                <a:hlinkClick r:id="rId5"/>
              </a:rPr>
              <a:t>/</a:t>
            </a:r>
            <a:r>
              <a:rPr lang="ru-RU" sz="1000" u="sng" dirty="0" err="1">
                <a:hlinkClick r:id="rId5"/>
              </a:rPr>
              <a:t>laws</a:t>
            </a:r>
            <a:r>
              <a:rPr lang="uk-UA" sz="1000" u="sng" dirty="0">
                <a:hlinkClick r:id="rId5"/>
              </a:rPr>
              <a:t>/</a:t>
            </a:r>
            <a:r>
              <a:rPr lang="ru-RU" sz="1000" u="sng" dirty="0" err="1">
                <a:hlinkClick r:id="rId5"/>
              </a:rPr>
              <a:t>show</a:t>
            </a:r>
            <a:r>
              <a:rPr lang="uk-UA" sz="1000" u="sng" dirty="0">
                <a:hlinkClick r:id="rId5"/>
              </a:rPr>
              <a:t>/3855-12</a:t>
            </a:r>
            <a:r>
              <a:rPr lang="uk-UA" sz="1000" dirty="0"/>
              <a:t> .</a:t>
            </a:r>
          </a:p>
          <a:p>
            <a:pPr marL="90488" lvl="0" indent="-90488">
              <a:buFont typeface="+mj-lt"/>
              <a:buAutoNum type="arabicPeriod"/>
            </a:pPr>
            <a:r>
              <a:rPr lang="uk-UA" sz="1000" dirty="0"/>
              <a:t>Про основи національної безпеки України : Закон України від 21 червня 2018 року № 2469-VIII.</a:t>
            </a:r>
            <a:r>
              <a:rPr lang="ru-RU" sz="1000" dirty="0"/>
              <a:t> Дата </a:t>
            </a:r>
            <a:r>
              <a:rPr lang="ru-RU" sz="1000" dirty="0" err="1"/>
              <a:t>оновлення</a:t>
            </a:r>
            <a:r>
              <a:rPr lang="ru-RU" sz="1000" dirty="0"/>
              <a:t>: 21.06.2018. </a:t>
            </a:r>
            <a:r>
              <a:rPr lang="ru-RU" sz="1000" dirty="0" smtClean="0"/>
              <a:t>        </a:t>
            </a:r>
            <a:r>
              <a:rPr lang="en-US" sz="1000" dirty="0" smtClean="0"/>
              <a:t>URL</a:t>
            </a:r>
            <a:r>
              <a:rPr lang="uk-UA" sz="1000" dirty="0" smtClean="0"/>
              <a:t>: </a:t>
            </a:r>
            <a:r>
              <a:rPr lang="en-US" sz="1000" u="sng" dirty="0" smtClean="0">
                <a:hlinkClick r:id="rId6"/>
              </a:rPr>
              <a:t>https</a:t>
            </a:r>
            <a:r>
              <a:rPr lang="uk-UA" sz="1000" u="sng" dirty="0">
                <a:hlinkClick r:id="rId6"/>
              </a:rPr>
              <a:t>://</a:t>
            </a:r>
            <a:r>
              <a:rPr lang="en-US" sz="1000" u="sng" dirty="0" err="1">
                <a:hlinkClick r:id="rId6"/>
              </a:rPr>
              <a:t>zakon</a:t>
            </a:r>
            <a:r>
              <a:rPr lang="uk-UA" sz="1000" u="sng" dirty="0">
                <a:hlinkClick r:id="rId6"/>
              </a:rPr>
              <a:t>.</a:t>
            </a:r>
            <a:r>
              <a:rPr lang="en-US" sz="1000" u="sng" dirty="0" err="1">
                <a:hlinkClick r:id="rId6"/>
              </a:rPr>
              <a:t>rada</a:t>
            </a:r>
            <a:r>
              <a:rPr lang="uk-UA" sz="1000" u="sng" dirty="0">
                <a:hlinkClick r:id="rId6"/>
              </a:rPr>
              <a:t>.</a:t>
            </a:r>
            <a:r>
              <a:rPr lang="en-US" sz="1000" u="sng" dirty="0" err="1">
                <a:hlinkClick r:id="rId6"/>
              </a:rPr>
              <a:t>gov</a:t>
            </a:r>
            <a:r>
              <a:rPr lang="uk-UA" sz="1000" u="sng" dirty="0">
                <a:hlinkClick r:id="rId6"/>
              </a:rPr>
              <a:t>.</a:t>
            </a:r>
            <a:r>
              <a:rPr lang="en-US" sz="1000" u="sng" dirty="0" err="1">
                <a:hlinkClick r:id="rId6"/>
              </a:rPr>
              <a:t>ua</a:t>
            </a:r>
            <a:r>
              <a:rPr lang="uk-UA" sz="1000" u="sng" dirty="0">
                <a:hlinkClick r:id="rId6"/>
              </a:rPr>
              <a:t>/</a:t>
            </a:r>
            <a:r>
              <a:rPr lang="en-US" sz="1000" u="sng" dirty="0">
                <a:hlinkClick r:id="rId6"/>
              </a:rPr>
              <a:t>laws</a:t>
            </a:r>
            <a:r>
              <a:rPr lang="uk-UA" sz="1000" u="sng" dirty="0">
                <a:hlinkClick r:id="rId6"/>
              </a:rPr>
              <a:t>/</a:t>
            </a:r>
            <a:r>
              <a:rPr lang="en-US" sz="1000" u="sng" dirty="0">
                <a:hlinkClick r:id="rId6"/>
              </a:rPr>
              <a:t>show</a:t>
            </a:r>
            <a:r>
              <a:rPr lang="uk-UA" sz="1000" u="sng" dirty="0">
                <a:hlinkClick r:id="rId6"/>
              </a:rPr>
              <a:t>/2469-19#</a:t>
            </a:r>
            <a:r>
              <a:rPr lang="en-US" sz="1000" u="sng" dirty="0">
                <a:hlinkClick r:id="rId6"/>
              </a:rPr>
              <a:t>n</a:t>
            </a:r>
            <a:r>
              <a:rPr lang="uk-UA" sz="1000" u="sng" dirty="0">
                <a:hlinkClick r:id="rId6"/>
              </a:rPr>
              <a:t>355</a:t>
            </a:r>
            <a:r>
              <a:rPr lang="uk-UA" sz="1000" dirty="0"/>
              <a:t> .</a:t>
            </a:r>
          </a:p>
          <a:p>
            <a:pPr marL="90488" lvl="0" indent="-90488">
              <a:buFont typeface="+mj-lt"/>
              <a:buAutoNum type="arabicPeriod"/>
            </a:pPr>
            <a:r>
              <a:rPr lang="uk-UA" sz="1000" dirty="0"/>
              <a:t>Науково-практичний коментар Кримінального кодексу України ; за ред. М. І. Мельника, М. І. Хавронюка. 10-те вид., </a:t>
            </a:r>
            <a:r>
              <a:rPr lang="uk-UA" sz="1000" dirty="0" err="1"/>
              <a:t>переробл</a:t>
            </a:r>
            <a:r>
              <a:rPr lang="uk-UA" sz="1000" dirty="0"/>
              <a:t>. та </a:t>
            </a:r>
            <a:r>
              <a:rPr lang="uk-UA" sz="1000" dirty="0" err="1"/>
              <a:t>допов</a:t>
            </a:r>
            <a:r>
              <a:rPr lang="uk-UA" sz="1000" dirty="0"/>
              <a:t>.  Київ : ВД «</a:t>
            </a:r>
            <a:r>
              <a:rPr lang="uk-UA" sz="1000" dirty="0" err="1"/>
              <a:t>Дакор</a:t>
            </a:r>
            <a:r>
              <a:rPr lang="uk-UA" sz="1000" dirty="0"/>
              <a:t>», 2018. 1360 с.</a:t>
            </a:r>
          </a:p>
          <a:p>
            <a:pPr marL="90488" lvl="0" indent="-90488">
              <a:buFont typeface="+mj-lt"/>
              <a:buAutoNum type="arabicPeriod"/>
            </a:pPr>
            <a:r>
              <a:rPr lang="ru-RU" sz="1000" dirty="0" err="1"/>
              <a:t>Кримінальний</a:t>
            </a:r>
            <a:r>
              <a:rPr lang="ru-RU" sz="1000" dirty="0"/>
              <a:t> кодекс </a:t>
            </a:r>
            <a:r>
              <a:rPr lang="ru-RU" sz="1000" dirty="0" err="1"/>
              <a:t>України</a:t>
            </a:r>
            <a:r>
              <a:rPr lang="ru-RU" sz="1000" dirty="0"/>
              <a:t>: </a:t>
            </a:r>
            <a:r>
              <a:rPr lang="ru-RU" sz="1000" dirty="0" err="1"/>
              <a:t>Науково-практичний</a:t>
            </a:r>
            <a:r>
              <a:rPr lang="ru-RU" sz="1000" dirty="0"/>
              <a:t> </a:t>
            </a:r>
            <a:r>
              <a:rPr lang="ru-RU" sz="1000" dirty="0" err="1"/>
              <a:t>коментар</a:t>
            </a:r>
            <a:r>
              <a:rPr lang="ru-RU" sz="1000" dirty="0"/>
              <a:t> ; за </a:t>
            </a:r>
            <a:r>
              <a:rPr lang="ru-RU" sz="1000" dirty="0" err="1"/>
              <a:t>заг</a:t>
            </a:r>
            <a:r>
              <a:rPr lang="ru-RU" sz="1000" dirty="0"/>
              <a:t>. ред. О.М. </a:t>
            </a:r>
            <a:r>
              <a:rPr lang="ru-RU" sz="1000" dirty="0" err="1"/>
              <a:t>Джужі</a:t>
            </a:r>
            <a:r>
              <a:rPr lang="ru-RU" sz="1000" dirty="0"/>
              <a:t>, А.В. </a:t>
            </a:r>
            <a:r>
              <a:rPr lang="ru-RU" sz="1000" dirty="0" err="1"/>
              <a:t>Савченка</a:t>
            </a:r>
            <a:r>
              <a:rPr lang="ru-RU" sz="1000" dirty="0"/>
              <a:t>, В.В. </a:t>
            </a:r>
            <a:r>
              <a:rPr lang="ru-RU" sz="1000" dirty="0" err="1"/>
              <a:t>Чернєя</a:t>
            </a:r>
            <a:r>
              <a:rPr lang="ru-RU" sz="1000" dirty="0"/>
              <a:t>. </a:t>
            </a:r>
            <a:r>
              <a:rPr lang="ru-RU" sz="1000" dirty="0" err="1"/>
              <a:t>Київ</a:t>
            </a:r>
            <a:r>
              <a:rPr lang="ru-RU" sz="1000" dirty="0"/>
              <a:t> : </a:t>
            </a:r>
            <a:r>
              <a:rPr lang="ru-RU" sz="1000" dirty="0" err="1"/>
              <a:t>Юрінком</a:t>
            </a:r>
            <a:r>
              <a:rPr lang="ru-RU" sz="1000" dirty="0"/>
              <a:t> </a:t>
            </a:r>
            <a:r>
              <a:rPr lang="ru-RU" sz="1000" dirty="0" err="1"/>
              <a:t>Інтер</a:t>
            </a:r>
            <a:r>
              <a:rPr lang="ru-RU" sz="1000" dirty="0"/>
              <a:t>, 2017. 1316 с.</a:t>
            </a:r>
            <a:endParaRPr lang="uk-UA" sz="1000" dirty="0"/>
          </a:p>
          <a:p>
            <a:pPr marL="90488" lvl="0" indent="-90488">
              <a:buFont typeface="+mj-lt"/>
              <a:buAutoNum type="arabicPeriod"/>
            </a:pPr>
            <a:r>
              <a:rPr lang="ru-RU" sz="1000" dirty="0" err="1"/>
              <a:t>Кримінальне</a:t>
            </a:r>
            <a:r>
              <a:rPr lang="ru-RU" sz="1000" dirty="0"/>
              <a:t> право </a:t>
            </a:r>
            <a:r>
              <a:rPr lang="ru-RU" sz="1000" dirty="0" err="1"/>
              <a:t>України</a:t>
            </a:r>
            <a:r>
              <a:rPr lang="ru-RU" sz="1000" dirty="0"/>
              <a:t>: </a:t>
            </a:r>
            <a:r>
              <a:rPr lang="ru-RU" sz="1000" dirty="0" err="1"/>
              <a:t>Особлива</a:t>
            </a:r>
            <a:r>
              <a:rPr lang="ru-RU" sz="1000" dirty="0"/>
              <a:t> </a:t>
            </a:r>
            <a:r>
              <a:rPr lang="ru-RU" sz="1000" dirty="0" err="1"/>
              <a:t>частина</a:t>
            </a:r>
            <a:r>
              <a:rPr lang="ru-RU" sz="1000" dirty="0"/>
              <a:t> : </a:t>
            </a:r>
            <a:r>
              <a:rPr lang="ru-RU" sz="1000" dirty="0" err="1"/>
              <a:t>підручник</a:t>
            </a:r>
            <a:r>
              <a:rPr lang="ru-RU" sz="1000" dirty="0"/>
              <a:t> / Ю. В. </a:t>
            </a:r>
            <a:r>
              <a:rPr lang="ru-RU" sz="1000" dirty="0" err="1"/>
              <a:t>Баулін</a:t>
            </a:r>
            <a:r>
              <a:rPr lang="ru-RU" sz="1000" dirty="0"/>
              <a:t>, В. І. Борисов, В. І. </a:t>
            </a:r>
            <a:r>
              <a:rPr lang="ru-RU" sz="1000" dirty="0" err="1"/>
              <a:t>Тютюгін</a:t>
            </a:r>
            <a:r>
              <a:rPr lang="ru-RU" sz="1000" dirty="0"/>
              <a:t> та </a:t>
            </a:r>
            <a:r>
              <a:rPr lang="ru-RU" sz="1000" dirty="0" err="1"/>
              <a:t>ін</a:t>
            </a:r>
            <a:r>
              <a:rPr lang="ru-RU" sz="1000" dirty="0"/>
              <a:t>. ; за ред. В. В. </a:t>
            </a:r>
            <a:r>
              <a:rPr lang="ru-RU" sz="1000" dirty="0" err="1"/>
              <a:t>Сташиса</a:t>
            </a:r>
            <a:r>
              <a:rPr lang="ru-RU" sz="1000" dirty="0"/>
              <a:t>, В. Я. </a:t>
            </a:r>
            <a:r>
              <a:rPr lang="ru-RU" sz="1000" dirty="0" err="1"/>
              <a:t>Тація</a:t>
            </a:r>
            <a:r>
              <a:rPr lang="ru-RU" sz="1000" dirty="0"/>
              <a:t>. 5-те вид., </a:t>
            </a:r>
            <a:r>
              <a:rPr lang="ru-RU" sz="1000" dirty="0" err="1"/>
              <a:t>переробл</a:t>
            </a:r>
            <a:r>
              <a:rPr lang="ru-RU" sz="1000" dirty="0"/>
              <a:t>. і </a:t>
            </a:r>
            <a:r>
              <a:rPr lang="ru-RU" sz="1000" dirty="0" err="1"/>
              <a:t>допов</a:t>
            </a:r>
            <a:r>
              <a:rPr lang="ru-RU" sz="1000" dirty="0"/>
              <a:t>. </a:t>
            </a:r>
            <a:r>
              <a:rPr lang="ru-RU" sz="1000" dirty="0" err="1"/>
              <a:t>Харків</a:t>
            </a:r>
            <a:r>
              <a:rPr lang="ru-RU" sz="1000" dirty="0"/>
              <a:t> : Право, 2015. 680 с.</a:t>
            </a:r>
            <a:endParaRPr lang="uk-UA" sz="1000" dirty="0"/>
          </a:p>
          <a:p>
            <a:pPr marL="90488" lvl="0" indent="-90488">
              <a:buFont typeface="+mj-lt"/>
              <a:buAutoNum type="arabicPeriod"/>
            </a:pPr>
            <a:r>
              <a:rPr lang="uk-UA" sz="1000" dirty="0"/>
              <a:t>В. Л. </a:t>
            </a:r>
            <a:r>
              <a:rPr lang="uk-UA" sz="1000" dirty="0" err="1"/>
              <a:t>Ортинський</a:t>
            </a:r>
            <a:r>
              <a:rPr lang="uk-UA" sz="1000" dirty="0"/>
              <a:t>, К. Б. </a:t>
            </a:r>
            <a:r>
              <a:rPr lang="uk-UA" sz="1000" dirty="0" err="1"/>
              <a:t>Марисюк</a:t>
            </a:r>
            <a:r>
              <a:rPr lang="uk-UA" sz="1000" dirty="0"/>
              <a:t>, Я. В. Ступник. Кримінальне право України. Особлива частина  : </a:t>
            </a:r>
            <a:r>
              <a:rPr lang="uk-UA" sz="1000" dirty="0" err="1"/>
              <a:t>навч</a:t>
            </a:r>
            <a:r>
              <a:rPr lang="uk-UA" sz="1000" dirty="0"/>
              <a:t>. </a:t>
            </a:r>
            <a:r>
              <a:rPr lang="uk-UA" sz="1000" dirty="0" err="1"/>
              <a:t>посіб</a:t>
            </a:r>
            <a:r>
              <a:rPr lang="uk-UA" sz="1000" dirty="0"/>
              <a:t>. для студентів спец. 081 «Право». Львів: Вид-во Львів. політехніки, 2018. 422 с.</a:t>
            </a:r>
          </a:p>
          <a:p>
            <a:pPr marL="90488" lvl="0" indent="-90488">
              <a:buFont typeface="+mj-lt"/>
              <a:buAutoNum type="arabicPeriod"/>
            </a:pPr>
            <a:r>
              <a:rPr lang="uk-UA" sz="1000" dirty="0" err="1"/>
              <a:t>Бантишев</a:t>
            </a:r>
            <a:r>
              <a:rPr lang="uk-UA" sz="1000" dirty="0"/>
              <a:t> О.Ф., </a:t>
            </a:r>
            <a:r>
              <a:rPr lang="uk-UA" sz="1000" dirty="0" err="1"/>
              <a:t>Шамара</a:t>
            </a:r>
            <a:r>
              <a:rPr lang="uk-UA" sz="1000" dirty="0"/>
              <a:t> О.В. Кримінальна відповідальність за злочини проти основ національної безпеки України (проблеми кваліфікації): монографія. Луганськ: ТОВ «Віртуальна реальність», 2014. 221 с.</a:t>
            </a:r>
          </a:p>
        </p:txBody>
      </p:sp>
      <p:sp>
        <p:nvSpPr>
          <p:cNvPr id="3" name="Текст 2"/>
          <p:cNvSpPr>
            <a:spLocks noGrp="1"/>
          </p:cNvSpPr>
          <p:nvPr>
            <p:ph type="body" idx="1"/>
          </p:nvPr>
        </p:nvSpPr>
        <p:spPr/>
        <p:txBody>
          <a:bodyPr/>
          <a:lstStyle/>
          <a:p>
            <a:r>
              <a:rPr lang="uk-UA" dirty="0" smtClean="0"/>
              <a:t>РЕКОМЕНДОВАНІ  ДЖЕРЕЛА</a:t>
            </a:r>
            <a:endParaRPr lang="uk-UA" dirty="0"/>
          </a:p>
        </p:txBody>
      </p:sp>
    </p:spTree>
    <p:extLst>
      <p:ext uri="{BB962C8B-B14F-4D97-AF65-F5344CB8AC3E}">
        <p14:creationId xmlns:p14="http://schemas.microsoft.com/office/powerpoint/2010/main" val="141366314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solidFill>
                  <a:schemeClr val="accent1">
                    <a:lumMod val="75000"/>
                  </a:schemeClr>
                </a:solidFill>
                <a:effectLst>
                  <a:outerShdw blurRad="38100" dist="38100" dir="2700000" algn="tl">
                    <a:srgbClr val="000000">
                      <a:alpha val="43137"/>
                    </a:srgbClr>
                  </a:outerShdw>
                </a:effectLst>
              </a:rPr>
              <a:t>ТЕМА 2</a:t>
            </a:r>
            <a:endParaRPr lang="uk-UA" b="1" dirty="0">
              <a:solidFill>
                <a:schemeClr val="accent1">
                  <a:lumMod val="75000"/>
                </a:schemeClr>
              </a:solidFill>
              <a:effectLst>
                <a:outerShdw blurRad="38100" dist="38100" dir="2700000" algn="tl">
                  <a:srgbClr val="000000">
                    <a:alpha val="43137"/>
                  </a:srgbClr>
                </a:outerShdw>
              </a:effectLst>
            </a:endParaRPr>
          </a:p>
        </p:txBody>
      </p:sp>
      <p:sp>
        <p:nvSpPr>
          <p:cNvPr id="4" name="Объект 3"/>
          <p:cNvSpPr>
            <a:spLocks noGrp="1"/>
          </p:cNvSpPr>
          <p:nvPr>
            <p:ph sz="quarter" idx="13"/>
          </p:nvPr>
        </p:nvSpPr>
        <p:spPr>
          <a:xfrm>
            <a:off x="1331640" y="1275606"/>
            <a:ext cx="7812360" cy="3816424"/>
          </a:xfrm>
        </p:spPr>
        <p:txBody>
          <a:bodyPr>
            <a:noAutofit/>
          </a:bodyPr>
          <a:lstStyle/>
          <a:p>
            <a:pPr marL="228600" lvl="0" indent="-228600">
              <a:spcBef>
                <a:spcPts val="500"/>
              </a:spcBef>
              <a:buFont typeface="+mj-lt"/>
              <a:buAutoNum type="arabicPeriod" startAt="11"/>
            </a:pPr>
            <a:r>
              <a:rPr lang="uk-UA" sz="970" dirty="0" err="1"/>
              <a:t>Безсусідня</a:t>
            </a:r>
            <a:r>
              <a:rPr lang="uk-UA" sz="970" dirty="0"/>
              <a:t> Ю. Соціальна зумовленість криміналізації кібернетичних атак як суспільно небезпечного діяння проти національної безпеки України. </a:t>
            </a:r>
            <a:r>
              <a:rPr lang="uk-UA" sz="970" i="1" dirty="0"/>
              <a:t>Підприємництво, господарство і право</a:t>
            </a:r>
            <a:r>
              <a:rPr lang="uk-UA" sz="970" dirty="0"/>
              <a:t>. 2017. № 8. С. 149-153.</a:t>
            </a:r>
            <a:r>
              <a:rPr lang="ru-RU" sz="970" dirty="0"/>
              <a:t> URL: </a:t>
            </a:r>
            <a:r>
              <a:rPr lang="uk-UA" sz="970" u="sng" dirty="0" err="1">
                <a:hlinkClick r:id="rId2"/>
              </a:rPr>
              <a:t>http</a:t>
            </a:r>
            <a:r>
              <a:rPr lang="uk-UA" sz="970" u="sng" dirty="0">
                <a:hlinkClick r:id="rId2"/>
              </a:rPr>
              <a:t>://</a:t>
            </a:r>
            <a:r>
              <a:rPr lang="uk-UA" sz="970" u="sng" dirty="0" err="1">
                <a:hlinkClick r:id="rId2"/>
              </a:rPr>
              <a:t>nbuv.gov.ua</a:t>
            </a:r>
            <a:r>
              <a:rPr lang="uk-UA" sz="970" u="sng" dirty="0">
                <a:hlinkClick r:id="rId2"/>
              </a:rPr>
              <a:t>/UJRN/Pgip_2017_8_32</a:t>
            </a:r>
            <a:r>
              <a:rPr lang="uk-UA" sz="970" dirty="0"/>
              <a:t> </a:t>
            </a:r>
          </a:p>
          <a:p>
            <a:pPr marL="228600" lvl="0" indent="-228600">
              <a:spcBef>
                <a:spcPts val="500"/>
              </a:spcBef>
              <a:buFont typeface="+mj-lt"/>
              <a:buAutoNum type="arabicPeriod" startAt="11"/>
            </a:pPr>
            <a:r>
              <a:rPr lang="uk-UA" sz="970" dirty="0" err="1"/>
              <a:t>Варава</a:t>
            </a:r>
            <a:r>
              <a:rPr lang="uk-UA" sz="970" dirty="0"/>
              <a:t> К.І. Співвідношення свободи слова та суспільно небезпечних посягань на основи національної безпеки</a:t>
            </a:r>
            <a:r>
              <a:rPr lang="ru-RU" sz="970" dirty="0"/>
              <a:t> У</a:t>
            </a:r>
            <a:r>
              <a:rPr lang="uk-UA" sz="970" dirty="0"/>
              <a:t>країни. </a:t>
            </a:r>
            <a:r>
              <a:rPr lang="uk-UA" sz="970" i="1" dirty="0"/>
              <a:t>Молодий вчений.</a:t>
            </a:r>
            <a:r>
              <a:rPr lang="uk-UA" sz="970" dirty="0"/>
              <a:t> 2018. № 11 (63).С. 93-97. </a:t>
            </a:r>
            <a:r>
              <a:rPr lang="en-US" sz="970" dirty="0"/>
              <a:t>URL</a:t>
            </a:r>
            <a:r>
              <a:rPr lang="uk-UA" sz="970" dirty="0" smtClean="0"/>
              <a:t>:  </a:t>
            </a:r>
            <a:r>
              <a:rPr lang="uk-UA" sz="970" dirty="0" err="1" smtClean="0"/>
              <a:t>http</a:t>
            </a:r>
            <a:r>
              <a:rPr lang="uk-UA" sz="970" dirty="0"/>
              <a:t>://</a:t>
            </a:r>
            <a:r>
              <a:rPr lang="uk-UA" sz="970" dirty="0" err="1"/>
              <a:t>molodyvcheny.in.ua</a:t>
            </a:r>
            <a:r>
              <a:rPr lang="uk-UA" sz="970" dirty="0"/>
              <a:t>/</a:t>
            </a:r>
            <a:r>
              <a:rPr lang="uk-UA" sz="970" dirty="0" err="1"/>
              <a:t>files</a:t>
            </a:r>
            <a:r>
              <a:rPr lang="uk-UA" sz="970" dirty="0"/>
              <a:t>/</a:t>
            </a:r>
            <a:r>
              <a:rPr lang="uk-UA" sz="970" dirty="0" err="1"/>
              <a:t>journal</a:t>
            </a:r>
            <a:r>
              <a:rPr lang="uk-UA" sz="970" dirty="0"/>
              <a:t>/2018/11/23.pdf.</a:t>
            </a:r>
          </a:p>
          <a:p>
            <a:pPr marL="228600" lvl="0" indent="-228600">
              <a:spcBef>
                <a:spcPts val="500"/>
              </a:spcBef>
              <a:buFont typeface="+mj-lt"/>
              <a:buAutoNum type="arabicPeriod" startAt="11"/>
            </a:pPr>
            <a:r>
              <a:rPr lang="uk-UA" sz="970" dirty="0" err="1"/>
              <a:t>Загиней</a:t>
            </a:r>
            <a:r>
              <a:rPr lang="uk-UA" sz="970" dirty="0"/>
              <a:t> З. Спеціальний вид звільнення від кримінальної відповідальності у зв’язку із вчиненням державної зради: проблеми тлумачення та правозастосування. </a:t>
            </a:r>
            <a:r>
              <a:rPr lang="uk-UA" sz="970" i="1" dirty="0"/>
              <a:t>Вісник Національної академії прокуратури України</a:t>
            </a:r>
            <a:r>
              <a:rPr lang="uk-UA" sz="970" dirty="0"/>
              <a:t>. 2017. № 1(47). С. 62-69</a:t>
            </a:r>
            <a:r>
              <a:rPr lang="uk-UA" sz="970" dirty="0" smtClean="0"/>
              <a:t>.                                                                            </a:t>
            </a:r>
            <a:r>
              <a:rPr lang="en-US" sz="970" dirty="0"/>
              <a:t>URL</a:t>
            </a:r>
            <a:r>
              <a:rPr lang="uk-UA" sz="970" dirty="0"/>
              <a:t>: </a:t>
            </a:r>
            <a:r>
              <a:rPr lang="uk-UA" sz="970" u="sng" dirty="0" err="1">
                <a:hlinkClick r:id="rId3"/>
              </a:rPr>
              <a:t>http</a:t>
            </a:r>
            <a:r>
              <a:rPr lang="uk-UA" sz="970" u="sng" dirty="0">
                <a:hlinkClick r:id="rId3"/>
              </a:rPr>
              <a:t>://</a:t>
            </a:r>
            <a:r>
              <a:rPr lang="uk-UA" sz="970" u="sng" dirty="0" err="1">
                <a:hlinkClick r:id="rId3"/>
              </a:rPr>
              <a:t>nbuv.gov.ua</a:t>
            </a:r>
            <a:r>
              <a:rPr lang="uk-UA" sz="970" u="sng" dirty="0">
                <a:hlinkClick r:id="rId3"/>
              </a:rPr>
              <a:t>/UJRN/Vnapu_2017_1_11</a:t>
            </a:r>
            <a:r>
              <a:rPr lang="uk-UA" sz="970" dirty="0"/>
              <a:t> </a:t>
            </a:r>
          </a:p>
          <a:p>
            <a:pPr marL="228600" lvl="0" indent="-228600">
              <a:spcBef>
                <a:spcPts val="500"/>
              </a:spcBef>
              <a:buFont typeface="+mj-lt"/>
              <a:buAutoNum type="arabicPeriod" startAt="11"/>
            </a:pPr>
            <a:r>
              <a:rPr lang="uk-UA" sz="970" dirty="0" err="1"/>
              <a:t>Климосюк</a:t>
            </a:r>
            <a:r>
              <a:rPr lang="uk-UA" sz="970" dirty="0"/>
              <a:t> А.С. Безпосередній об’єкт диверсії (стаття 113 КК України). </a:t>
            </a:r>
            <a:r>
              <a:rPr lang="uk-UA" sz="970" i="1" dirty="0"/>
              <a:t>Проблеми законності</a:t>
            </a:r>
            <a:r>
              <a:rPr lang="uk-UA" sz="970" dirty="0"/>
              <a:t>. 2017. </a:t>
            </a:r>
            <a:r>
              <a:rPr lang="uk-UA" sz="970" dirty="0" err="1"/>
              <a:t>Вип</a:t>
            </a:r>
            <a:r>
              <a:rPr lang="uk-UA" sz="970" dirty="0"/>
              <a:t>. 137. С. 101-112. </a:t>
            </a:r>
            <a:r>
              <a:rPr lang="uk-UA" sz="970" dirty="0" smtClean="0"/>
              <a:t>                                </a:t>
            </a:r>
            <a:r>
              <a:rPr lang="en-US" sz="970" dirty="0" smtClean="0"/>
              <a:t>URL</a:t>
            </a:r>
            <a:r>
              <a:rPr lang="uk-UA" sz="970" dirty="0"/>
              <a:t>: </a:t>
            </a:r>
            <a:r>
              <a:rPr lang="uk-UA" sz="970" u="sng" dirty="0" err="1">
                <a:hlinkClick r:id="rId4"/>
              </a:rPr>
              <a:t>http</a:t>
            </a:r>
            <a:r>
              <a:rPr lang="uk-UA" sz="970" u="sng" dirty="0">
                <a:hlinkClick r:id="rId4"/>
              </a:rPr>
              <a:t>://</a:t>
            </a:r>
            <a:r>
              <a:rPr lang="uk-UA" sz="970" u="sng" dirty="0" err="1">
                <a:hlinkClick r:id="rId4"/>
              </a:rPr>
              <a:t>dspace.nlu.edu.ua</a:t>
            </a:r>
            <a:r>
              <a:rPr lang="uk-UA" sz="970" u="sng" dirty="0">
                <a:hlinkClick r:id="rId4"/>
              </a:rPr>
              <a:t>/</a:t>
            </a:r>
            <a:r>
              <a:rPr lang="uk-UA" sz="970" u="sng" dirty="0" err="1">
                <a:hlinkClick r:id="rId4"/>
              </a:rPr>
              <a:t>handle</a:t>
            </a:r>
            <a:r>
              <a:rPr lang="uk-UA" sz="970" u="sng" dirty="0">
                <a:hlinkClick r:id="rId4"/>
              </a:rPr>
              <a:t>/123456789/14479</a:t>
            </a:r>
            <a:r>
              <a:rPr lang="uk-UA" sz="970" dirty="0"/>
              <a:t> </a:t>
            </a:r>
          </a:p>
          <a:p>
            <a:pPr marL="228600" lvl="0" indent="-228600">
              <a:spcBef>
                <a:spcPts val="500"/>
              </a:spcBef>
              <a:buFont typeface="+mj-lt"/>
              <a:buAutoNum type="arabicPeriod" startAt="11"/>
            </a:pPr>
            <a:r>
              <a:rPr lang="uk-UA" sz="970" dirty="0" err="1"/>
              <a:t>Климосюк</a:t>
            </a:r>
            <a:r>
              <a:rPr lang="uk-UA" sz="970" dirty="0"/>
              <a:t> А.С. Про кримінально-правову характеристику предметів диверсії та необхідність вдосконалення їх законодавчого формулювання в ст. 113 Кримінального кодексу України. Науковий вісник Херсонського державного університету. Серія: Юридичні науки. 2016. </a:t>
            </a:r>
            <a:r>
              <a:rPr lang="uk-UA" sz="970" dirty="0" err="1"/>
              <a:t>Вип</a:t>
            </a:r>
            <a:r>
              <a:rPr lang="uk-UA" sz="970" dirty="0"/>
              <a:t>. 5. Том 2. С. 101–106. </a:t>
            </a:r>
            <a:r>
              <a:rPr lang="en-US" sz="970" dirty="0"/>
              <a:t>URL</a:t>
            </a:r>
            <a:r>
              <a:rPr lang="uk-UA" sz="970" dirty="0"/>
              <a:t>: </a:t>
            </a:r>
            <a:r>
              <a:rPr lang="uk-UA" sz="970" u="sng" dirty="0" err="1">
                <a:hlinkClick r:id="rId5"/>
              </a:rPr>
              <a:t>http</a:t>
            </a:r>
            <a:r>
              <a:rPr lang="uk-UA" sz="970" u="sng" dirty="0">
                <a:hlinkClick r:id="rId5"/>
              </a:rPr>
              <a:t>://</a:t>
            </a:r>
            <a:r>
              <a:rPr lang="uk-UA" sz="970" u="sng" dirty="0" err="1">
                <a:hlinkClick r:id="rId5"/>
              </a:rPr>
              <a:t>www.lj.kherson.ua</a:t>
            </a:r>
            <a:r>
              <a:rPr lang="uk-UA" sz="970" u="sng" dirty="0">
                <a:hlinkClick r:id="rId5"/>
              </a:rPr>
              <a:t>/2016/pravo05/part_2/27.pdf</a:t>
            </a:r>
            <a:r>
              <a:rPr lang="uk-UA" sz="970" dirty="0"/>
              <a:t> </a:t>
            </a:r>
          </a:p>
          <a:p>
            <a:pPr marL="228600" lvl="0" indent="-228600">
              <a:spcBef>
                <a:spcPts val="500"/>
              </a:spcBef>
              <a:buFont typeface="+mj-lt"/>
              <a:buAutoNum type="arabicPeriod" startAt="11"/>
            </a:pPr>
            <a:r>
              <a:rPr lang="uk-UA" sz="970" dirty="0" err="1"/>
              <a:t>Кончук</a:t>
            </a:r>
            <a:r>
              <a:rPr lang="uk-UA" sz="970" dirty="0"/>
              <a:t> Н.С. Об’єкт складу злочину державна зрада.</a:t>
            </a:r>
            <a:r>
              <a:rPr lang="uk-UA" sz="970" i="1" dirty="0"/>
              <a:t> Європейські перспективи</a:t>
            </a:r>
            <a:r>
              <a:rPr lang="uk-UA" sz="970" dirty="0"/>
              <a:t>. 2015. № 4. С. 89-95. </a:t>
            </a:r>
            <a:r>
              <a:rPr lang="uk-UA" sz="970" dirty="0" smtClean="0"/>
              <a:t>                                                                      </a:t>
            </a:r>
            <a:r>
              <a:rPr lang="en-US" sz="970" dirty="0" smtClean="0"/>
              <a:t>URL</a:t>
            </a:r>
            <a:r>
              <a:rPr lang="uk-UA" sz="970" dirty="0"/>
              <a:t>: </a:t>
            </a:r>
            <a:r>
              <a:rPr lang="uk-UA" sz="970" u="sng" dirty="0" err="1">
                <a:hlinkClick r:id="rId6"/>
              </a:rPr>
              <a:t>http</a:t>
            </a:r>
            <a:r>
              <a:rPr lang="uk-UA" sz="970" u="sng" dirty="0">
                <a:hlinkClick r:id="rId6"/>
              </a:rPr>
              <a:t>://</a:t>
            </a:r>
            <a:r>
              <a:rPr lang="uk-UA" sz="970" u="sng" dirty="0" err="1">
                <a:hlinkClick r:id="rId6"/>
              </a:rPr>
              <a:t>nbuv.gov.ua</a:t>
            </a:r>
            <a:r>
              <a:rPr lang="uk-UA" sz="970" u="sng" dirty="0">
                <a:hlinkClick r:id="rId6"/>
              </a:rPr>
              <a:t>/UJRN/evpe_2015_4_17</a:t>
            </a:r>
            <a:r>
              <a:rPr lang="uk-UA" sz="970" dirty="0"/>
              <a:t> </a:t>
            </a:r>
          </a:p>
          <a:p>
            <a:pPr marL="228600" lvl="0" indent="-228600">
              <a:spcBef>
                <a:spcPts val="500"/>
              </a:spcBef>
              <a:buFont typeface="+mj-lt"/>
              <a:buAutoNum type="arabicPeriod" startAt="11"/>
            </a:pPr>
            <a:r>
              <a:rPr lang="uk-UA" sz="970" dirty="0" err="1"/>
              <a:t>Михайлуца</a:t>
            </a:r>
            <a:r>
              <a:rPr lang="uk-UA" sz="970" dirty="0"/>
              <a:t> М.І. Кримінально-правова природа державної зради та шпигунства.</a:t>
            </a:r>
            <a:r>
              <a:rPr lang="uk-UA" sz="970" i="1" dirty="0"/>
              <a:t> Право і суспільство</a:t>
            </a:r>
            <a:r>
              <a:rPr lang="uk-UA" sz="970" dirty="0"/>
              <a:t>. 2017. № 3. Ч. 2. С. 199-203. UR</a:t>
            </a:r>
            <a:r>
              <a:rPr lang="en-US" sz="970" dirty="0"/>
              <a:t>L</a:t>
            </a:r>
            <a:r>
              <a:rPr lang="uk-UA" sz="970" dirty="0"/>
              <a:t>: </a:t>
            </a:r>
            <a:r>
              <a:rPr lang="uk-UA" sz="970" u="sng" dirty="0" err="1">
                <a:hlinkClick r:id="rId7"/>
              </a:rPr>
              <a:t>http</a:t>
            </a:r>
            <a:r>
              <a:rPr lang="uk-UA" sz="970" u="sng" dirty="0">
                <a:hlinkClick r:id="rId7"/>
              </a:rPr>
              <a:t>://</a:t>
            </a:r>
            <a:r>
              <a:rPr lang="uk-UA" sz="970" u="sng" dirty="0" err="1">
                <a:hlinkClick r:id="rId7"/>
              </a:rPr>
              <a:t>pravoisuspilstvo.org.ua</a:t>
            </a:r>
            <a:r>
              <a:rPr lang="uk-UA" sz="970" u="sng" dirty="0">
                <a:hlinkClick r:id="rId7"/>
              </a:rPr>
              <a:t>/</a:t>
            </a:r>
            <a:r>
              <a:rPr lang="uk-UA" sz="970" u="sng" dirty="0" err="1">
                <a:hlinkClick r:id="rId7"/>
              </a:rPr>
              <a:t>archive</a:t>
            </a:r>
            <a:r>
              <a:rPr lang="uk-UA" sz="970" u="sng" dirty="0">
                <a:hlinkClick r:id="rId7"/>
              </a:rPr>
              <a:t>/2017/3_2017/part_2/45.pdf</a:t>
            </a:r>
            <a:r>
              <a:rPr lang="uk-UA" sz="970" dirty="0"/>
              <a:t> </a:t>
            </a:r>
          </a:p>
          <a:p>
            <a:pPr marL="228600" lvl="0" indent="-228600">
              <a:spcBef>
                <a:spcPts val="500"/>
              </a:spcBef>
              <a:buFont typeface="+mj-lt"/>
              <a:buAutoNum type="arabicPeriod" startAt="11"/>
            </a:pPr>
            <a:r>
              <a:rPr lang="uk-UA" sz="970" dirty="0" err="1"/>
              <a:t>Москвичова</a:t>
            </a:r>
            <a:r>
              <a:rPr lang="uk-UA" sz="970" dirty="0"/>
              <a:t> А. Проблеми кримінальної відповідальності за вчинення диверсії. </a:t>
            </a:r>
            <a:r>
              <a:rPr lang="uk-UA" sz="970" i="1" dirty="0"/>
              <a:t>Вісник Кримінологічної асоціації України</a:t>
            </a:r>
            <a:r>
              <a:rPr lang="uk-UA" sz="970" dirty="0"/>
              <a:t>. 2014. № 8. С. 195–200. UR</a:t>
            </a:r>
            <a:r>
              <a:rPr lang="en-US" sz="970" dirty="0"/>
              <a:t>L</a:t>
            </a:r>
            <a:r>
              <a:rPr lang="uk-UA" sz="970" dirty="0"/>
              <a:t>:  </a:t>
            </a:r>
            <a:r>
              <a:rPr lang="uk-UA" sz="970" u="sng" dirty="0" err="1">
                <a:hlinkClick r:id="rId8"/>
              </a:rPr>
              <a:t>http</a:t>
            </a:r>
            <a:r>
              <a:rPr lang="uk-UA" sz="970" u="sng" dirty="0">
                <a:hlinkClick r:id="rId8"/>
              </a:rPr>
              <a:t>://</a:t>
            </a:r>
            <a:r>
              <a:rPr lang="uk-UA" sz="970" u="sng" dirty="0" err="1">
                <a:hlinkClick r:id="rId8"/>
              </a:rPr>
              <a:t>files.visnikkau.org</a:t>
            </a:r>
            <a:r>
              <a:rPr lang="uk-UA" sz="970" u="sng" dirty="0">
                <a:hlinkClick r:id="rId8"/>
              </a:rPr>
              <a:t>/200000586-c50a5c6fda/Visnyk8_22.pdf</a:t>
            </a:r>
            <a:r>
              <a:rPr lang="uk-UA" sz="970" dirty="0"/>
              <a:t> </a:t>
            </a:r>
          </a:p>
          <a:p>
            <a:pPr marL="228600" lvl="0" indent="-228600">
              <a:spcBef>
                <a:spcPts val="500"/>
              </a:spcBef>
              <a:buFont typeface="+mj-lt"/>
              <a:buAutoNum type="arabicPeriod" startAt="11"/>
            </a:pPr>
            <a:r>
              <a:rPr lang="uk-UA" sz="970" dirty="0" err="1"/>
              <a:t>Мошняга</a:t>
            </a:r>
            <a:r>
              <a:rPr lang="uk-UA" sz="970" dirty="0"/>
              <a:t> Л. В. Об’єкт злочинів проти конституційних основ національної безпеки України. </a:t>
            </a:r>
            <a:r>
              <a:rPr lang="uk-UA" sz="970" i="1" dirty="0"/>
              <a:t>Право і безпека.</a:t>
            </a:r>
            <a:r>
              <a:rPr lang="uk-UA" sz="970" dirty="0"/>
              <a:t> 2012. № 2(44). С. 116-119. UR</a:t>
            </a:r>
            <a:r>
              <a:rPr lang="en-US" sz="970" dirty="0"/>
              <a:t>L</a:t>
            </a:r>
            <a:r>
              <a:rPr lang="uk-UA" sz="970" dirty="0"/>
              <a:t>:  </a:t>
            </a:r>
            <a:r>
              <a:rPr lang="uk-UA" sz="970" u="sng" dirty="0" err="1">
                <a:hlinkClick r:id="rId9"/>
              </a:rPr>
              <a:t>http</a:t>
            </a:r>
            <a:r>
              <a:rPr lang="uk-UA" sz="970" u="sng" dirty="0">
                <a:hlinkClick r:id="rId9"/>
              </a:rPr>
              <a:t>://</a:t>
            </a:r>
            <a:r>
              <a:rPr lang="uk-UA" sz="970" u="sng" dirty="0" err="1" smtClean="0">
                <a:hlinkClick r:id="rId9"/>
              </a:rPr>
              <a:t>nbuv.gov.ua</a:t>
            </a:r>
            <a:r>
              <a:rPr lang="uk-UA" sz="970" u="sng" dirty="0" smtClean="0">
                <a:hlinkClick r:id="rId9"/>
              </a:rPr>
              <a:t>/UJRN/bmju_2012_2_12</a:t>
            </a:r>
            <a:endParaRPr lang="uk-UA" sz="970" dirty="0"/>
          </a:p>
          <a:p>
            <a:pPr marL="228600" lvl="0" indent="-228600">
              <a:spcBef>
                <a:spcPts val="500"/>
              </a:spcBef>
              <a:buFont typeface="+mj-lt"/>
              <a:buAutoNum type="arabicPeriod" startAt="11"/>
            </a:pPr>
            <a:r>
              <a:rPr lang="uk-UA" sz="970" dirty="0"/>
              <a:t>Надутий А. В. Територіальна єдність, цілісність і недоторканність: до питання про співвідношення понять. </a:t>
            </a:r>
            <a:r>
              <a:rPr lang="uk-UA" sz="970" i="1" dirty="0"/>
              <a:t>Право і безпека.</a:t>
            </a:r>
            <a:r>
              <a:rPr lang="uk-UA" sz="970" dirty="0"/>
              <a:t> 2016. № 1. (60) С. 29-34. UR</a:t>
            </a:r>
            <a:r>
              <a:rPr lang="en-US" sz="970" dirty="0"/>
              <a:t>L</a:t>
            </a:r>
            <a:r>
              <a:rPr lang="uk-UA" sz="970" dirty="0"/>
              <a:t>: </a:t>
            </a:r>
            <a:r>
              <a:rPr lang="uk-UA" sz="970" u="sng" dirty="0" err="1">
                <a:hlinkClick r:id="rId10"/>
              </a:rPr>
              <a:t>https</a:t>
            </a:r>
            <a:r>
              <a:rPr lang="uk-UA" sz="970" u="sng" dirty="0">
                <a:hlinkClick r:id="rId10"/>
              </a:rPr>
              <a:t>://</a:t>
            </a:r>
            <a:r>
              <a:rPr lang="uk-UA" sz="970" u="sng" dirty="0" err="1">
                <a:hlinkClick r:id="rId10"/>
              </a:rPr>
              <a:t>core.ac.uk</a:t>
            </a:r>
            <a:r>
              <a:rPr lang="uk-UA" sz="970" u="sng" dirty="0">
                <a:hlinkClick r:id="rId10"/>
              </a:rPr>
              <a:t>/</a:t>
            </a:r>
            <a:r>
              <a:rPr lang="uk-UA" sz="970" u="sng" dirty="0" err="1">
                <a:hlinkClick r:id="rId10"/>
              </a:rPr>
              <a:t>download</a:t>
            </a:r>
            <a:r>
              <a:rPr lang="uk-UA" sz="970" u="sng" dirty="0">
                <a:hlinkClick r:id="rId10"/>
              </a:rPr>
              <a:t>/</a:t>
            </a:r>
            <a:r>
              <a:rPr lang="uk-UA" sz="970" u="sng" dirty="0" err="1">
                <a:hlinkClick r:id="rId10"/>
              </a:rPr>
              <a:t>pdf</a:t>
            </a:r>
            <a:r>
              <a:rPr lang="uk-UA" sz="970" u="sng" dirty="0">
                <a:hlinkClick r:id="rId10"/>
              </a:rPr>
              <a:t>/5120 КК </a:t>
            </a:r>
            <a:r>
              <a:rPr lang="uk-UA" sz="970" u="sng" dirty="0" smtClean="0">
                <a:hlinkClick r:id="rId10"/>
              </a:rPr>
              <a:t>України8446.pdf</a:t>
            </a:r>
            <a:endParaRPr lang="uk-UA" sz="970" dirty="0"/>
          </a:p>
        </p:txBody>
      </p:sp>
      <p:sp>
        <p:nvSpPr>
          <p:cNvPr id="3" name="Текст 2"/>
          <p:cNvSpPr>
            <a:spLocks noGrp="1"/>
          </p:cNvSpPr>
          <p:nvPr>
            <p:ph type="body" idx="1"/>
          </p:nvPr>
        </p:nvSpPr>
        <p:spPr/>
        <p:txBody>
          <a:bodyPr/>
          <a:lstStyle/>
          <a:p>
            <a:r>
              <a:rPr lang="uk-UA" dirty="0" smtClean="0"/>
              <a:t>РЕКОМЕНДОВАНІ  ДЖЕРЕЛА 2</a:t>
            </a:r>
            <a:endParaRPr lang="uk-UA" dirty="0"/>
          </a:p>
        </p:txBody>
      </p:sp>
    </p:spTree>
    <p:extLst>
      <p:ext uri="{BB962C8B-B14F-4D97-AF65-F5344CB8AC3E}">
        <p14:creationId xmlns:p14="http://schemas.microsoft.com/office/powerpoint/2010/main" val="20819024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sz="quarter" idx="13"/>
          </p:nvPr>
        </p:nvSpPr>
        <p:spPr>
          <a:xfrm>
            <a:off x="1475656" y="1428750"/>
            <a:ext cx="7287344" cy="3591272"/>
          </a:xfrm>
        </p:spPr>
        <p:txBody>
          <a:bodyPr>
            <a:normAutofit/>
          </a:bodyPr>
          <a:lstStyle/>
          <a:p>
            <a:pPr marL="228600" lvl="0" indent="-228600">
              <a:spcBef>
                <a:spcPts val="400"/>
              </a:spcBef>
              <a:buFont typeface="+mj-lt"/>
              <a:buAutoNum type="arabicPeriod"/>
            </a:pPr>
            <a:r>
              <a:rPr lang="uk-UA" sz="1100" dirty="0"/>
              <a:t>Що виступає родовим об’єктом злочинів проти основ національної безпеки України?</a:t>
            </a:r>
          </a:p>
          <a:p>
            <a:pPr marL="228600" lvl="0" indent="-228600">
              <a:spcBef>
                <a:spcPts val="400"/>
              </a:spcBef>
              <a:buFont typeface="+mj-lt"/>
              <a:buAutoNum type="arabicPeriod"/>
            </a:pPr>
            <a:r>
              <a:rPr lang="uk-UA" sz="1100" dirty="0"/>
              <a:t>Визначте суб’єктивну сторону злочинів проти основ національної безпеки України?</a:t>
            </a:r>
          </a:p>
          <a:p>
            <a:pPr marL="228600" lvl="0" indent="-228600">
              <a:spcBef>
                <a:spcPts val="400"/>
              </a:spcBef>
              <a:buFont typeface="+mj-lt"/>
              <a:buAutoNum type="arabicPeriod"/>
            </a:pPr>
            <a:r>
              <a:rPr lang="uk-UA" sz="1100" dirty="0"/>
              <a:t>Хто може виступати суб’єктом злочинів проти основ національної безпеки України?</a:t>
            </a:r>
          </a:p>
          <a:p>
            <a:pPr marL="228600" lvl="0" indent="-228600">
              <a:spcBef>
                <a:spcPts val="400"/>
              </a:spcBef>
              <a:buFont typeface="+mj-lt"/>
              <a:buAutoNum type="arabicPeriod"/>
            </a:pPr>
            <a:r>
              <a:rPr lang="uk-UA" sz="1100" dirty="0"/>
              <a:t>Визначте безпосередній об’єкт злочину, передбаченого ст. 109 КК України?</a:t>
            </a:r>
          </a:p>
          <a:p>
            <a:pPr marL="228600" lvl="0" indent="-228600">
              <a:spcBef>
                <a:spcPts val="400"/>
              </a:spcBef>
              <a:buFont typeface="+mj-lt"/>
              <a:buAutoNum type="arabicPeriod"/>
            </a:pPr>
            <a:r>
              <a:rPr lang="uk-UA" sz="1100" dirty="0"/>
              <a:t>Назвіть форми вчинення державної зради?</a:t>
            </a:r>
          </a:p>
          <a:p>
            <a:pPr marL="228600" lvl="0" indent="-228600">
              <a:spcBef>
                <a:spcPts val="400"/>
              </a:spcBef>
              <a:buFont typeface="+mj-lt"/>
              <a:buAutoNum type="arabicPeriod"/>
            </a:pPr>
            <a:r>
              <a:rPr lang="uk-UA" sz="1100" dirty="0"/>
              <a:t>Визначте потерпілого від злочину, передбаченого ст. 112 КК України?</a:t>
            </a:r>
          </a:p>
          <a:p>
            <a:pPr marL="228600" lvl="0" indent="-228600">
              <a:spcBef>
                <a:spcPts val="400"/>
              </a:spcBef>
              <a:buFont typeface="+mj-lt"/>
              <a:buAutoNum type="arabicPeriod"/>
            </a:pPr>
            <a:r>
              <a:rPr lang="uk-UA" sz="1100" dirty="0"/>
              <a:t>Визначте момент закінчення злочину, передбаченого ст. 109 КК України та 112 КК?</a:t>
            </a:r>
          </a:p>
          <a:p>
            <a:pPr marL="228600" lvl="0" indent="-228600">
              <a:spcBef>
                <a:spcPts val="400"/>
              </a:spcBef>
              <a:buFont typeface="+mj-lt"/>
              <a:buAutoNum type="arabicPeriod"/>
            </a:pPr>
            <a:r>
              <a:rPr lang="uk-UA" sz="1100" dirty="0"/>
              <a:t>Надайте перелік предметів диверсії (ст. 113 КК України)?</a:t>
            </a:r>
          </a:p>
          <a:p>
            <a:pPr marL="228600" lvl="0" indent="-228600">
              <a:spcBef>
                <a:spcPts val="400"/>
              </a:spcBef>
              <a:buFont typeface="+mj-lt"/>
              <a:buAutoNum type="arabicPeriod"/>
            </a:pPr>
            <a:r>
              <a:rPr lang="uk-UA" sz="1100" dirty="0"/>
              <a:t>Що є безпосереднім  і додатковими об’єктами диверсії?</a:t>
            </a:r>
          </a:p>
          <a:p>
            <a:pPr marL="228600" lvl="0" indent="-228600">
              <a:spcBef>
                <a:spcPts val="400"/>
              </a:spcBef>
              <a:buFont typeface="+mj-lt"/>
              <a:buAutoNum type="arabicPeriod"/>
            </a:pPr>
            <a:r>
              <a:rPr lang="uk-UA" sz="1100" dirty="0"/>
              <a:t>Назвіть форми вчинення диверсії?</a:t>
            </a:r>
          </a:p>
          <a:p>
            <a:pPr marL="228600" lvl="0" indent="-228600">
              <a:spcBef>
                <a:spcPts val="400"/>
              </a:spcBef>
              <a:buFont typeface="+mj-lt"/>
              <a:buAutoNum type="arabicPeriod"/>
            </a:pPr>
            <a:r>
              <a:rPr lang="uk-UA" sz="1100" dirty="0"/>
              <a:t>Визначте момент закінчення злочину, передбаченого ст. 113 КК України?</a:t>
            </a:r>
          </a:p>
          <a:p>
            <a:pPr marL="228600" lvl="0" indent="-228600">
              <a:spcBef>
                <a:spcPts val="400"/>
              </a:spcBef>
              <a:buFont typeface="+mj-lt"/>
              <a:buAutoNum type="arabicPeriod"/>
            </a:pPr>
            <a:r>
              <a:rPr lang="uk-UA" sz="1100" dirty="0"/>
              <a:t>Визначте суб’єктивну сторону злочинів «диверсія» та «шпигунство»?</a:t>
            </a:r>
          </a:p>
          <a:p>
            <a:pPr marL="228600" lvl="0" indent="-228600">
              <a:spcBef>
                <a:spcPts val="400"/>
              </a:spcBef>
              <a:buFont typeface="+mj-lt"/>
              <a:buAutoNum type="arabicPeriod"/>
            </a:pPr>
            <a:r>
              <a:rPr lang="uk-UA" sz="1100" dirty="0"/>
              <a:t>Визначте безпосередній об’єкт злочину, передбаченого ст. 114 КК України?</a:t>
            </a:r>
          </a:p>
          <a:p>
            <a:pPr marL="228600" lvl="0" indent="-228600">
              <a:spcBef>
                <a:spcPts val="400"/>
              </a:spcBef>
              <a:buFont typeface="+mj-lt"/>
              <a:buAutoNum type="arabicPeriod"/>
            </a:pPr>
            <a:r>
              <a:rPr lang="uk-UA" sz="1100" dirty="0"/>
              <a:t>В чому виражається об’єктивна сторона шпигунства?</a:t>
            </a:r>
          </a:p>
          <a:p>
            <a:pPr marL="228600" lvl="0" indent="-228600">
              <a:spcBef>
                <a:spcPts val="400"/>
              </a:spcBef>
              <a:buFont typeface="+mj-lt"/>
              <a:buAutoNum type="arabicPeriod"/>
            </a:pPr>
            <a:r>
              <a:rPr lang="uk-UA" sz="1100" dirty="0"/>
              <a:t>Чим відрізняється державна зрада у формі шпигунства (ст. 111 КК України) від шпигунства (ст. 114 КК України)?</a:t>
            </a:r>
          </a:p>
          <a:p>
            <a:pPr marL="228600" lvl="0" indent="-228600">
              <a:spcBef>
                <a:spcPts val="400"/>
              </a:spcBef>
              <a:buFont typeface="+mj-lt"/>
              <a:buAutoNum type="arabicPeriod"/>
            </a:pPr>
            <a:r>
              <a:rPr lang="uk-UA" sz="1100" dirty="0"/>
              <a:t>Хто може виступати суб’єктом злочину «шпигунство»?</a:t>
            </a:r>
          </a:p>
        </p:txBody>
      </p:sp>
      <p:sp>
        <p:nvSpPr>
          <p:cNvPr id="5" name="Заголовок 1"/>
          <p:cNvSpPr txBox="1">
            <a:spLocks/>
          </p:cNvSpPr>
          <p:nvPr/>
        </p:nvSpPr>
        <p:spPr>
          <a:xfrm>
            <a:off x="611560" y="123478"/>
            <a:ext cx="8153400" cy="1005840"/>
          </a:xfrm>
          <a:prstGeom prst="rect">
            <a:avLst/>
          </a:prstGeom>
        </p:spPr>
        <p:txBody>
          <a:bodyPr vert="horz" anchor="b">
            <a:normAutofit/>
          </a:bodyPr>
          <a:lstStyle>
            <a:lvl1pPr algn="l" rtl="0" eaLnBrk="1" latinLnBrk="0" hangingPunct="1">
              <a:spcBef>
                <a:spcPct val="0"/>
              </a:spcBef>
              <a:buNone/>
              <a:defRPr kumimoji="0" lang="ru-RU" sz="4200" b="0" kern="1200">
                <a:solidFill>
                  <a:schemeClr val="tx2"/>
                </a:solidFill>
                <a:latin typeface="+mj-lt"/>
                <a:ea typeface="+mj-ea"/>
                <a:cs typeface="+mj-cs"/>
              </a:defRPr>
            </a:lvl1pPr>
            <a:extLst/>
          </a:lstStyle>
          <a:p>
            <a:r>
              <a:rPr lang="uk-UA" b="1" dirty="0" smtClean="0">
                <a:solidFill>
                  <a:schemeClr val="accent1">
                    <a:lumMod val="75000"/>
                  </a:schemeClr>
                </a:solidFill>
                <a:effectLst>
                  <a:outerShdw blurRad="38100" dist="38100" dir="2700000" algn="tl">
                    <a:srgbClr val="000000">
                      <a:alpha val="43137"/>
                    </a:srgbClr>
                  </a:outerShdw>
                </a:effectLst>
              </a:rPr>
              <a:t>ТЕМА 2</a:t>
            </a:r>
            <a:endParaRPr lang="uk-UA" b="1" dirty="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idx="1"/>
          </p:nvPr>
        </p:nvSpPr>
        <p:spPr/>
        <p:txBody>
          <a:bodyPr/>
          <a:lstStyle/>
          <a:p>
            <a:r>
              <a:rPr lang="uk-UA" dirty="0" smtClean="0"/>
              <a:t>ПИТАННЯ  ДЛЯ  КОНТРОЛЮ</a:t>
            </a:r>
            <a:endParaRPr lang="uk-UA" dirty="0"/>
          </a:p>
        </p:txBody>
      </p:sp>
      <p:sp>
        <p:nvSpPr>
          <p:cNvPr id="6" name="Прямоугольник 5">
            <a:hlinkClick r:id="rId2" action="ppaction://hlinksldjump"/>
          </p:cNvPr>
          <p:cNvSpPr/>
          <p:nvPr/>
        </p:nvSpPr>
        <p:spPr>
          <a:xfrm>
            <a:off x="53752" y="61739"/>
            <a:ext cx="9036496" cy="50200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12293349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p:cNvSpPr>
            <a:spLocks noGrp="1"/>
          </p:cNvSpPr>
          <p:nvPr>
            <p:ph type="body" idx="1"/>
          </p:nvPr>
        </p:nvSpPr>
        <p:spPr>
          <a:xfrm>
            <a:off x="1403648" y="2067694"/>
            <a:ext cx="7195121" cy="3024336"/>
          </a:xfrm>
        </p:spPr>
        <p:txBody>
          <a:bodyPr>
            <a:normAutofit fontScale="85000" lnSpcReduction="10000"/>
          </a:bodyPr>
          <a:lstStyle/>
          <a:p>
            <a:pPr lvl="0"/>
            <a:r>
              <a:rPr lang="en-US" sz="2000" dirty="0" smtClean="0">
                <a:effectLst>
                  <a:outerShdw blurRad="38100" dist="38100" dir="2700000" algn="tl">
                    <a:srgbClr val="000000">
                      <a:alpha val="43137"/>
                    </a:srgbClr>
                  </a:outerShdw>
                </a:effectLst>
              </a:rPr>
              <a:t>3.1. </a:t>
            </a:r>
            <a:r>
              <a:rPr lang="uk-UA" sz="2000" dirty="0" smtClean="0">
                <a:effectLst>
                  <a:outerShdw blurRad="38100" dist="38100" dir="2700000" algn="tl">
                    <a:srgbClr val="000000">
                      <a:alpha val="43137"/>
                    </a:srgbClr>
                  </a:outerShdw>
                </a:effectLst>
              </a:rPr>
              <a:t>Поняття</a:t>
            </a:r>
            <a:r>
              <a:rPr lang="uk-UA" sz="2000" dirty="0">
                <a:effectLst>
                  <a:outerShdw blurRad="38100" dist="38100" dir="2700000" algn="tl">
                    <a:srgbClr val="000000">
                      <a:alpha val="43137"/>
                    </a:srgbClr>
                  </a:outerShdw>
                </a:effectLst>
              </a:rPr>
              <a:t>, загальна характеристика та система (види) злочинів проти життя.</a:t>
            </a:r>
          </a:p>
          <a:p>
            <a:pPr lvl="0"/>
            <a:r>
              <a:rPr lang="en-US" sz="2000" dirty="0" smtClean="0">
                <a:effectLst>
                  <a:outerShdw blurRad="38100" dist="38100" dir="2700000" algn="tl">
                    <a:srgbClr val="000000">
                      <a:alpha val="43137"/>
                    </a:srgbClr>
                  </a:outerShdw>
                </a:effectLst>
              </a:rPr>
              <a:t>3.2. </a:t>
            </a:r>
            <a:r>
              <a:rPr lang="uk-UA" sz="2000" dirty="0" smtClean="0">
                <a:effectLst>
                  <a:outerShdw blurRad="38100" dist="38100" dir="2700000" algn="tl">
                    <a:srgbClr val="000000">
                      <a:alpha val="43137"/>
                    </a:srgbClr>
                  </a:outerShdw>
                </a:effectLst>
              </a:rPr>
              <a:t>Умисне </a:t>
            </a:r>
            <a:r>
              <a:rPr lang="uk-UA" sz="2000" dirty="0">
                <a:effectLst>
                  <a:outerShdw blurRad="38100" dist="38100" dir="2700000" algn="tl">
                    <a:srgbClr val="000000">
                      <a:alpha val="43137"/>
                    </a:srgbClr>
                  </a:outerShdw>
                </a:effectLst>
              </a:rPr>
              <a:t>вбивство  та умисне вбивство при наявності кваліфікуючих (обтяжуючих) обставин.</a:t>
            </a:r>
          </a:p>
          <a:p>
            <a:pPr lvl="0"/>
            <a:r>
              <a:rPr lang="en-US" sz="2000" dirty="0" smtClean="0">
                <a:effectLst>
                  <a:outerShdw blurRad="38100" dist="38100" dir="2700000" algn="tl">
                    <a:srgbClr val="000000">
                      <a:alpha val="43137"/>
                    </a:srgbClr>
                  </a:outerShdw>
                </a:effectLst>
              </a:rPr>
              <a:t>3.3. </a:t>
            </a:r>
            <a:r>
              <a:rPr lang="uk-UA" sz="2000" dirty="0" smtClean="0">
                <a:effectLst>
                  <a:outerShdw blurRad="38100" dist="38100" dir="2700000" algn="tl">
                    <a:srgbClr val="000000">
                      <a:alpha val="43137"/>
                    </a:srgbClr>
                  </a:outerShdw>
                </a:effectLst>
              </a:rPr>
              <a:t>Умисне </a:t>
            </a:r>
            <a:r>
              <a:rPr lang="uk-UA" sz="2000" dirty="0">
                <a:effectLst>
                  <a:outerShdw blurRad="38100" dist="38100" dir="2700000" algn="tl">
                    <a:srgbClr val="000000">
                      <a:alpha val="43137"/>
                    </a:srgbClr>
                  </a:outerShdw>
                </a:effectLst>
              </a:rPr>
              <a:t>вбивство при наявності привілейованих (пом’якшуючих) обставин.</a:t>
            </a:r>
          </a:p>
          <a:p>
            <a:pPr lvl="0"/>
            <a:r>
              <a:rPr lang="en-US" sz="2000" dirty="0" smtClean="0">
                <a:effectLst>
                  <a:outerShdw blurRad="38100" dist="38100" dir="2700000" algn="tl">
                    <a:srgbClr val="000000">
                      <a:alpha val="43137"/>
                    </a:srgbClr>
                  </a:outerShdw>
                </a:effectLst>
              </a:rPr>
              <a:t>3.4. </a:t>
            </a:r>
            <a:r>
              <a:rPr lang="uk-UA" sz="2000" dirty="0" smtClean="0">
                <a:effectLst>
                  <a:outerShdw blurRad="38100" dist="38100" dir="2700000" algn="tl">
                    <a:srgbClr val="000000">
                      <a:alpha val="43137"/>
                    </a:srgbClr>
                  </a:outerShdw>
                </a:effectLst>
              </a:rPr>
              <a:t>Вбивство </a:t>
            </a:r>
            <a:r>
              <a:rPr lang="uk-UA" sz="2000" dirty="0">
                <a:effectLst>
                  <a:outerShdw blurRad="38100" dist="38100" dir="2700000" algn="tl">
                    <a:srgbClr val="000000">
                      <a:alpha val="43137"/>
                    </a:srgbClr>
                  </a:outerShdw>
                </a:effectLst>
              </a:rPr>
              <a:t>через необережність.</a:t>
            </a:r>
          </a:p>
          <a:p>
            <a:pPr lvl="0"/>
            <a:r>
              <a:rPr lang="en-US" sz="2000" dirty="0" smtClean="0">
                <a:effectLst>
                  <a:outerShdw blurRad="38100" dist="38100" dir="2700000" algn="tl">
                    <a:srgbClr val="000000">
                      <a:alpha val="43137"/>
                    </a:srgbClr>
                  </a:outerShdw>
                </a:effectLst>
              </a:rPr>
              <a:t>3.5. </a:t>
            </a:r>
            <a:r>
              <a:rPr lang="uk-UA" sz="2000" dirty="0" smtClean="0">
                <a:effectLst>
                  <a:outerShdw blurRad="38100" dist="38100" dir="2700000" algn="tl">
                    <a:srgbClr val="000000">
                      <a:alpha val="43137"/>
                    </a:srgbClr>
                  </a:outerShdw>
                </a:effectLst>
              </a:rPr>
              <a:t>Доведення </a:t>
            </a:r>
            <a:r>
              <a:rPr lang="uk-UA" sz="2000" dirty="0">
                <a:effectLst>
                  <a:outerShdw blurRad="38100" dist="38100" dir="2700000" algn="tl">
                    <a:srgbClr val="000000">
                      <a:alpha val="43137"/>
                    </a:srgbClr>
                  </a:outerShdw>
                </a:effectLst>
              </a:rPr>
              <a:t>до самогубства. </a:t>
            </a:r>
          </a:p>
          <a:p>
            <a:pPr lvl="0"/>
            <a:r>
              <a:rPr lang="en-US" sz="2000" dirty="0" smtClean="0">
                <a:effectLst>
                  <a:outerShdw blurRad="38100" dist="38100" dir="2700000" algn="tl">
                    <a:srgbClr val="000000">
                      <a:alpha val="43137"/>
                    </a:srgbClr>
                  </a:outerShdw>
                </a:effectLst>
              </a:rPr>
              <a:t>3.6. </a:t>
            </a:r>
            <a:r>
              <a:rPr lang="uk-UA" sz="2000" dirty="0" smtClean="0">
                <a:effectLst>
                  <a:outerShdw blurRad="38100" dist="38100" dir="2700000" algn="tl">
                    <a:srgbClr val="000000">
                      <a:alpha val="43137"/>
                    </a:srgbClr>
                  </a:outerShdw>
                </a:effectLst>
              </a:rPr>
              <a:t>Поняття </a:t>
            </a:r>
            <a:r>
              <a:rPr lang="uk-UA" sz="2000" dirty="0">
                <a:effectLst>
                  <a:outerShdw blurRad="38100" dist="38100" dir="2700000" algn="tl">
                    <a:srgbClr val="000000">
                      <a:alpha val="43137"/>
                    </a:srgbClr>
                  </a:outerShdw>
                </a:effectLst>
              </a:rPr>
              <a:t>та загальна характеристика злочинів проти здоров’я особи. </a:t>
            </a:r>
          </a:p>
          <a:p>
            <a:pPr lvl="0"/>
            <a:r>
              <a:rPr lang="en-US" sz="2000" dirty="0" smtClean="0">
                <a:effectLst>
                  <a:outerShdw blurRad="38100" dist="38100" dir="2700000" algn="tl">
                    <a:srgbClr val="000000">
                      <a:alpha val="43137"/>
                    </a:srgbClr>
                  </a:outerShdw>
                </a:effectLst>
              </a:rPr>
              <a:t>3.7. </a:t>
            </a:r>
            <a:r>
              <a:rPr lang="uk-UA" sz="2000" dirty="0" smtClean="0">
                <a:effectLst>
                  <a:outerShdw blurRad="38100" dist="38100" dir="2700000" algn="tl">
                    <a:srgbClr val="000000">
                      <a:alpha val="43137"/>
                    </a:srgbClr>
                  </a:outerShdw>
                </a:effectLst>
              </a:rPr>
              <a:t>Види </a:t>
            </a:r>
            <a:r>
              <a:rPr lang="uk-UA" sz="2000" dirty="0">
                <a:effectLst>
                  <a:outerShdw blurRad="38100" dist="38100" dir="2700000" algn="tl">
                    <a:srgbClr val="000000">
                      <a:alpha val="43137"/>
                    </a:srgbClr>
                  </a:outerShdw>
                </a:effectLst>
              </a:rPr>
              <a:t>тілесних ушкоджень.</a:t>
            </a:r>
          </a:p>
          <a:p>
            <a:pPr>
              <a:spcBef>
                <a:spcPts val="0"/>
              </a:spcBef>
            </a:pPr>
            <a:endParaRPr lang="ru-RU" sz="2000" dirty="0">
              <a:effectLst>
                <a:outerShdw blurRad="38100" dist="38100" dir="2700000" algn="tl">
                  <a:srgbClr val="000000">
                    <a:alpha val="43137"/>
                  </a:srgbClr>
                </a:outerShdw>
              </a:effectLst>
            </a:endParaRPr>
          </a:p>
        </p:txBody>
      </p:sp>
      <p:sp>
        <p:nvSpPr>
          <p:cNvPr id="3" name="Заголовок 2"/>
          <p:cNvSpPr>
            <a:spLocks noGrp="1"/>
          </p:cNvSpPr>
          <p:nvPr>
            <p:ph type="title"/>
          </p:nvPr>
        </p:nvSpPr>
        <p:spPr>
          <a:xfrm>
            <a:off x="1371600" y="671155"/>
            <a:ext cx="7620000" cy="1315566"/>
          </a:xfrm>
        </p:spPr>
        <p:txBody>
          <a:bodyPr anchor="ctr">
            <a:noAutofit/>
          </a:bodyPr>
          <a:lstStyle/>
          <a:p>
            <a:r>
              <a:rPr lang="ru-RU" sz="2800" b="1" cap="all" dirty="0"/>
              <a:t>ЗЛОЧИНИ ПРОТИ ЖИТТЯ ТА</a:t>
            </a:r>
            <a:br>
              <a:rPr lang="ru-RU" sz="2800" b="1" cap="all" dirty="0"/>
            </a:br>
            <a:r>
              <a:rPr lang="ru-RU" sz="2800" b="1" cap="all" dirty="0"/>
              <a:t> ЗДОРОВ'Я ОСОБИ</a:t>
            </a:r>
          </a:p>
        </p:txBody>
      </p:sp>
      <p:sp>
        <p:nvSpPr>
          <p:cNvPr id="4" name="TextBox 3"/>
          <p:cNvSpPr txBox="1"/>
          <p:nvPr/>
        </p:nvSpPr>
        <p:spPr>
          <a:xfrm>
            <a:off x="251520" y="2211710"/>
            <a:ext cx="720080" cy="646331"/>
          </a:xfrm>
          <a:prstGeom prst="rect">
            <a:avLst/>
          </a:prstGeom>
          <a:noFill/>
        </p:spPr>
        <p:txBody>
          <a:bodyPr wrap="square" rtlCol="0">
            <a:spAutoFit/>
          </a:bodyPr>
          <a:lstStyle/>
          <a:p>
            <a:r>
              <a:rPr lang="uk-UA" sz="3600" b="1" dirty="0" smtClean="0">
                <a:solidFill>
                  <a:srgbClr val="2DA2BF">
                    <a:lumMod val="75000"/>
                  </a:srgbClr>
                </a:solidFill>
                <a:effectLst>
                  <a:outerShdw blurRad="38100" dist="38100" dir="2700000" algn="tl">
                    <a:srgbClr val="000000">
                      <a:alpha val="43137"/>
                    </a:srgbClr>
                  </a:outerShdw>
                </a:effectLst>
                <a:sym typeface="Wingdings"/>
              </a:rPr>
              <a:t></a:t>
            </a:r>
            <a:endParaRPr lang="uk-UA" sz="3600" b="1" dirty="0">
              <a:solidFill>
                <a:srgbClr val="2DA2BF">
                  <a:lumMod val="75000"/>
                </a:srgbClr>
              </a:solidFill>
              <a:effectLst>
                <a:outerShdw blurRad="38100" dist="38100" dir="2700000" algn="tl">
                  <a:srgbClr val="000000">
                    <a:alpha val="43137"/>
                  </a:srgbClr>
                </a:outerShdw>
              </a:effectLst>
            </a:endParaRPr>
          </a:p>
        </p:txBody>
      </p:sp>
      <p:sp>
        <p:nvSpPr>
          <p:cNvPr id="5" name="TextBox 4"/>
          <p:cNvSpPr txBox="1"/>
          <p:nvPr/>
        </p:nvSpPr>
        <p:spPr>
          <a:xfrm>
            <a:off x="251520" y="2787774"/>
            <a:ext cx="864096" cy="923330"/>
          </a:xfrm>
          <a:prstGeom prst="rect">
            <a:avLst/>
          </a:prstGeom>
          <a:noFill/>
        </p:spPr>
        <p:txBody>
          <a:bodyPr wrap="square" rtlCol="0">
            <a:spAutoFit/>
          </a:bodyPr>
          <a:lstStyle/>
          <a:p>
            <a:r>
              <a:rPr lang="uk-UA" sz="5400" dirty="0" smtClean="0">
                <a:solidFill>
                  <a:srgbClr val="2DA2BF">
                    <a:lumMod val="75000"/>
                  </a:srgbClr>
                </a:solidFill>
                <a:effectLst>
                  <a:outerShdw blurRad="38100" dist="38100" dir="2700000" algn="tl">
                    <a:srgbClr val="000000">
                      <a:alpha val="43137"/>
                    </a:srgbClr>
                  </a:outerShdw>
                </a:effectLst>
                <a:sym typeface="Wingdings"/>
              </a:rPr>
              <a:t></a:t>
            </a:r>
            <a:endParaRPr lang="uk-UA" sz="5400" dirty="0">
              <a:solidFill>
                <a:srgbClr val="2DA2BF">
                  <a:lumMod val="75000"/>
                </a:srgbClr>
              </a:solidFill>
              <a:effectLst>
                <a:outerShdw blurRad="38100" dist="38100" dir="2700000" algn="tl">
                  <a:srgbClr val="000000">
                    <a:alpha val="43137"/>
                  </a:srgbClr>
                </a:outerShdw>
              </a:effectLst>
            </a:endParaRPr>
          </a:p>
        </p:txBody>
      </p:sp>
      <p:sp>
        <p:nvSpPr>
          <p:cNvPr id="6" name="TextBox 5"/>
          <p:cNvSpPr txBox="1"/>
          <p:nvPr/>
        </p:nvSpPr>
        <p:spPr>
          <a:xfrm>
            <a:off x="251520" y="1059582"/>
            <a:ext cx="864096" cy="369332"/>
          </a:xfrm>
          <a:prstGeom prst="rect">
            <a:avLst/>
          </a:prstGeom>
          <a:noFill/>
        </p:spPr>
        <p:txBody>
          <a:bodyPr wrap="square" rtlCol="0">
            <a:spAutoFit/>
          </a:bodyPr>
          <a:lstStyle/>
          <a:p>
            <a:r>
              <a:rPr lang="uk-UA" b="1" dirty="0" smtClean="0">
                <a:solidFill>
                  <a:prstClr val="white"/>
                </a:solidFill>
                <a:effectLst>
                  <a:outerShdw blurRad="38100" dist="38100" dir="2700000" algn="tl">
                    <a:srgbClr val="000000">
                      <a:alpha val="43137"/>
                    </a:srgbClr>
                  </a:outerShdw>
                </a:effectLst>
              </a:rPr>
              <a:t>ЗМІСТ</a:t>
            </a:r>
            <a:endParaRPr lang="uk-UA" b="1" dirty="0">
              <a:solidFill>
                <a:prstClr val="white"/>
              </a:solidFill>
              <a:effectLst>
                <a:outerShdw blurRad="38100" dist="38100" dir="2700000" algn="tl">
                  <a:srgbClr val="000000">
                    <a:alpha val="43137"/>
                  </a:srgbClr>
                </a:outerShdw>
              </a:effectLst>
            </a:endParaRPr>
          </a:p>
        </p:txBody>
      </p:sp>
      <p:sp>
        <p:nvSpPr>
          <p:cNvPr id="7" name="Заголовок 1"/>
          <p:cNvSpPr txBox="1">
            <a:spLocks/>
          </p:cNvSpPr>
          <p:nvPr/>
        </p:nvSpPr>
        <p:spPr>
          <a:xfrm>
            <a:off x="8028384" y="195486"/>
            <a:ext cx="972108" cy="568424"/>
          </a:xfrm>
          <a:prstGeom prst="rect">
            <a:avLst/>
          </a:prstGeom>
        </p:spPr>
        <p:txBody>
          <a:bodyPr vert="horz" anchor="b">
            <a:noAutofit/>
          </a:bodyPr>
          <a:lstStyle>
            <a:lvl1pPr algn="l" rtl="0" eaLnBrk="1" latinLnBrk="0" hangingPunct="1">
              <a:spcBef>
                <a:spcPct val="0"/>
              </a:spcBef>
              <a:buNone/>
              <a:defRPr kumimoji="0" lang="ru-RU" sz="4400" b="0" kern="1200" cap="none">
                <a:solidFill>
                  <a:srgbClr val="FFFFFF"/>
                </a:solidFill>
                <a:latin typeface="+mj-lt"/>
                <a:ea typeface="+mj-ea"/>
                <a:cs typeface="+mj-cs"/>
              </a:defRPr>
            </a:lvl1pPr>
            <a:extLst/>
          </a:lstStyle>
          <a:p>
            <a:r>
              <a:rPr lang="uk-UA" sz="5400" dirty="0" smtClean="0">
                <a:effectLst>
                  <a:outerShdw blurRad="38100" dist="38100" dir="2700000" algn="tl">
                    <a:srgbClr val="000000">
                      <a:alpha val="43137"/>
                    </a:srgbClr>
                  </a:outerShdw>
                </a:effectLst>
              </a:rPr>
              <a:t>Т</a:t>
            </a:r>
            <a:r>
              <a:rPr lang="en-US" sz="5400" dirty="0" smtClean="0">
                <a:effectLst>
                  <a:outerShdw blurRad="38100" dist="38100" dir="2700000" algn="tl">
                    <a:srgbClr val="000000">
                      <a:alpha val="43137"/>
                    </a:srgbClr>
                  </a:outerShdw>
                </a:effectLst>
              </a:rPr>
              <a:t>3</a:t>
            </a:r>
            <a:endParaRPr lang="uk-UA" sz="5400" dirty="0">
              <a:effectLst>
                <a:outerShdw blurRad="38100" dist="38100" dir="2700000" algn="tl">
                  <a:srgbClr val="000000">
                    <a:alpha val="43137"/>
                  </a:srgbClr>
                </a:outerShdw>
              </a:effectLst>
            </a:endParaRPr>
          </a:p>
        </p:txBody>
      </p:sp>
      <p:sp>
        <p:nvSpPr>
          <p:cNvPr id="8" name="Прямоугольник 7">
            <a:hlinkClick r:id="rId2" action="ppaction://hlinksldjump"/>
          </p:cNvPr>
          <p:cNvSpPr/>
          <p:nvPr/>
        </p:nvSpPr>
        <p:spPr>
          <a:xfrm>
            <a:off x="0" y="771551"/>
            <a:ext cx="1331640" cy="1008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9" name="Прямоугольник 8">
            <a:hlinkClick r:id="rId3" action="ppaction://hlinksldjump"/>
          </p:cNvPr>
          <p:cNvSpPr/>
          <p:nvPr/>
        </p:nvSpPr>
        <p:spPr>
          <a:xfrm>
            <a:off x="251520" y="2211710"/>
            <a:ext cx="864096"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201068" y="3003798"/>
            <a:ext cx="914547" cy="7073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331640" y="2067694"/>
            <a:ext cx="748883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2" name="Прямоугольник 11">
            <a:hlinkClick r:id="rId6" action="ppaction://hlinksldjump"/>
          </p:cNvPr>
          <p:cNvSpPr/>
          <p:nvPr/>
        </p:nvSpPr>
        <p:spPr>
          <a:xfrm>
            <a:off x="1331640" y="2679762"/>
            <a:ext cx="748883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3" name="Прямоугольник 12">
            <a:hlinkClick r:id="rId7" action="ppaction://hlinksldjump"/>
          </p:cNvPr>
          <p:cNvSpPr/>
          <p:nvPr/>
        </p:nvSpPr>
        <p:spPr>
          <a:xfrm>
            <a:off x="1331640" y="3183818"/>
            <a:ext cx="748883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4" name="Прямоугольник 13">
            <a:hlinkClick r:id="rId8" action="ppaction://hlinksldjump"/>
          </p:cNvPr>
          <p:cNvSpPr/>
          <p:nvPr/>
        </p:nvSpPr>
        <p:spPr>
          <a:xfrm>
            <a:off x="1331640" y="3687874"/>
            <a:ext cx="7488832" cy="3960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5" name="Прямоугольник 14">
            <a:hlinkClick r:id="rId9" action="ppaction://hlinksldjump"/>
          </p:cNvPr>
          <p:cNvSpPr/>
          <p:nvPr/>
        </p:nvSpPr>
        <p:spPr>
          <a:xfrm>
            <a:off x="1331640" y="4083918"/>
            <a:ext cx="748883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6" name="Прямоугольник 15">
            <a:hlinkClick r:id="rId10" action="ppaction://hlinksldjump"/>
          </p:cNvPr>
          <p:cNvSpPr/>
          <p:nvPr/>
        </p:nvSpPr>
        <p:spPr>
          <a:xfrm>
            <a:off x="1331640" y="4381304"/>
            <a:ext cx="7488832" cy="3506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7" name="Прямоугольник 16">
            <a:hlinkClick r:id="rId11" action="ppaction://hlinksldjump"/>
          </p:cNvPr>
          <p:cNvSpPr/>
          <p:nvPr/>
        </p:nvSpPr>
        <p:spPr>
          <a:xfrm>
            <a:off x="1331640" y="4731989"/>
            <a:ext cx="7488832" cy="3506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229710802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p:cNvSpPr>
            <a:spLocks noGrp="1"/>
          </p:cNvSpPr>
          <p:nvPr>
            <p:ph type="body" idx="1"/>
          </p:nvPr>
        </p:nvSpPr>
        <p:spPr>
          <a:xfrm>
            <a:off x="1403648" y="2067694"/>
            <a:ext cx="7195121" cy="3024336"/>
          </a:xfrm>
        </p:spPr>
        <p:txBody>
          <a:bodyPr>
            <a:normAutofit/>
          </a:bodyPr>
          <a:lstStyle/>
          <a:p>
            <a:pPr lvl="0"/>
            <a:r>
              <a:rPr lang="en-US" sz="1800" dirty="0" smtClean="0">
                <a:effectLst>
                  <a:outerShdw blurRad="38100" dist="38100" dir="2700000" algn="tl">
                    <a:srgbClr val="000000">
                      <a:alpha val="43137"/>
                    </a:srgbClr>
                  </a:outerShdw>
                </a:effectLst>
              </a:rPr>
              <a:t>3.8. </a:t>
            </a:r>
            <a:r>
              <a:rPr lang="uk-UA" sz="1800" dirty="0" smtClean="0">
                <a:effectLst>
                  <a:outerShdw blurRad="38100" dist="38100" dir="2700000" algn="tl">
                    <a:srgbClr val="000000">
                      <a:alpha val="43137"/>
                    </a:srgbClr>
                  </a:outerShdw>
                </a:effectLst>
              </a:rPr>
              <a:t>Побої </a:t>
            </a:r>
            <a:r>
              <a:rPr lang="uk-UA" sz="1800" dirty="0">
                <a:effectLst>
                  <a:outerShdw blurRad="38100" dist="38100" dir="2700000" algn="tl">
                    <a:srgbClr val="000000">
                      <a:alpha val="43137"/>
                    </a:srgbClr>
                  </a:outerShdw>
                </a:effectLst>
              </a:rPr>
              <a:t>і мордування.</a:t>
            </a:r>
          </a:p>
          <a:p>
            <a:pPr lvl="0"/>
            <a:r>
              <a:rPr lang="en-US" sz="1800" dirty="0" smtClean="0">
                <a:effectLst>
                  <a:outerShdw blurRad="38100" dist="38100" dir="2700000" algn="tl">
                    <a:srgbClr val="000000">
                      <a:alpha val="43137"/>
                    </a:srgbClr>
                  </a:outerShdw>
                </a:effectLst>
              </a:rPr>
              <a:t>3.9. </a:t>
            </a:r>
            <a:r>
              <a:rPr lang="uk-UA" sz="1800" dirty="0" smtClean="0">
                <a:effectLst>
                  <a:outerShdw blurRad="38100" dist="38100" dir="2700000" algn="tl">
                    <a:srgbClr val="000000">
                      <a:alpha val="43137"/>
                    </a:srgbClr>
                  </a:outerShdw>
                </a:effectLst>
              </a:rPr>
              <a:t>Катування</a:t>
            </a:r>
            <a:r>
              <a:rPr lang="uk-UA" sz="1800" dirty="0">
                <a:effectLst>
                  <a:outerShdw blurRad="38100" dist="38100" dir="2700000" algn="tl">
                    <a:srgbClr val="000000">
                      <a:alpha val="43137"/>
                    </a:srgbClr>
                  </a:outerShdw>
                </a:effectLst>
              </a:rPr>
              <a:t>.</a:t>
            </a:r>
          </a:p>
          <a:p>
            <a:pPr lvl="0"/>
            <a:r>
              <a:rPr lang="en-US" sz="1800" dirty="0" smtClean="0">
                <a:effectLst>
                  <a:outerShdw blurRad="38100" dist="38100" dir="2700000" algn="tl">
                    <a:srgbClr val="000000">
                      <a:alpha val="43137"/>
                    </a:srgbClr>
                  </a:outerShdw>
                </a:effectLst>
              </a:rPr>
              <a:t>3.10. </a:t>
            </a:r>
            <a:r>
              <a:rPr lang="uk-UA" sz="1800" dirty="0" smtClean="0">
                <a:effectLst>
                  <a:outerShdw blurRad="38100" dist="38100" dir="2700000" algn="tl">
                    <a:srgbClr val="000000">
                      <a:alpha val="43137"/>
                    </a:srgbClr>
                  </a:outerShdw>
                </a:effectLst>
              </a:rPr>
              <a:t>Залишення </a:t>
            </a:r>
            <a:r>
              <a:rPr lang="uk-UA" sz="1800" dirty="0">
                <a:effectLst>
                  <a:outerShdw blurRad="38100" dist="38100" dir="2700000" algn="tl">
                    <a:srgbClr val="000000">
                      <a:alpha val="43137"/>
                    </a:srgbClr>
                  </a:outerShdw>
                </a:effectLst>
              </a:rPr>
              <a:t>в небезпеці.</a:t>
            </a:r>
          </a:p>
          <a:p>
            <a:pPr lvl="0"/>
            <a:r>
              <a:rPr lang="en-US" sz="1800" dirty="0" smtClean="0">
                <a:effectLst>
                  <a:outerShdw blurRad="38100" dist="38100" dir="2700000" algn="tl">
                    <a:srgbClr val="000000">
                      <a:alpha val="43137"/>
                    </a:srgbClr>
                  </a:outerShdw>
                </a:effectLst>
              </a:rPr>
              <a:t>3.11. </a:t>
            </a:r>
            <a:r>
              <a:rPr lang="uk-UA" sz="1800" dirty="0" smtClean="0">
                <a:effectLst>
                  <a:outerShdw blurRad="38100" dist="38100" dir="2700000" algn="tl">
                    <a:srgbClr val="000000">
                      <a:alpha val="43137"/>
                    </a:srgbClr>
                  </a:outerShdw>
                </a:effectLst>
              </a:rPr>
              <a:t>Ненадання </a:t>
            </a:r>
            <a:r>
              <a:rPr lang="uk-UA" sz="1800" dirty="0">
                <a:effectLst>
                  <a:outerShdw blurRad="38100" dist="38100" dir="2700000" algn="tl">
                    <a:srgbClr val="000000">
                      <a:alpha val="43137"/>
                    </a:srgbClr>
                  </a:outerShdw>
                </a:effectLst>
              </a:rPr>
              <a:t>допомоги особі, яка перебуває в небезпечному для життя стані.</a:t>
            </a:r>
          </a:p>
          <a:p>
            <a:pPr lvl="0"/>
            <a:r>
              <a:rPr lang="en-US" sz="1800" dirty="0" smtClean="0">
                <a:effectLst>
                  <a:outerShdw blurRad="38100" dist="38100" dir="2700000" algn="tl">
                    <a:srgbClr val="000000">
                      <a:alpha val="43137"/>
                    </a:srgbClr>
                  </a:outerShdw>
                </a:effectLst>
              </a:rPr>
              <a:t>3.12. </a:t>
            </a:r>
            <a:r>
              <a:rPr lang="uk-UA" sz="1800" dirty="0" smtClean="0">
                <a:effectLst>
                  <a:outerShdw blurRad="38100" dist="38100" dir="2700000" algn="tl">
                    <a:srgbClr val="000000">
                      <a:alpha val="43137"/>
                    </a:srgbClr>
                  </a:outerShdw>
                </a:effectLst>
              </a:rPr>
              <a:t>Неналежне </a:t>
            </a:r>
            <a:r>
              <a:rPr lang="uk-UA" sz="1800" dirty="0">
                <a:effectLst>
                  <a:outerShdw blurRad="38100" dist="38100" dir="2700000" algn="tl">
                    <a:srgbClr val="000000">
                      <a:alpha val="43137"/>
                    </a:srgbClr>
                  </a:outerShdw>
                </a:effectLst>
              </a:rPr>
              <a:t>виконання обов’язків щодо охорони життя та здоров’я дітей.</a:t>
            </a:r>
          </a:p>
          <a:p>
            <a:pPr lvl="0"/>
            <a:r>
              <a:rPr lang="en-US" sz="1800" dirty="0" smtClean="0">
                <a:effectLst>
                  <a:outerShdw blurRad="38100" dist="38100" dir="2700000" algn="tl">
                    <a:srgbClr val="000000">
                      <a:alpha val="43137"/>
                    </a:srgbClr>
                  </a:outerShdw>
                </a:effectLst>
              </a:rPr>
              <a:t>3.13. </a:t>
            </a:r>
            <a:r>
              <a:rPr lang="uk-UA" sz="1800" dirty="0" smtClean="0">
                <a:effectLst>
                  <a:outerShdw blurRad="38100" dist="38100" dir="2700000" algn="tl">
                    <a:srgbClr val="000000">
                      <a:alpha val="43137"/>
                    </a:srgbClr>
                  </a:outerShdw>
                </a:effectLst>
              </a:rPr>
              <a:t>Неналежне </a:t>
            </a:r>
            <a:r>
              <a:rPr lang="uk-UA" sz="1800" dirty="0">
                <a:effectLst>
                  <a:outerShdw blurRad="38100" dist="38100" dir="2700000" algn="tl">
                    <a:srgbClr val="000000">
                      <a:alpha val="43137"/>
                    </a:srgbClr>
                  </a:outerShdw>
                </a:effectLst>
              </a:rPr>
              <a:t>виконання професійних обов’язків медичним або фармацевтичним працівником. </a:t>
            </a:r>
          </a:p>
          <a:p>
            <a:pPr>
              <a:spcBef>
                <a:spcPts val="0"/>
              </a:spcBef>
            </a:pPr>
            <a:endParaRPr lang="ru-RU" sz="2000" dirty="0">
              <a:effectLst>
                <a:outerShdw blurRad="38100" dist="38100" dir="2700000" algn="tl">
                  <a:srgbClr val="000000">
                    <a:alpha val="43137"/>
                  </a:srgbClr>
                </a:outerShdw>
              </a:effectLst>
            </a:endParaRPr>
          </a:p>
        </p:txBody>
      </p:sp>
      <p:sp>
        <p:nvSpPr>
          <p:cNvPr id="3" name="Заголовок 2"/>
          <p:cNvSpPr>
            <a:spLocks noGrp="1"/>
          </p:cNvSpPr>
          <p:nvPr>
            <p:ph type="title"/>
          </p:nvPr>
        </p:nvSpPr>
        <p:spPr>
          <a:xfrm>
            <a:off x="1371600" y="671155"/>
            <a:ext cx="7620000" cy="1315566"/>
          </a:xfrm>
        </p:spPr>
        <p:txBody>
          <a:bodyPr anchor="ctr">
            <a:noAutofit/>
          </a:bodyPr>
          <a:lstStyle/>
          <a:p>
            <a:r>
              <a:rPr lang="ru-RU" sz="2800" b="1" cap="all" dirty="0"/>
              <a:t>ЗЛОЧИНИ ПРОТИ ЖИТТЯ ТА</a:t>
            </a:r>
            <a:br>
              <a:rPr lang="ru-RU" sz="2800" b="1" cap="all" dirty="0"/>
            </a:br>
            <a:r>
              <a:rPr lang="ru-RU" sz="2800" b="1" cap="all" dirty="0"/>
              <a:t> ЗДОРОВ'Я ОСОБИ</a:t>
            </a:r>
          </a:p>
        </p:txBody>
      </p:sp>
      <p:sp>
        <p:nvSpPr>
          <p:cNvPr id="4" name="TextBox 3"/>
          <p:cNvSpPr txBox="1"/>
          <p:nvPr/>
        </p:nvSpPr>
        <p:spPr>
          <a:xfrm>
            <a:off x="251520" y="2211710"/>
            <a:ext cx="720080" cy="646331"/>
          </a:xfrm>
          <a:prstGeom prst="rect">
            <a:avLst/>
          </a:prstGeom>
          <a:noFill/>
        </p:spPr>
        <p:txBody>
          <a:bodyPr wrap="square" rtlCol="0">
            <a:spAutoFit/>
          </a:bodyPr>
          <a:lstStyle/>
          <a:p>
            <a:r>
              <a:rPr lang="uk-UA" sz="3600" b="1" dirty="0" smtClean="0">
                <a:solidFill>
                  <a:srgbClr val="2DA2BF">
                    <a:lumMod val="75000"/>
                  </a:srgbClr>
                </a:solidFill>
                <a:effectLst>
                  <a:outerShdw blurRad="38100" dist="38100" dir="2700000" algn="tl">
                    <a:srgbClr val="000000">
                      <a:alpha val="43137"/>
                    </a:srgbClr>
                  </a:outerShdw>
                </a:effectLst>
                <a:sym typeface="Wingdings"/>
              </a:rPr>
              <a:t></a:t>
            </a:r>
            <a:endParaRPr lang="uk-UA" sz="3600" b="1" dirty="0">
              <a:solidFill>
                <a:srgbClr val="2DA2BF">
                  <a:lumMod val="75000"/>
                </a:srgbClr>
              </a:solidFill>
              <a:effectLst>
                <a:outerShdw blurRad="38100" dist="38100" dir="2700000" algn="tl">
                  <a:srgbClr val="000000">
                    <a:alpha val="43137"/>
                  </a:srgbClr>
                </a:outerShdw>
              </a:effectLst>
            </a:endParaRPr>
          </a:p>
        </p:txBody>
      </p:sp>
      <p:sp>
        <p:nvSpPr>
          <p:cNvPr id="5" name="TextBox 4"/>
          <p:cNvSpPr txBox="1"/>
          <p:nvPr/>
        </p:nvSpPr>
        <p:spPr>
          <a:xfrm>
            <a:off x="251520" y="2787774"/>
            <a:ext cx="864096" cy="923330"/>
          </a:xfrm>
          <a:prstGeom prst="rect">
            <a:avLst/>
          </a:prstGeom>
          <a:noFill/>
        </p:spPr>
        <p:txBody>
          <a:bodyPr wrap="square" rtlCol="0">
            <a:spAutoFit/>
          </a:bodyPr>
          <a:lstStyle/>
          <a:p>
            <a:r>
              <a:rPr lang="uk-UA" sz="5400" dirty="0" smtClean="0">
                <a:solidFill>
                  <a:srgbClr val="2DA2BF">
                    <a:lumMod val="75000"/>
                  </a:srgbClr>
                </a:solidFill>
                <a:effectLst>
                  <a:outerShdw blurRad="38100" dist="38100" dir="2700000" algn="tl">
                    <a:srgbClr val="000000">
                      <a:alpha val="43137"/>
                    </a:srgbClr>
                  </a:outerShdw>
                </a:effectLst>
                <a:sym typeface="Wingdings"/>
              </a:rPr>
              <a:t></a:t>
            </a:r>
            <a:endParaRPr lang="uk-UA" sz="5400" dirty="0">
              <a:solidFill>
                <a:srgbClr val="2DA2BF">
                  <a:lumMod val="75000"/>
                </a:srgbClr>
              </a:solidFill>
              <a:effectLst>
                <a:outerShdw blurRad="38100" dist="38100" dir="2700000" algn="tl">
                  <a:srgbClr val="000000">
                    <a:alpha val="43137"/>
                  </a:srgbClr>
                </a:outerShdw>
              </a:effectLst>
            </a:endParaRPr>
          </a:p>
        </p:txBody>
      </p:sp>
      <p:sp>
        <p:nvSpPr>
          <p:cNvPr id="6" name="TextBox 5"/>
          <p:cNvSpPr txBox="1"/>
          <p:nvPr/>
        </p:nvSpPr>
        <p:spPr>
          <a:xfrm>
            <a:off x="251520" y="1059582"/>
            <a:ext cx="864096" cy="369332"/>
          </a:xfrm>
          <a:prstGeom prst="rect">
            <a:avLst/>
          </a:prstGeom>
          <a:noFill/>
        </p:spPr>
        <p:txBody>
          <a:bodyPr wrap="square" rtlCol="0">
            <a:spAutoFit/>
          </a:bodyPr>
          <a:lstStyle/>
          <a:p>
            <a:r>
              <a:rPr lang="uk-UA" b="1" dirty="0" smtClean="0">
                <a:solidFill>
                  <a:prstClr val="white"/>
                </a:solidFill>
                <a:effectLst>
                  <a:outerShdw blurRad="38100" dist="38100" dir="2700000" algn="tl">
                    <a:srgbClr val="000000">
                      <a:alpha val="43137"/>
                    </a:srgbClr>
                  </a:outerShdw>
                </a:effectLst>
              </a:rPr>
              <a:t>ЗМІСТ</a:t>
            </a:r>
            <a:endParaRPr lang="uk-UA" b="1" dirty="0">
              <a:solidFill>
                <a:prstClr val="white"/>
              </a:solidFill>
              <a:effectLst>
                <a:outerShdw blurRad="38100" dist="38100" dir="2700000" algn="tl">
                  <a:srgbClr val="000000">
                    <a:alpha val="43137"/>
                  </a:srgbClr>
                </a:outerShdw>
              </a:effectLst>
            </a:endParaRPr>
          </a:p>
        </p:txBody>
      </p:sp>
      <p:sp>
        <p:nvSpPr>
          <p:cNvPr id="7" name="Заголовок 1"/>
          <p:cNvSpPr txBox="1">
            <a:spLocks/>
          </p:cNvSpPr>
          <p:nvPr/>
        </p:nvSpPr>
        <p:spPr>
          <a:xfrm>
            <a:off x="8028384" y="195486"/>
            <a:ext cx="972108" cy="568424"/>
          </a:xfrm>
          <a:prstGeom prst="rect">
            <a:avLst/>
          </a:prstGeom>
        </p:spPr>
        <p:txBody>
          <a:bodyPr vert="horz" anchor="b">
            <a:noAutofit/>
          </a:bodyPr>
          <a:lstStyle>
            <a:lvl1pPr algn="l" rtl="0" eaLnBrk="1" latinLnBrk="0" hangingPunct="1">
              <a:spcBef>
                <a:spcPct val="0"/>
              </a:spcBef>
              <a:buNone/>
              <a:defRPr kumimoji="0" lang="ru-RU" sz="4400" b="0" kern="1200" cap="none">
                <a:solidFill>
                  <a:srgbClr val="FFFFFF"/>
                </a:solidFill>
                <a:latin typeface="+mj-lt"/>
                <a:ea typeface="+mj-ea"/>
                <a:cs typeface="+mj-cs"/>
              </a:defRPr>
            </a:lvl1pPr>
            <a:extLst/>
          </a:lstStyle>
          <a:p>
            <a:r>
              <a:rPr lang="uk-UA" sz="5400" dirty="0" smtClean="0">
                <a:effectLst>
                  <a:outerShdw blurRad="38100" dist="38100" dir="2700000" algn="tl">
                    <a:srgbClr val="000000">
                      <a:alpha val="43137"/>
                    </a:srgbClr>
                  </a:outerShdw>
                </a:effectLst>
              </a:rPr>
              <a:t>Т</a:t>
            </a:r>
            <a:r>
              <a:rPr lang="en-US" sz="5400" dirty="0" smtClean="0">
                <a:effectLst>
                  <a:outerShdw blurRad="38100" dist="38100" dir="2700000" algn="tl">
                    <a:srgbClr val="000000">
                      <a:alpha val="43137"/>
                    </a:srgbClr>
                  </a:outerShdw>
                </a:effectLst>
              </a:rPr>
              <a:t>3</a:t>
            </a:r>
            <a:endParaRPr lang="uk-UA" sz="5400" dirty="0">
              <a:effectLst>
                <a:outerShdw blurRad="38100" dist="38100" dir="2700000" algn="tl">
                  <a:srgbClr val="000000">
                    <a:alpha val="43137"/>
                  </a:srgbClr>
                </a:outerShdw>
              </a:effectLst>
            </a:endParaRPr>
          </a:p>
        </p:txBody>
      </p:sp>
      <p:sp>
        <p:nvSpPr>
          <p:cNvPr id="8" name="Прямоугольник 7">
            <a:hlinkClick r:id="rId2" action="ppaction://hlinksldjump"/>
          </p:cNvPr>
          <p:cNvSpPr/>
          <p:nvPr/>
        </p:nvSpPr>
        <p:spPr>
          <a:xfrm>
            <a:off x="0" y="771551"/>
            <a:ext cx="1331640" cy="1008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9" name="Прямоугольник 8">
            <a:hlinkClick r:id="rId3" action="ppaction://hlinksldjump"/>
          </p:cNvPr>
          <p:cNvSpPr/>
          <p:nvPr/>
        </p:nvSpPr>
        <p:spPr>
          <a:xfrm>
            <a:off x="251520" y="2211710"/>
            <a:ext cx="864096"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201068" y="3003798"/>
            <a:ext cx="914547" cy="7073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403648" y="2067694"/>
            <a:ext cx="748883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2" name="Прямоугольник 11">
            <a:hlinkClick r:id="rId6" action="ppaction://hlinksldjump"/>
          </p:cNvPr>
          <p:cNvSpPr/>
          <p:nvPr/>
        </p:nvSpPr>
        <p:spPr>
          <a:xfrm>
            <a:off x="1403648" y="2433355"/>
            <a:ext cx="748883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3" name="Прямоугольник 12">
            <a:hlinkClick r:id="rId7" action="ppaction://hlinksldjump"/>
          </p:cNvPr>
          <p:cNvSpPr/>
          <p:nvPr/>
        </p:nvSpPr>
        <p:spPr>
          <a:xfrm>
            <a:off x="1403648" y="2793395"/>
            <a:ext cx="748883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4" name="Прямоугольник 13">
            <a:hlinkClick r:id="rId8" action="ppaction://hlinksldjump"/>
          </p:cNvPr>
          <p:cNvSpPr/>
          <p:nvPr/>
        </p:nvSpPr>
        <p:spPr>
          <a:xfrm>
            <a:off x="1403648" y="3177430"/>
            <a:ext cx="7488832" cy="6184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5" name="Прямоугольник 14">
            <a:hlinkClick r:id="rId9" action="ppaction://hlinksldjump"/>
          </p:cNvPr>
          <p:cNvSpPr/>
          <p:nvPr/>
        </p:nvSpPr>
        <p:spPr>
          <a:xfrm>
            <a:off x="1412474" y="3795885"/>
            <a:ext cx="7488832" cy="6184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6" name="Прямоугольник 15">
            <a:hlinkClick r:id="rId10" action="ppaction://hlinksldjump"/>
          </p:cNvPr>
          <p:cNvSpPr/>
          <p:nvPr/>
        </p:nvSpPr>
        <p:spPr>
          <a:xfrm>
            <a:off x="1403648" y="4417224"/>
            <a:ext cx="7488832" cy="6748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272689466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.1</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Поняття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загальна</a:t>
            </a:r>
            <a:r>
              <a:rPr lang="ru-RU" sz="2400" dirty="0">
                <a:solidFill>
                  <a:schemeClr val="accent1">
                    <a:lumMod val="75000"/>
                  </a:schemeClr>
                </a:solidFill>
                <a:effectLst>
                  <a:outerShdw blurRad="38100" dist="38100" dir="2700000" algn="tl">
                    <a:srgbClr val="000000">
                      <a:alpha val="43137"/>
                    </a:srgbClr>
                  </a:outerShdw>
                </a:effectLst>
              </a:rPr>
              <a:t> характеристика та система (</a:t>
            </a:r>
            <a:r>
              <a:rPr lang="ru-RU" sz="2400" dirty="0" err="1">
                <a:solidFill>
                  <a:schemeClr val="accent1">
                    <a:lumMod val="75000"/>
                  </a:schemeClr>
                </a:solidFill>
                <a:effectLst>
                  <a:outerShdw blurRad="38100" dist="38100" dir="2700000" algn="tl">
                    <a:srgbClr val="000000">
                      <a:alpha val="43137"/>
                    </a:srgbClr>
                  </a:outerShdw>
                </a:effectLst>
              </a:rPr>
              <a:t>види</a:t>
            </a:r>
            <a:r>
              <a:rPr lang="ru-RU" sz="2400" dirty="0">
                <a:solidFill>
                  <a:schemeClr val="accent1">
                    <a:lumMod val="75000"/>
                  </a:schemeClr>
                </a:solidFill>
                <a:effectLst>
                  <a:outerShdw blurRad="38100" dist="38100" dir="2700000" algn="tl">
                    <a:srgbClr val="000000">
                      <a:alpha val="43137"/>
                    </a:srgbClr>
                  </a:outerShdw>
                </a:effectLst>
              </a:rPr>
              <a:t>) </a:t>
            </a:r>
            <a:r>
              <a:rPr lang="en-US" sz="2400" dirty="0" smtClean="0">
                <a:solidFill>
                  <a:schemeClr val="accent1">
                    <a:lumMod val="75000"/>
                  </a:schemeClr>
                </a:solidFill>
                <a:effectLst>
                  <a:outerShdw blurRad="38100" dist="38100" dir="2700000" algn="tl">
                    <a:srgbClr val="000000">
                      <a:alpha val="43137"/>
                    </a:srgbClr>
                  </a:outerShdw>
                </a:effectLst>
              </a:rPr>
              <a:t/>
            </a:r>
            <a:br>
              <a:rPr lang="en-US" sz="2400" dirty="0" smtClean="0">
                <a:solidFill>
                  <a:schemeClr val="accent1">
                    <a:lumMod val="75000"/>
                  </a:schemeClr>
                </a:solidFill>
                <a:effectLst>
                  <a:outerShdw blurRad="38100" dist="38100" dir="2700000" algn="tl">
                    <a:srgbClr val="000000">
                      <a:alpha val="43137"/>
                    </a:srgbClr>
                  </a:outerShdw>
                </a:effectLst>
              </a:rPr>
            </a:br>
            <a:r>
              <a:rPr lang="en-US" sz="2400" dirty="0">
                <a:solidFill>
                  <a:schemeClr val="accent1">
                    <a:lumMod val="75000"/>
                  </a:schemeClr>
                </a:solidFill>
                <a:effectLst>
                  <a:outerShdw blurRad="38100" dist="38100" dir="2700000" algn="tl">
                    <a:srgbClr val="000000">
                      <a:alpha val="43137"/>
                    </a:srgbClr>
                  </a:outerShdw>
                </a:effectLst>
              </a:rPr>
              <a:t> </a:t>
            </a:r>
            <a:r>
              <a:rPr lang="en-US"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злочинів</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проти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життя</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p:txBody>
          <a:bodyPr>
            <a:normAutofit fontScale="92500"/>
          </a:bodyPr>
          <a:lstStyle/>
          <a:p>
            <a:endParaRPr lang="uk-UA" sz="200" b="1" dirty="0" smtClean="0"/>
          </a:p>
          <a:p>
            <a:r>
              <a:rPr lang="uk-UA" sz="1300" b="1" dirty="0"/>
              <a:t>Родовим об’єктом </a:t>
            </a:r>
            <a:r>
              <a:rPr lang="uk-UA" sz="1300" dirty="0"/>
              <a:t>злочинів, передбачених розділом II Особливої частини КК України є суспільні відносини, спрямовані на захист життя та здоров’я особи.</a:t>
            </a:r>
          </a:p>
          <a:p>
            <a:r>
              <a:rPr lang="uk-UA" sz="1300" dirty="0"/>
              <a:t>Життя людини, відповідно до ст. 3 Конституції Украї­ни, є найвищою соціальною цінністю, а в ст. 27 Основного За­кону наголошується, що кожна людина має невід'ємне право на життя і ніхто не може свавільно позбавити її життя. Тому злочини проти життя становлять велику суспільну небезпеч­ність. </a:t>
            </a:r>
          </a:p>
          <a:p>
            <a:r>
              <a:rPr lang="uk-UA" sz="1300" dirty="0"/>
              <a:t>До них КК відносить різні види:	</a:t>
            </a:r>
          </a:p>
          <a:p>
            <a:pPr lvl="0"/>
            <a:r>
              <a:rPr lang="uk-UA" sz="1300" dirty="0"/>
              <a:t>умисних вбивств (стат­ті 115–118 КК України), </a:t>
            </a:r>
          </a:p>
          <a:p>
            <a:pPr lvl="0"/>
            <a:r>
              <a:rPr lang="uk-UA" sz="1300" dirty="0"/>
              <a:t>вбивство через необережність (ст. 119 КК України), </a:t>
            </a:r>
          </a:p>
          <a:p>
            <a:pPr lvl="0"/>
            <a:r>
              <a:rPr lang="uk-UA" sz="1300" dirty="0"/>
              <a:t>доведен­ня до самогубства (ст. 120 КК України КК України), </a:t>
            </a:r>
          </a:p>
          <a:p>
            <a:pPr lvl="0"/>
            <a:r>
              <a:rPr lang="uk-UA" sz="1300" dirty="0"/>
              <a:t>погрозу вбивством (ст. 129 КК України).</a:t>
            </a:r>
          </a:p>
          <a:p>
            <a:r>
              <a:rPr lang="uk-UA" sz="1300" i="1" dirty="0"/>
              <a:t>Початком життя</a:t>
            </a:r>
            <a:r>
              <a:rPr lang="uk-UA" sz="1300" dirty="0"/>
              <a:t> вважається початок фізіологічних пологів. </a:t>
            </a:r>
            <a:r>
              <a:rPr lang="uk-UA" sz="1300" i="1" dirty="0"/>
              <a:t>Кінцевим моментом життя</a:t>
            </a:r>
            <a:r>
              <a:rPr lang="uk-UA" sz="1300" dirty="0"/>
              <a:t> визнається настання фізіологічної смерті, коли внаслідок повної зупинки серця і припинення постачання клітинам кисню відбувається незворотний процес розпаду клітин центральної нервової системи і смерть мозку. Людина вважається померлою з моменту, коли встановлена смерть її мозку, тобто повне та незворотне припинення всіх його функцій, які реєструються при серці, що працює, та примусовій вентиляції </a:t>
            </a:r>
            <a:r>
              <a:rPr lang="uk-UA" sz="1300" dirty="0" err="1"/>
              <a:t>легенів</a:t>
            </a:r>
            <a:r>
              <a:rPr lang="uk-UA" sz="1300" dirty="0"/>
              <a:t>. Від незворотної смерті слід відрізняти клінічну смерть, коли життєздатність організму протягом певного часу (в середньому близько 6-8 хвилин) зберігається і, при належному наданні медичної допомоги, людину, що перебуває у такому стані, можна повернути до життя.</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220792178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.1</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Поняття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загальна</a:t>
            </a:r>
            <a:r>
              <a:rPr lang="ru-RU" sz="2400" dirty="0">
                <a:solidFill>
                  <a:schemeClr val="accent1">
                    <a:lumMod val="75000"/>
                  </a:schemeClr>
                </a:solidFill>
                <a:effectLst>
                  <a:outerShdw blurRad="38100" dist="38100" dir="2700000" algn="tl">
                    <a:srgbClr val="000000">
                      <a:alpha val="43137"/>
                    </a:srgbClr>
                  </a:outerShdw>
                </a:effectLst>
              </a:rPr>
              <a:t> характеристика та система (</a:t>
            </a:r>
            <a:r>
              <a:rPr lang="ru-RU" sz="2400" dirty="0" err="1">
                <a:solidFill>
                  <a:schemeClr val="accent1">
                    <a:lumMod val="75000"/>
                  </a:schemeClr>
                </a:solidFill>
                <a:effectLst>
                  <a:outerShdw blurRad="38100" dist="38100" dir="2700000" algn="tl">
                    <a:srgbClr val="000000">
                      <a:alpha val="43137"/>
                    </a:srgbClr>
                  </a:outerShdw>
                </a:effectLst>
              </a:rPr>
              <a:t>види</a:t>
            </a:r>
            <a:r>
              <a:rPr lang="ru-RU" sz="2400" dirty="0">
                <a:solidFill>
                  <a:schemeClr val="accent1">
                    <a:lumMod val="75000"/>
                  </a:schemeClr>
                </a:solidFill>
                <a:effectLst>
                  <a:outerShdw blurRad="38100" dist="38100" dir="2700000" algn="tl">
                    <a:srgbClr val="000000">
                      <a:alpha val="43137"/>
                    </a:srgbClr>
                  </a:outerShdw>
                </a:effectLst>
              </a:rPr>
              <a:t>) </a:t>
            </a:r>
            <a:r>
              <a:rPr lang="en-US" sz="2400" dirty="0" smtClean="0">
                <a:solidFill>
                  <a:schemeClr val="accent1">
                    <a:lumMod val="75000"/>
                  </a:schemeClr>
                </a:solidFill>
                <a:effectLst>
                  <a:outerShdw blurRad="38100" dist="38100" dir="2700000" algn="tl">
                    <a:srgbClr val="000000">
                      <a:alpha val="43137"/>
                    </a:srgbClr>
                  </a:outerShdw>
                </a:effectLst>
              </a:rPr>
              <a:t/>
            </a:r>
            <a:br>
              <a:rPr lang="en-US" sz="2400" dirty="0" smtClean="0">
                <a:solidFill>
                  <a:schemeClr val="accent1">
                    <a:lumMod val="75000"/>
                  </a:schemeClr>
                </a:solidFill>
                <a:effectLst>
                  <a:outerShdw blurRad="38100" dist="38100" dir="2700000" algn="tl">
                    <a:srgbClr val="000000">
                      <a:alpha val="43137"/>
                    </a:srgbClr>
                  </a:outerShdw>
                </a:effectLst>
              </a:rPr>
            </a:br>
            <a:r>
              <a:rPr lang="en-US" sz="2400" dirty="0">
                <a:solidFill>
                  <a:schemeClr val="accent1">
                    <a:lumMod val="75000"/>
                  </a:schemeClr>
                </a:solidFill>
                <a:effectLst>
                  <a:outerShdw blurRad="38100" dist="38100" dir="2700000" algn="tl">
                    <a:srgbClr val="000000">
                      <a:alpha val="43137"/>
                    </a:srgbClr>
                  </a:outerShdw>
                </a:effectLst>
              </a:rPr>
              <a:t> </a:t>
            </a:r>
            <a:r>
              <a:rPr lang="en-US"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злочинів</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проти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життя</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p:txBody>
          <a:bodyPr>
            <a:normAutofit/>
          </a:bodyPr>
          <a:lstStyle/>
          <a:p>
            <a:endParaRPr lang="uk-UA" sz="200" b="1" dirty="0" smtClean="0"/>
          </a:p>
          <a:p>
            <a:r>
              <a:rPr lang="uk-UA" sz="1300" dirty="0"/>
              <a:t>Самогубство, тобто заподіяння смерті самому собі, як і готування до самогубства та замах на самогубство, не є кримінально караними діяннями. Проте наявність прохання або згоди потерпілого на позбавлення його життя не звільняє того, хто це вчинив, від кримінальної відповідальності за умисне вбивство. </a:t>
            </a:r>
            <a:r>
              <a:rPr lang="uk-UA" sz="1300" dirty="0" smtClean="0"/>
              <a:t>В</a:t>
            </a:r>
            <a:r>
              <a:rPr lang="en-US" sz="1300" dirty="0" smtClean="0"/>
              <a:t> </a:t>
            </a:r>
            <a:r>
              <a:rPr lang="uk-UA" sz="1300" dirty="0" smtClean="0"/>
              <a:t>Україні </a:t>
            </a:r>
            <a:r>
              <a:rPr lang="uk-UA" sz="1300" dirty="0"/>
              <a:t>медичним працівникам забороняється здійснення </a:t>
            </a:r>
            <a:r>
              <a:rPr lang="uk-UA" sz="1300" i="1" dirty="0" err="1"/>
              <a:t>еутаназії</a:t>
            </a:r>
            <a:r>
              <a:rPr lang="uk-UA" sz="1300" dirty="0"/>
              <a:t> - навмисного прискорення смерті або умертвіння невиліковно хворого з метою припинення його страждань.</a:t>
            </a:r>
          </a:p>
          <a:p>
            <a:r>
              <a:rPr lang="uk-UA" sz="1300" b="1" dirty="0"/>
              <a:t>З об’єктивної сторони</a:t>
            </a:r>
            <a:r>
              <a:rPr lang="uk-UA" sz="1300" dirty="0"/>
              <a:t> суспільно небезпечне діяння при вчиненні злочинів проти життя може проявлятися як у формі дії (наприклад, порушення функцій  чи анатомічної цілісності </a:t>
            </a:r>
            <a:r>
              <a:rPr lang="uk-UA" sz="1300" dirty="0" err="1"/>
              <a:t>життєво</a:t>
            </a:r>
            <a:r>
              <a:rPr lang="uk-UA" sz="1300" dirty="0"/>
              <a:t> важливих органів іншої людини) так і у формі бездіяльності (наприклад, ненадання допомоги особі, яка перебуває в небезпечному для життя стані).</a:t>
            </a:r>
          </a:p>
          <a:p>
            <a:r>
              <a:rPr lang="uk-UA" sz="1300" dirty="0"/>
              <a:t> </a:t>
            </a:r>
            <a:r>
              <a:rPr lang="uk-UA" sz="1300" b="1" dirty="0"/>
              <a:t>З суб’єктивної сторони</a:t>
            </a:r>
            <a:r>
              <a:rPr lang="uk-UA" sz="1300" dirty="0"/>
              <a:t> посягання на життя може бути вчинене як умисно, так і з необережності.</a:t>
            </a:r>
          </a:p>
          <a:p>
            <a:r>
              <a:rPr lang="uk-UA" sz="1300" b="1" dirty="0"/>
              <a:t> Суб'єкт злочину</a:t>
            </a:r>
            <a:r>
              <a:rPr lang="uk-UA" sz="1300" i="1" dirty="0"/>
              <a:t> </a:t>
            </a:r>
            <a:r>
              <a:rPr lang="uk-UA" sz="1300" dirty="0"/>
              <a:t>загальний; фізична осудна особа, яка на момент вчинення злочину досягла 14-річного віку (</a:t>
            </a:r>
            <a:r>
              <a:rPr lang="uk-UA" sz="1300" dirty="0" err="1"/>
              <a:t>ст.ст</a:t>
            </a:r>
            <a:r>
              <a:rPr lang="uk-UA" sz="1300" dirty="0"/>
              <a:t>. 115-117 КК України) та 16-річного віку (</a:t>
            </a:r>
            <a:r>
              <a:rPr lang="uk-UA" sz="1300" dirty="0" err="1"/>
              <a:t>ст.ст</a:t>
            </a:r>
            <a:r>
              <a:rPr lang="uk-UA" sz="1300" dirty="0"/>
              <a:t>. 118-120 КК України,129 КК України).</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380620953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a:t>
            </a:r>
            <a:r>
              <a:rPr lang="en-US" sz="2400" dirty="0" smtClean="0">
                <a:solidFill>
                  <a:schemeClr val="accent1">
                    <a:lumMod val="75000"/>
                  </a:schemeClr>
                </a:solidFill>
                <a:effectLst>
                  <a:outerShdw blurRad="38100" dist="38100" dir="2700000" algn="tl">
                    <a:srgbClr val="000000">
                      <a:alpha val="43137"/>
                    </a:srgbClr>
                  </a:outerShdw>
                </a:effectLst>
              </a:rPr>
              <a:t>2</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Умисне</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вбивство</a:t>
            </a:r>
            <a:r>
              <a:rPr lang="ru-RU" sz="2400" dirty="0">
                <a:solidFill>
                  <a:schemeClr val="accent1">
                    <a:lumMod val="75000"/>
                  </a:schemeClr>
                </a:solidFill>
                <a:effectLst>
                  <a:outerShdw blurRad="38100" dist="38100" dir="2700000" algn="tl">
                    <a:srgbClr val="000000">
                      <a:alpha val="43137"/>
                    </a:srgbClr>
                  </a:outerShdw>
                </a:effectLst>
              </a:rPr>
              <a:t> при </a:t>
            </a:r>
            <a:r>
              <a:rPr lang="ru-RU" sz="2400" dirty="0" err="1">
                <a:solidFill>
                  <a:schemeClr val="accent1">
                    <a:lumMod val="75000"/>
                  </a:schemeClr>
                </a:solidFill>
                <a:effectLst>
                  <a:outerShdw blurRad="38100" dist="38100" dir="2700000" algn="tl">
                    <a:srgbClr val="000000">
                      <a:alpha val="43137"/>
                    </a:srgbClr>
                  </a:outerShdw>
                </a:effectLst>
              </a:rPr>
              <a:t>наявності</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кваліфікуючих</a:t>
            </a:r>
            <a:r>
              <a:rPr lang="en-US" sz="2400" dirty="0" smtClean="0">
                <a:solidFill>
                  <a:schemeClr val="accent1">
                    <a:lumMod val="75000"/>
                  </a:schemeClr>
                </a:solidFill>
                <a:effectLst>
                  <a:outerShdw blurRad="38100" dist="38100" dir="2700000" algn="tl">
                    <a:srgbClr val="000000">
                      <a:alpha val="43137"/>
                    </a:srgbClr>
                  </a:outerShdw>
                </a:effectLst>
              </a:rPr>
              <a:t/>
            </a:r>
            <a:br>
              <a:rPr lang="en-US" sz="2400" dirty="0" smtClean="0">
                <a:solidFill>
                  <a:schemeClr val="accent1">
                    <a:lumMod val="75000"/>
                  </a:schemeClr>
                </a:solidFill>
                <a:effectLst>
                  <a:outerShdw blurRad="38100" dist="38100" dir="2700000" algn="tl">
                    <a:srgbClr val="000000">
                      <a:alpha val="43137"/>
                    </a:srgbClr>
                  </a:outerShdw>
                </a:effectLst>
              </a:rPr>
            </a:br>
            <a:r>
              <a:rPr lang="en-US" sz="2400" dirty="0" smtClean="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a:t>
            </a:r>
            <a:r>
              <a:rPr lang="ru-RU" sz="2400" dirty="0" err="1">
                <a:solidFill>
                  <a:schemeClr val="accent1">
                    <a:lumMod val="75000"/>
                  </a:schemeClr>
                </a:solidFill>
                <a:effectLst>
                  <a:outerShdw blurRad="38100" dist="38100" dir="2700000" algn="tl">
                    <a:srgbClr val="000000">
                      <a:alpha val="43137"/>
                    </a:srgbClr>
                  </a:outerShdw>
                </a:effectLst>
              </a:rPr>
              <a:t>обтяжуючих</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обставин</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p:txBody>
          <a:bodyPr>
            <a:normAutofit/>
          </a:bodyPr>
          <a:lstStyle/>
          <a:p>
            <a:endParaRPr lang="uk-UA" sz="200" b="1" dirty="0" smtClean="0"/>
          </a:p>
          <a:p>
            <a:r>
              <a:rPr lang="uk-UA" sz="1300" dirty="0"/>
              <a:t>Умисне вбивство </a:t>
            </a:r>
            <a:r>
              <a:rPr lang="uk-UA" sz="1300" b="1" dirty="0"/>
              <a:t>(ст. 115 КК України)</a:t>
            </a:r>
            <a:r>
              <a:rPr lang="uk-UA" sz="1300" dirty="0"/>
              <a:t> – це протиправне заподіяння  смерті іншій особі. Вбивство є найтяжчим злочином проти особи. Суспільна небезпека вбивства полягає в тому, що заподіянням смерті іншій людині грубо ігнорується її природне, а тому невід’ємне право на життя, яка згідно зі ст. 3 Конституції України визнається найвищою соціальною цінністю. Внаслідок вбивства життя втрачається безповоротно, що унеможливлює відшкодування заподіяної потерпілому шкоди або компенсування її якимось чином.</a:t>
            </a:r>
          </a:p>
          <a:p>
            <a:r>
              <a:rPr lang="uk-UA" sz="1300" b="1" dirty="0"/>
              <a:t>Об'єктом</a:t>
            </a:r>
            <a:r>
              <a:rPr lang="uk-UA" sz="1300" dirty="0"/>
              <a:t> злочину є життя особи. </a:t>
            </a:r>
          </a:p>
          <a:p>
            <a:r>
              <a:rPr lang="uk-UA" sz="1300" b="1" dirty="0"/>
              <a:t>Об'єктивна сторона</a:t>
            </a:r>
            <a:r>
              <a:rPr lang="uk-UA" sz="1300" dirty="0"/>
              <a:t> злочину характеризується:</a:t>
            </a:r>
          </a:p>
          <a:p>
            <a:pPr>
              <a:spcBef>
                <a:spcPts val="0"/>
              </a:spcBef>
            </a:pPr>
            <a:r>
              <a:rPr lang="uk-UA" sz="1300" dirty="0"/>
              <a:t>1) діянням – посяганням на життя іншої особи; </a:t>
            </a:r>
          </a:p>
          <a:p>
            <a:pPr>
              <a:spcBef>
                <a:spcPts val="0"/>
              </a:spcBef>
            </a:pPr>
            <a:r>
              <a:rPr lang="uk-UA" sz="1300" dirty="0"/>
              <a:t>2) наслідками у вигляді фізіологічної смерті потерпілого; </a:t>
            </a:r>
          </a:p>
          <a:p>
            <a:pPr>
              <a:spcBef>
                <a:spcPts val="0"/>
              </a:spcBef>
            </a:pPr>
            <a:r>
              <a:rPr lang="uk-UA" sz="1300" dirty="0"/>
              <a:t>3) причинним зв'язком між вказаними діянням та наслідками.</a:t>
            </a:r>
          </a:p>
          <a:p>
            <a:r>
              <a:rPr lang="uk-UA" sz="1300" i="1" dirty="0"/>
              <a:t>Суспільне небезпечне діяння</a:t>
            </a:r>
            <a:r>
              <a:rPr lang="uk-UA" sz="1300" dirty="0"/>
              <a:t> при вбивстві може проявитися у дії або бездіяльності. Найчастіше умисне вбивство вчиняється шляхом дії, спрямованої на порушення функцій чи анатомічної цілісності </a:t>
            </a:r>
            <a:r>
              <a:rPr lang="uk-UA" sz="1300" dirty="0" err="1"/>
              <a:t>життєво</a:t>
            </a:r>
            <a:r>
              <a:rPr lang="uk-UA" sz="1300" dirty="0"/>
              <a:t> важливих органів іншої людини</a:t>
            </a:r>
            <a:r>
              <a:rPr lang="uk-UA" sz="1300" dirty="0" smtClean="0"/>
              <a:t>.</a:t>
            </a:r>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287389481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a:t>
            </a:r>
            <a:r>
              <a:rPr lang="en-US" sz="2400" dirty="0" smtClean="0">
                <a:solidFill>
                  <a:schemeClr val="accent1">
                    <a:lumMod val="75000"/>
                  </a:schemeClr>
                </a:solidFill>
                <a:effectLst>
                  <a:outerShdw blurRad="38100" dist="38100" dir="2700000" algn="tl">
                    <a:srgbClr val="000000">
                      <a:alpha val="43137"/>
                    </a:srgbClr>
                  </a:outerShdw>
                </a:effectLst>
              </a:rPr>
              <a:t>2</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Умисне</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вбивство</a:t>
            </a:r>
            <a:r>
              <a:rPr lang="ru-RU" sz="2400" dirty="0">
                <a:solidFill>
                  <a:schemeClr val="accent1">
                    <a:lumMod val="75000"/>
                  </a:schemeClr>
                </a:solidFill>
                <a:effectLst>
                  <a:outerShdw blurRad="38100" dist="38100" dir="2700000" algn="tl">
                    <a:srgbClr val="000000">
                      <a:alpha val="43137"/>
                    </a:srgbClr>
                  </a:outerShdw>
                </a:effectLst>
              </a:rPr>
              <a:t> при </a:t>
            </a:r>
            <a:r>
              <a:rPr lang="ru-RU" sz="2400" dirty="0" err="1">
                <a:solidFill>
                  <a:schemeClr val="accent1">
                    <a:lumMod val="75000"/>
                  </a:schemeClr>
                </a:solidFill>
                <a:effectLst>
                  <a:outerShdw blurRad="38100" dist="38100" dir="2700000" algn="tl">
                    <a:srgbClr val="000000">
                      <a:alpha val="43137"/>
                    </a:srgbClr>
                  </a:outerShdw>
                </a:effectLst>
              </a:rPr>
              <a:t>наявності</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кваліфікуючих</a:t>
            </a:r>
            <a:r>
              <a:rPr lang="en-US" sz="2400" dirty="0" smtClean="0">
                <a:solidFill>
                  <a:schemeClr val="accent1">
                    <a:lumMod val="75000"/>
                  </a:schemeClr>
                </a:solidFill>
                <a:effectLst>
                  <a:outerShdw blurRad="38100" dist="38100" dir="2700000" algn="tl">
                    <a:srgbClr val="000000">
                      <a:alpha val="43137"/>
                    </a:srgbClr>
                  </a:outerShdw>
                </a:effectLst>
              </a:rPr>
              <a:t/>
            </a:r>
            <a:br>
              <a:rPr lang="en-US" sz="2400" dirty="0" smtClean="0">
                <a:solidFill>
                  <a:schemeClr val="accent1">
                    <a:lumMod val="75000"/>
                  </a:schemeClr>
                </a:solidFill>
                <a:effectLst>
                  <a:outerShdw blurRad="38100" dist="38100" dir="2700000" algn="tl">
                    <a:srgbClr val="000000">
                      <a:alpha val="43137"/>
                    </a:srgbClr>
                  </a:outerShdw>
                </a:effectLst>
              </a:rPr>
            </a:br>
            <a:r>
              <a:rPr lang="en-US" sz="2400" dirty="0" smtClean="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a:t>
            </a:r>
            <a:r>
              <a:rPr lang="ru-RU" sz="2400" dirty="0" err="1">
                <a:solidFill>
                  <a:schemeClr val="accent1">
                    <a:lumMod val="75000"/>
                  </a:schemeClr>
                </a:solidFill>
                <a:effectLst>
                  <a:outerShdw blurRad="38100" dist="38100" dir="2700000" algn="tl">
                    <a:srgbClr val="000000">
                      <a:alpha val="43137"/>
                    </a:srgbClr>
                  </a:outerShdw>
                </a:effectLst>
              </a:rPr>
              <a:t>обтяжуючих</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обставин</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p:txBody>
          <a:bodyPr>
            <a:normAutofit/>
          </a:bodyPr>
          <a:lstStyle/>
          <a:p>
            <a:endParaRPr lang="uk-UA" sz="200" b="1" dirty="0" smtClean="0"/>
          </a:p>
          <a:p>
            <a:r>
              <a:rPr lang="uk-UA" sz="1300" i="1" dirty="0"/>
              <a:t>Суспільно небезпечним наслідком</a:t>
            </a:r>
            <a:r>
              <a:rPr lang="uk-UA" sz="1300" dirty="0"/>
              <a:t> вбивства є настання фізіологічної (незворотної) смерті потерпілого.</a:t>
            </a:r>
          </a:p>
          <a:p>
            <a:r>
              <a:rPr lang="uk-UA" sz="1300" i="1" dirty="0"/>
              <a:t>Причинний зв'язок</a:t>
            </a:r>
            <a:r>
              <a:rPr lang="uk-UA" sz="1300" dirty="0"/>
              <a:t> між вказаними вище діянням і наслідками має бути необхідним – смерть потерпілого є закономірним результатом діяння винної особи, а не третіх осіб або яких-небудь зовнішніх сил. </a:t>
            </a:r>
          </a:p>
          <a:p>
            <a:r>
              <a:rPr lang="uk-UA" sz="1300" b="1" dirty="0" smtClean="0"/>
              <a:t>Злочин </a:t>
            </a:r>
            <a:r>
              <a:rPr lang="uk-UA" sz="1300" b="1" dirty="0"/>
              <a:t>вважається закінченим</a:t>
            </a:r>
            <a:r>
              <a:rPr lang="uk-UA" sz="1300" dirty="0"/>
              <a:t> з моменту настання фізіологічної смерті потерпілого.</a:t>
            </a:r>
          </a:p>
          <a:p>
            <a:r>
              <a:rPr lang="uk-UA" sz="1300" b="1" dirty="0"/>
              <a:t>Суб'єктивна сторона</a:t>
            </a:r>
            <a:r>
              <a:rPr lang="uk-UA" sz="1300" dirty="0"/>
              <a:t> умисного вбивства характеризується виною у формі умислу. </a:t>
            </a:r>
            <a:r>
              <a:rPr lang="uk-UA" sz="1300" b="1" dirty="0"/>
              <a:t>Мотив і мета</a:t>
            </a:r>
            <a:r>
              <a:rPr lang="uk-UA" sz="1300" dirty="0"/>
              <a:t> злочину підлягають з'ясуванню, оскільки у ряді випадків вони є кваліфікуючими ознаками цього злочину.</a:t>
            </a:r>
            <a:r>
              <a:rPr lang="uk-UA" sz="1300" i="1" dirty="0"/>
              <a:t> </a:t>
            </a:r>
            <a:r>
              <a:rPr lang="uk-UA" sz="1300" dirty="0"/>
              <a:t>Ч. 2 ст. 115 КК України передбачає відповідальність за умисне вбивство: з корисливих мотивів (п. 6), з хуліганських мотивів (п. 7), у зв'язку з виконанням потерпілою особою службового або громадського обов'язку (п. 8), а також з метою приховати інший злочин або полегшити його вчинення (п. 9).</a:t>
            </a:r>
          </a:p>
          <a:p>
            <a:r>
              <a:rPr lang="uk-UA" sz="1300" b="1" dirty="0"/>
              <a:t>Суб'єктом злочину</a:t>
            </a:r>
            <a:r>
              <a:rPr lang="uk-UA" sz="1300" i="1" dirty="0"/>
              <a:t> </a:t>
            </a:r>
            <a:r>
              <a:rPr lang="uk-UA" sz="1300" dirty="0"/>
              <a:t>є фізична осудна особа, яка на момент вчинення злочину досягла 14-річного віку.</a:t>
            </a:r>
          </a:p>
          <a:p>
            <a:r>
              <a:rPr lang="uk-UA" sz="1300" b="1" dirty="0"/>
              <a:t>Замах на вбивство</a:t>
            </a:r>
            <a:r>
              <a:rPr lang="uk-UA" sz="1300" dirty="0"/>
              <a:t> може бути вчинено лише з прямим умислом, коли винний передбачав настання смерті </a:t>
            </a:r>
            <a:r>
              <a:rPr lang="uk-UA" sz="1300" dirty="0" smtClean="0"/>
              <a:t>потерпілого </a:t>
            </a:r>
            <a:r>
              <a:rPr lang="uk-UA" sz="1300" dirty="0"/>
              <a:t>і бажав цього, але такі наслідки не настали з незалежних від його волі обставин</a:t>
            </a:r>
            <a:r>
              <a:rPr lang="uk-UA" sz="1300" dirty="0" smtClean="0"/>
              <a:t>.</a:t>
            </a:r>
            <a:endParaRPr lang="en-US" sz="1300" dirty="0" smtClean="0"/>
          </a:p>
          <a:p>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12113258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lvl="0"/>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1.2. </a:t>
            </a:r>
            <a:r>
              <a:rPr lang="uk-UA" sz="2400" dirty="0" smtClean="0">
                <a:solidFill>
                  <a:schemeClr val="accent1">
                    <a:lumMod val="75000"/>
                  </a:schemeClr>
                </a:solidFill>
                <a:effectLst>
                  <a:outerShdw blurRad="38100" dist="38100" dir="2700000" algn="tl">
                    <a:srgbClr val="000000">
                      <a:alpha val="43137"/>
                    </a:srgbClr>
                  </a:outerShdw>
                </a:effectLst>
              </a:rPr>
              <a:t>Система </a:t>
            </a:r>
            <a:r>
              <a:rPr lang="uk-UA" sz="2400" dirty="0">
                <a:solidFill>
                  <a:schemeClr val="accent1">
                    <a:lumMod val="75000"/>
                  </a:schemeClr>
                </a:solidFill>
                <a:effectLst>
                  <a:outerShdw blurRad="38100" dist="38100" dir="2700000" algn="tl">
                    <a:srgbClr val="000000">
                      <a:alpha val="43137"/>
                    </a:srgbClr>
                  </a:outerShdw>
                </a:effectLst>
              </a:rPr>
              <a:t>норм Особливої частини КК </a:t>
            </a:r>
            <a:r>
              <a:rPr lang="uk-UA" sz="2400" dirty="0" smtClean="0">
                <a:solidFill>
                  <a:schemeClr val="accent1">
                    <a:lumMod val="75000"/>
                  </a:schemeClr>
                </a:solidFill>
                <a:effectLst>
                  <a:outerShdw blurRad="38100" dist="38100" dir="2700000" algn="tl">
                    <a:srgbClr val="000000">
                      <a:alpha val="43137"/>
                    </a:srgbClr>
                  </a:outerShdw>
                </a:effectLst>
              </a:rPr>
              <a:t>України</a:t>
            </a:r>
            <a:r>
              <a:rPr lang="uk-UA" sz="2400" dirty="0"/>
              <a:t/>
            </a:r>
            <a:br>
              <a:rPr lang="uk-UA" sz="2400" dirty="0"/>
            </a:br>
            <a:endParaRPr lang="uk-UA" sz="2400" dirty="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p:txBody>
          <a:bodyPr>
            <a:normAutofit/>
          </a:bodyPr>
          <a:lstStyle/>
          <a:p>
            <a:r>
              <a:rPr lang="uk-UA" sz="1300" dirty="0"/>
              <a:t>Норми Загальної і Особливої частини КК України перебувають в нерозривній єдності. Жодна норма Особливої частини КК України не може бути застосована на практиці без відповідних положень Загальної частини Кримінального кодексу, а норми Загальної частини в їх ізольованому вигляді стають нежиттєздатними.</a:t>
            </a:r>
          </a:p>
          <a:p>
            <a:r>
              <a:rPr lang="uk-UA" sz="1300" dirty="0"/>
              <a:t>Загальна частина містить положення, які стосуються усіх злочинів, передбачених Особливою частиною, а саме: підстави кримінальної відповідальності, поняття злочину, відповідальність за закінчений і незакінчений злочин, співучасть у злочині, поняття та систему покарань, загальні засади призначення покарання, підстави та порядок застосування примусових заходів медичного та виховного характеру і т. ін.</a:t>
            </a:r>
          </a:p>
          <a:p>
            <a:r>
              <a:rPr lang="uk-UA" sz="1300" dirty="0"/>
              <a:t>Особлива частина в її практичному застосуванні потребує при притягненні особи до кримінальної відповідальності за вчинений злочин досліджувати норми Загальної частини. Наприклад, обов’язково необхідно встановити чи має винна особа ознаки суб’єкта злочину – осудність, досягнення встановленого законом віку (розділ IV Загальної частини КК України).</a:t>
            </a:r>
          </a:p>
          <a:p>
            <a:r>
              <a:rPr lang="uk-UA" sz="1300" dirty="0"/>
              <a:t>Структурно норми Загальної і Особливої частин різні. Для більшості норм Особливої частини характерна наявність диспозиції, в якій в простій, описовій, </a:t>
            </a:r>
            <a:r>
              <a:rPr lang="uk-UA" sz="1300" dirty="0" err="1"/>
              <a:t>відсилочній</a:t>
            </a:r>
            <a:r>
              <a:rPr lang="uk-UA" sz="1300" dirty="0"/>
              <a:t> і </a:t>
            </a:r>
            <a:r>
              <a:rPr lang="uk-UA" sz="1300" dirty="0" err="1"/>
              <a:t>бланкетній</a:t>
            </a:r>
            <a:r>
              <a:rPr lang="uk-UA" sz="1300" dirty="0"/>
              <a:t> формах визначається злочинне діяння, а також санкції, де у відносно-визначеному, альтернативному або комбінованому виді визначаються заходи кримінально-правового впливу. Норми ж Загальної частини КК України можна розглядати в якості гіпотези в структурі правових норм щодо Особливої частини.</a:t>
            </a:r>
          </a:p>
          <a:p>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473137855"/>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5750"/>
            <a:ext cx="8136904" cy="1005840"/>
          </a:xfrm>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a:t>
            </a:r>
            <a:r>
              <a:rPr lang="en-US" sz="2400" dirty="0" smtClean="0">
                <a:solidFill>
                  <a:schemeClr val="accent1">
                    <a:lumMod val="75000"/>
                  </a:schemeClr>
                </a:solidFill>
                <a:effectLst>
                  <a:outerShdw blurRad="38100" dist="38100" dir="2700000" algn="tl">
                    <a:srgbClr val="000000">
                      <a:alpha val="43137"/>
                    </a:srgbClr>
                  </a:outerShdw>
                </a:effectLst>
              </a:rPr>
              <a:t>2</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Умисне</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вбивство</a:t>
            </a:r>
            <a:r>
              <a:rPr lang="ru-RU" sz="2400" dirty="0">
                <a:solidFill>
                  <a:schemeClr val="accent1">
                    <a:lumMod val="75000"/>
                  </a:schemeClr>
                </a:solidFill>
                <a:effectLst>
                  <a:outerShdw blurRad="38100" dist="38100" dir="2700000" algn="tl">
                    <a:srgbClr val="000000">
                      <a:alpha val="43137"/>
                    </a:srgbClr>
                  </a:outerShdw>
                </a:effectLst>
              </a:rPr>
              <a:t> при </a:t>
            </a:r>
            <a:r>
              <a:rPr lang="ru-RU" sz="2400" dirty="0" err="1">
                <a:solidFill>
                  <a:schemeClr val="accent1">
                    <a:lumMod val="75000"/>
                  </a:schemeClr>
                </a:solidFill>
                <a:effectLst>
                  <a:outerShdw blurRad="38100" dist="38100" dir="2700000" algn="tl">
                    <a:srgbClr val="000000">
                      <a:alpha val="43137"/>
                    </a:srgbClr>
                  </a:outerShdw>
                </a:effectLst>
              </a:rPr>
              <a:t>наявності</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кваліфікуючих</a:t>
            </a:r>
            <a:r>
              <a:rPr lang="en-US" sz="2400" dirty="0" smtClean="0">
                <a:solidFill>
                  <a:schemeClr val="accent1">
                    <a:lumMod val="75000"/>
                  </a:schemeClr>
                </a:solidFill>
                <a:effectLst>
                  <a:outerShdw blurRad="38100" dist="38100" dir="2700000" algn="tl">
                    <a:srgbClr val="000000">
                      <a:alpha val="43137"/>
                    </a:srgbClr>
                  </a:outerShdw>
                </a:effectLst>
              </a:rPr>
              <a:t/>
            </a:r>
            <a:br>
              <a:rPr lang="en-US" sz="2400" dirty="0" smtClean="0">
                <a:solidFill>
                  <a:schemeClr val="accent1">
                    <a:lumMod val="75000"/>
                  </a:schemeClr>
                </a:solidFill>
                <a:effectLst>
                  <a:outerShdw blurRad="38100" dist="38100" dir="2700000" algn="tl">
                    <a:srgbClr val="000000">
                      <a:alpha val="43137"/>
                    </a:srgbClr>
                  </a:outerShdw>
                </a:effectLst>
              </a:rPr>
            </a:br>
            <a:r>
              <a:rPr lang="en-US" sz="2400" dirty="0" smtClean="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a:t>
            </a:r>
            <a:r>
              <a:rPr lang="ru-RU" sz="2400" dirty="0" err="1">
                <a:solidFill>
                  <a:schemeClr val="accent1">
                    <a:lumMod val="75000"/>
                  </a:schemeClr>
                </a:solidFill>
                <a:effectLst>
                  <a:outerShdw blurRad="38100" dist="38100" dir="2700000" algn="tl">
                    <a:srgbClr val="000000">
                      <a:alpha val="43137"/>
                    </a:srgbClr>
                  </a:outerShdw>
                </a:effectLst>
              </a:rPr>
              <a:t>обтяжуючих</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обставин</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614"/>
            <a:ext cx="8136904" cy="3939902"/>
          </a:xfrm>
        </p:spPr>
        <p:txBody>
          <a:bodyPr>
            <a:noAutofit/>
          </a:bodyPr>
          <a:lstStyle/>
          <a:p>
            <a:r>
              <a:rPr lang="uk-UA" sz="1300" b="1" dirty="0" smtClean="0"/>
              <a:t>Кваліфіковані </a:t>
            </a:r>
            <a:r>
              <a:rPr lang="uk-UA" sz="1300" b="1" dirty="0"/>
              <a:t>вбивства</a:t>
            </a:r>
            <a:r>
              <a:rPr lang="uk-UA" sz="1300" dirty="0"/>
              <a:t> – вбивства, скоєні </a:t>
            </a:r>
            <a:r>
              <a:rPr lang="uk-UA" sz="1300" b="1" dirty="0"/>
              <a:t>при наявності обтяжуючих обставин.</a:t>
            </a:r>
            <a:r>
              <a:rPr lang="uk-UA" sz="1300" dirty="0"/>
              <a:t> Перелік таких видів вбивств встановлений у ч. 2 ст. 115 КК України: </a:t>
            </a:r>
          </a:p>
          <a:p>
            <a:r>
              <a:rPr lang="uk-UA" sz="1300" b="1" dirty="0"/>
              <a:t>1) двох або більше осіб </a:t>
            </a:r>
            <a:r>
              <a:rPr lang="uk-UA" sz="1300" dirty="0"/>
              <a:t>(п. 1 ч. 2 ст. 115 КК України)</a:t>
            </a:r>
            <a:r>
              <a:rPr lang="uk-UA" sz="1300" b="1" dirty="0"/>
              <a:t>;</a:t>
            </a:r>
            <a:endParaRPr lang="uk-UA" sz="1300" dirty="0"/>
          </a:p>
          <a:p>
            <a:r>
              <a:rPr lang="uk-UA" sz="1300" dirty="0"/>
              <a:t>Передбачає, що позбавлення життя цих осіб було вчинене одночасно або протягом короткого проміжку часу і охоплювалося єдністю наміру винного. Дії винного не можуть кваліфікуватися за п. 1 ч. 2 ст. 115, якщо не доведено, що його намір був спрямований на позбавлення життя саме двох або більше осіб. Позбавлення життя однієї особи і замах на вбивство іншої не утворюють цієї кваліфікуючої ознаки і потребують кваліфікації за сукупністю злочинів  – за ч. 1 або відповідним пунктом ч. 2 ст. 115 КК України та ст. 15 і п. 1 ч. 2 ст. 115 КК України. Умисне вбивство двох або більше осіб з метою повного або часткового знищення будь-якої національної, етнічної, расової чи релігійної групи утворює склад геноциду і потребує кваліфікації за ч. 1 ст. 442 КК України.</a:t>
            </a:r>
          </a:p>
          <a:p>
            <a:r>
              <a:rPr lang="uk-UA" sz="1300" b="1" dirty="0"/>
              <a:t>2) малолітньої дитини або жінки, яка завідомо для винного перебувала у стані вагітності;</a:t>
            </a:r>
            <a:endParaRPr lang="uk-UA" sz="1300" dirty="0"/>
          </a:p>
          <a:p>
            <a:r>
              <a:rPr lang="uk-UA" sz="1300" dirty="0"/>
              <a:t>Має місце тоді, коли смерть умисно і протиправно заподіюється дитині, якій на момент позбавлення її життя не виповнилося 14 років, або жінка завідомо для винного дійсно знаходилась у стані вагітності. Вбивство дитини, яку винний помилково вважав малолітньою, або вбивство жінки, яку винний помилково вважав вагітною, підлягає кваліфікації за сукупністю злочинів, передбачених ч. 2 ст. 15 і п. 2 ч. 2 ст. 115 КК України та, залежно від обставин справи, за відповідною частиною (пунктом ч. 2) ст. 115 КК України.</a:t>
            </a:r>
          </a:p>
          <a:p>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160694447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a:t>
            </a:r>
            <a:r>
              <a:rPr lang="en-US" sz="2400" dirty="0" smtClean="0">
                <a:solidFill>
                  <a:schemeClr val="accent1">
                    <a:lumMod val="75000"/>
                  </a:schemeClr>
                </a:solidFill>
                <a:effectLst>
                  <a:outerShdw blurRad="38100" dist="38100" dir="2700000" algn="tl">
                    <a:srgbClr val="000000">
                      <a:alpha val="43137"/>
                    </a:srgbClr>
                  </a:outerShdw>
                </a:effectLst>
              </a:rPr>
              <a:t>2</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Умисне</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вбивство</a:t>
            </a:r>
            <a:r>
              <a:rPr lang="ru-RU" sz="2400" dirty="0">
                <a:solidFill>
                  <a:schemeClr val="accent1">
                    <a:lumMod val="75000"/>
                  </a:schemeClr>
                </a:solidFill>
                <a:effectLst>
                  <a:outerShdw blurRad="38100" dist="38100" dir="2700000" algn="tl">
                    <a:srgbClr val="000000">
                      <a:alpha val="43137"/>
                    </a:srgbClr>
                  </a:outerShdw>
                </a:effectLst>
              </a:rPr>
              <a:t> при </a:t>
            </a:r>
            <a:r>
              <a:rPr lang="ru-RU" sz="2400" dirty="0" err="1">
                <a:solidFill>
                  <a:schemeClr val="accent1">
                    <a:lumMod val="75000"/>
                  </a:schemeClr>
                </a:solidFill>
                <a:effectLst>
                  <a:outerShdw blurRad="38100" dist="38100" dir="2700000" algn="tl">
                    <a:srgbClr val="000000">
                      <a:alpha val="43137"/>
                    </a:srgbClr>
                  </a:outerShdw>
                </a:effectLst>
              </a:rPr>
              <a:t>наявності</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кваліфікуючих</a:t>
            </a:r>
            <a:r>
              <a:rPr lang="en-US" sz="2400" dirty="0" smtClean="0">
                <a:solidFill>
                  <a:schemeClr val="accent1">
                    <a:lumMod val="75000"/>
                  </a:schemeClr>
                </a:solidFill>
                <a:effectLst>
                  <a:outerShdw blurRad="38100" dist="38100" dir="2700000" algn="tl">
                    <a:srgbClr val="000000">
                      <a:alpha val="43137"/>
                    </a:srgbClr>
                  </a:outerShdw>
                </a:effectLst>
              </a:rPr>
              <a:t/>
            </a:r>
            <a:br>
              <a:rPr lang="en-US" sz="2400" dirty="0" smtClean="0">
                <a:solidFill>
                  <a:schemeClr val="accent1">
                    <a:lumMod val="75000"/>
                  </a:schemeClr>
                </a:solidFill>
                <a:effectLst>
                  <a:outerShdw blurRad="38100" dist="38100" dir="2700000" algn="tl">
                    <a:srgbClr val="000000">
                      <a:alpha val="43137"/>
                    </a:srgbClr>
                  </a:outerShdw>
                </a:effectLst>
              </a:rPr>
            </a:br>
            <a:r>
              <a:rPr lang="en-US" sz="2400" dirty="0" smtClean="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a:t>
            </a:r>
            <a:r>
              <a:rPr lang="ru-RU" sz="2400" dirty="0" err="1">
                <a:solidFill>
                  <a:schemeClr val="accent1">
                    <a:lumMod val="75000"/>
                  </a:schemeClr>
                </a:solidFill>
                <a:effectLst>
                  <a:outerShdw blurRad="38100" dist="38100" dir="2700000" algn="tl">
                    <a:srgbClr val="000000">
                      <a:alpha val="43137"/>
                    </a:srgbClr>
                  </a:outerShdw>
                </a:effectLst>
              </a:rPr>
              <a:t>обтяжуючих</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обставин</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347614"/>
            <a:ext cx="8136904" cy="4320306"/>
          </a:xfrm>
        </p:spPr>
        <p:txBody>
          <a:bodyPr>
            <a:noAutofit/>
          </a:bodyPr>
          <a:lstStyle/>
          <a:p>
            <a:pPr indent="180975">
              <a:tabLst>
                <a:tab pos="355600" algn="l"/>
              </a:tabLst>
            </a:pPr>
            <a:r>
              <a:rPr lang="uk-UA" sz="1250" b="1" dirty="0"/>
              <a:t>7) з хуліганських мотивів;</a:t>
            </a:r>
            <a:endParaRPr lang="uk-UA" sz="1250" dirty="0"/>
          </a:p>
          <a:p>
            <a:pPr indent="180975">
              <a:tabLst>
                <a:tab pos="355600" algn="l"/>
              </a:tabLst>
            </a:pPr>
            <a:r>
              <a:rPr lang="uk-UA" sz="1250" dirty="0"/>
              <a:t>Є умисним вбивство, вчиненим на ґрунті явної неповаги до суспільства, нехтування загальнолюдськими правилами співжиття і нормами моралі, а так само умисне вбивство без будь-якої причини чи з використанням малозначного приводу. За наявності реальної сукупності умисного вбивства з хуліганських мотивів і хуліганства вчинене слід кваліфікувати за п. 7 ч. 2 ст. 115 КК України та за ст. 296 КК України. Коли під час хуліганства заподіяно смерть потерпілого з необережності, дії винного слід кваліфікувати за відповідною частиною ст. 296 КК України та за ст. 119 КК України. Умисне вбивство в сварці чи бійці, які розпочав сам потерпілий, а так само з ревнощів, помсти чи інших мотивів, що виникли на ґрунті особистих відносин, хоча при цьому і було порушено громадський порядок, не можна кваліфікувати як вчинене з хуліганських мотивів.</a:t>
            </a:r>
          </a:p>
          <a:p>
            <a:pPr indent="180975">
              <a:tabLst>
                <a:tab pos="355600" algn="l"/>
              </a:tabLst>
            </a:pPr>
            <a:r>
              <a:rPr lang="uk-UA" sz="1250" b="1" dirty="0"/>
              <a:t>8) особи чи її близького родича у зв'язку з виконанням цією особою службового або громадського обов'язку;</a:t>
            </a:r>
            <a:endParaRPr lang="uk-UA" sz="1250" dirty="0"/>
          </a:p>
          <a:p>
            <a:pPr indent="180975">
              <a:tabLst>
                <a:tab pos="355600" algn="l"/>
              </a:tabLst>
            </a:pPr>
            <a:r>
              <a:rPr lang="uk-UA" sz="1250" dirty="0"/>
              <a:t>Має місце тоді, коли позбавлення життя потерпілого здійснюється з метою перешкодити правомірній діяльності особи у зв'язку з виконанням нею свого службового або громадського обов'язку або із помсти за таку діяльність.</a:t>
            </a:r>
          </a:p>
          <a:p>
            <a:pPr indent="180975">
              <a:tabLst>
                <a:tab pos="355600" algn="l"/>
              </a:tabLst>
            </a:pPr>
            <a:r>
              <a:rPr lang="uk-UA" sz="1250" b="1" dirty="0"/>
              <a:t>9) з метою приховати інший злочин або полегшити його вчинення;</a:t>
            </a:r>
            <a:endParaRPr lang="uk-UA" sz="1250" dirty="0"/>
          </a:p>
          <a:p>
            <a:pPr indent="180975">
              <a:tabLst>
                <a:tab pos="355600" algn="l"/>
              </a:tabLst>
            </a:pPr>
            <a:r>
              <a:rPr lang="uk-UA" sz="1250" dirty="0"/>
              <a:t>Має місце за наявності в діях винної особи, спрямованих на позбавлення життя іншої особи, зазначеної мети. При цьому для наявності складу даного злочину не має значення, намагався приховати винний закінчений злочин, готування до злочину чи замах на злочин. Потерпілим при такому вбивстві може бути будь-яка особа, яка володіє певною інформацією про вчинений злочин і ця обставина відома винному.</a:t>
            </a:r>
            <a:endParaRPr lang="en-US" sz="1250" dirty="0"/>
          </a:p>
          <a:p>
            <a:endParaRPr lang="uk-UA" sz="125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357691992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a:t>
            </a:r>
            <a:r>
              <a:rPr lang="en-US" sz="2400" dirty="0" smtClean="0">
                <a:solidFill>
                  <a:schemeClr val="accent1">
                    <a:lumMod val="75000"/>
                  </a:schemeClr>
                </a:solidFill>
                <a:effectLst>
                  <a:outerShdw blurRad="38100" dist="38100" dir="2700000" algn="tl">
                    <a:srgbClr val="000000">
                      <a:alpha val="43137"/>
                    </a:srgbClr>
                  </a:outerShdw>
                </a:effectLst>
              </a:rPr>
              <a:t>2</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Умисне</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вбивство</a:t>
            </a:r>
            <a:r>
              <a:rPr lang="ru-RU" sz="2400" dirty="0">
                <a:solidFill>
                  <a:schemeClr val="accent1">
                    <a:lumMod val="75000"/>
                  </a:schemeClr>
                </a:solidFill>
                <a:effectLst>
                  <a:outerShdw blurRad="38100" dist="38100" dir="2700000" algn="tl">
                    <a:srgbClr val="000000">
                      <a:alpha val="43137"/>
                    </a:srgbClr>
                  </a:outerShdw>
                </a:effectLst>
              </a:rPr>
              <a:t> при </a:t>
            </a:r>
            <a:r>
              <a:rPr lang="ru-RU" sz="2400" dirty="0" err="1">
                <a:solidFill>
                  <a:schemeClr val="accent1">
                    <a:lumMod val="75000"/>
                  </a:schemeClr>
                </a:solidFill>
                <a:effectLst>
                  <a:outerShdw blurRad="38100" dist="38100" dir="2700000" algn="tl">
                    <a:srgbClr val="000000">
                      <a:alpha val="43137"/>
                    </a:srgbClr>
                  </a:outerShdw>
                </a:effectLst>
              </a:rPr>
              <a:t>наявності</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кваліфікуючих</a:t>
            </a:r>
            <a:r>
              <a:rPr lang="en-US" sz="2400" dirty="0" smtClean="0">
                <a:solidFill>
                  <a:schemeClr val="accent1">
                    <a:lumMod val="75000"/>
                  </a:schemeClr>
                </a:solidFill>
                <a:effectLst>
                  <a:outerShdw blurRad="38100" dist="38100" dir="2700000" algn="tl">
                    <a:srgbClr val="000000">
                      <a:alpha val="43137"/>
                    </a:srgbClr>
                  </a:outerShdw>
                </a:effectLst>
              </a:rPr>
              <a:t/>
            </a:r>
            <a:br>
              <a:rPr lang="en-US" sz="2400" dirty="0" smtClean="0">
                <a:solidFill>
                  <a:schemeClr val="accent1">
                    <a:lumMod val="75000"/>
                  </a:schemeClr>
                </a:solidFill>
                <a:effectLst>
                  <a:outerShdw blurRad="38100" dist="38100" dir="2700000" algn="tl">
                    <a:srgbClr val="000000">
                      <a:alpha val="43137"/>
                    </a:srgbClr>
                  </a:outerShdw>
                </a:effectLst>
              </a:rPr>
            </a:br>
            <a:r>
              <a:rPr lang="en-US" sz="2400" dirty="0" smtClean="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a:t>
            </a:r>
            <a:r>
              <a:rPr lang="ru-RU" sz="2400" dirty="0" err="1">
                <a:solidFill>
                  <a:schemeClr val="accent1">
                    <a:lumMod val="75000"/>
                  </a:schemeClr>
                </a:solidFill>
                <a:effectLst>
                  <a:outerShdw blurRad="38100" dist="38100" dir="2700000" algn="tl">
                    <a:srgbClr val="000000">
                      <a:alpha val="43137"/>
                    </a:srgbClr>
                  </a:outerShdw>
                </a:effectLst>
              </a:rPr>
              <a:t>обтяжуючих</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обставин</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419622"/>
            <a:ext cx="8136904" cy="4032448"/>
          </a:xfrm>
        </p:spPr>
        <p:txBody>
          <a:bodyPr>
            <a:noAutofit/>
          </a:bodyPr>
          <a:lstStyle/>
          <a:p>
            <a:r>
              <a:rPr lang="uk-UA" sz="1300" b="1" dirty="0"/>
              <a:t>10) поєднане із зґвалтуванням або насильницьким задоволенням статевої пристрасті неприродним способом;</a:t>
            </a:r>
            <a:endParaRPr lang="uk-UA" sz="1300" dirty="0"/>
          </a:p>
          <a:p>
            <a:r>
              <a:rPr lang="uk-UA" sz="1300" dirty="0"/>
              <a:t>Оскільки вбивство не є способом вчинення зґвалтування чи насильницького задоволення статевої пристрасті неприродним способом, то умисне вбивство в процесі зґвалтування або насильницького задоволення статевої пристрасті неприродним способом слід кваліфікувати за сукупністю злочинів – за п. 10 ч. 2 ст. 115 та частинами третіми ст. ст. 152 КК України або 153 КК України. У випадках, коли умисне вбивство потерпілої особи з метою приховати зґвалтування, насильницьке задоволення статевої пристрасті неприродним способом вчинено через деякий час після вчинення названих злочинів, дії винного слід кваліфікувати за сукупністю злочинів, передбачених відповідною частиною ст. ст. 152 КК України або 153 КК України та за п. 10 ч. 2 ст. 115 КК України.</a:t>
            </a:r>
          </a:p>
          <a:p>
            <a:r>
              <a:rPr lang="uk-UA" sz="1300" b="1" dirty="0"/>
              <a:t>11) вчинене на замовлення;</a:t>
            </a:r>
            <a:endParaRPr lang="uk-UA" sz="1300" dirty="0"/>
          </a:p>
          <a:p>
            <a:r>
              <a:rPr lang="uk-UA" sz="1300" dirty="0"/>
              <a:t>Має місце у разі умисного позбавлення життя потерпілого, здійснене особою (виконавцем) за дорученням іншої особи (замовника). Таке доручення може мати форму наказу, розпорядження, а також угоди, відповідно до якої виконавець зобов'язується позбавити потерпілого життя, а замовник – вчинити або не вчинити в інтересах виконавця певні дії матеріального чи нематеріального характеру. </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292039060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a:t>
            </a:r>
            <a:r>
              <a:rPr lang="en-US" sz="2400" dirty="0" smtClean="0">
                <a:solidFill>
                  <a:schemeClr val="accent1">
                    <a:lumMod val="75000"/>
                  </a:schemeClr>
                </a:solidFill>
                <a:effectLst>
                  <a:outerShdw blurRad="38100" dist="38100" dir="2700000" algn="tl">
                    <a:srgbClr val="000000">
                      <a:alpha val="43137"/>
                    </a:srgbClr>
                  </a:outerShdw>
                </a:effectLst>
              </a:rPr>
              <a:t>2</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Умисне</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вбивство</a:t>
            </a:r>
            <a:r>
              <a:rPr lang="ru-RU" sz="2400" dirty="0">
                <a:solidFill>
                  <a:schemeClr val="accent1">
                    <a:lumMod val="75000"/>
                  </a:schemeClr>
                </a:solidFill>
                <a:effectLst>
                  <a:outerShdw blurRad="38100" dist="38100" dir="2700000" algn="tl">
                    <a:srgbClr val="000000">
                      <a:alpha val="43137"/>
                    </a:srgbClr>
                  </a:outerShdw>
                </a:effectLst>
              </a:rPr>
              <a:t> при </a:t>
            </a:r>
            <a:r>
              <a:rPr lang="ru-RU" sz="2400" dirty="0" err="1">
                <a:solidFill>
                  <a:schemeClr val="accent1">
                    <a:lumMod val="75000"/>
                  </a:schemeClr>
                </a:solidFill>
                <a:effectLst>
                  <a:outerShdw blurRad="38100" dist="38100" dir="2700000" algn="tl">
                    <a:srgbClr val="000000">
                      <a:alpha val="43137"/>
                    </a:srgbClr>
                  </a:outerShdw>
                </a:effectLst>
              </a:rPr>
              <a:t>наявності</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кваліфікуючих</a:t>
            </a:r>
            <a:r>
              <a:rPr lang="en-US" sz="2400" dirty="0" smtClean="0">
                <a:solidFill>
                  <a:schemeClr val="accent1">
                    <a:lumMod val="75000"/>
                  </a:schemeClr>
                </a:solidFill>
                <a:effectLst>
                  <a:outerShdw blurRad="38100" dist="38100" dir="2700000" algn="tl">
                    <a:srgbClr val="000000">
                      <a:alpha val="43137"/>
                    </a:srgbClr>
                  </a:outerShdw>
                </a:effectLst>
              </a:rPr>
              <a:t/>
            </a:r>
            <a:br>
              <a:rPr lang="en-US" sz="2400" dirty="0" smtClean="0">
                <a:solidFill>
                  <a:schemeClr val="accent1">
                    <a:lumMod val="75000"/>
                  </a:schemeClr>
                </a:solidFill>
                <a:effectLst>
                  <a:outerShdw blurRad="38100" dist="38100" dir="2700000" algn="tl">
                    <a:srgbClr val="000000">
                      <a:alpha val="43137"/>
                    </a:srgbClr>
                  </a:outerShdw>
                </a:effectLst>
              </a:rPr>
            </a:br>
            <a:r>
              <a:rPr lang="en-US" sz="2400" dirty="0" smtClean="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a:t>
            </a:r>
            <a:r>
              <a:rPr lang="ru-RU" sz="2400" dirty="0" err="1">
                <a:solidFill>
                  <a:schemeClr val="accent1">
                    <a:lumMod val="75000"/>
                  </a:schemeClr>
                </a:solidFill>
                <a:effectLst>
                  <a:outerShdw blurRad="38100" dist="38100" dir="2700000" algn="tl">
                    <a:srgbClr val="000000">
                      <a:alpha val="43137"/>
                    </a:srgbClr>
                  </a:outerShdw>
                </a:effectLst>
              </a:rPr>
              <a:t>обтяжуючих</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обставин</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419622"/>
            <a:ext cx="8136904" cy="4032448"/>
          </a:xfrm>
        </p:spPr>
        <p:txBody>
          <a:bodyPr>
            <a:noAutofit/>
          </a:bodyPr>
          <a:lstStyle/>
          <a:p>
            <a:r>
              <a:rPr lang="uk-UA" sz="1300" b="1" dirty="0"/>
              <a:t>12) вчинене за попередньою змовою групою осіб;</a:t>
            </a:r>
            <a:endParaRPr lang="uk-UA" sz="1300" dirty="0"/>
          </a:p>
          <a:p>
            <a:r>
              <a:rPr lang="uk-UA" sz="1300" dirty="0"/>
              <a:t>Має місце, якщо воно вчинене спільно двома або більше особами, які заздалегідь, тобто до початку злочину, домовилися про спільне його вчинення. Таке вбивство може бути вчинене як співвиконавцями, так і з розподілом ролей, тому безпосереднім виконавцем вбивства може бути і один учасник групи. За цим пунктом ч. 2 ст. 115 КК України належить кваліфікувати і умисне вбивство, вчинене організованою групою або злочинною організацією, тому що ці форми співучасті імпліцитно містять в собі також ознаки, властиві групі, яка діє за попередньою змовою. У разі вчинення вбивства злочинною організацією (її учасниками) кваліфікація злочину настає за сукупністю ст. 255 КК </a:t>
            </a:r>
            <a:r>
              <a:rPr lang="uk-UA" sz="1300" dirty="0" err="1"/>
              <a:t>Україниі</a:t>
            </a:r>
            <a:r>
              <a:rPr lang="uk-UA" sz="1300" dirty="0"/>
              <a:t> п. 12 ч. 2 ст. 115 КК України.</a:t>
            </a:r>
          </a:p>
          <a:p>
            <a:r>
              <a:rPr lang="uk-UA" sz="1300" b="1" dirty="0"/>
              <a:t>13) вчинене особою, яка раніше вчинила умисне вбивство, за винятком вбивства, передбаченого статтями 116-118 КК України;</a:t>
            </a:r>
            <a:endParaRPr lang="uk-UA" sz="1300" dirty="0"/>
          </a:p>
          <a:p>
            <a:r>
              <a:rPr lang="uk-UA" sz="1300" b="1" dirty="0"/>
              <a:t>14) з мотивів расової, національної чи релігійної нетерпимості.</a:t>
            </a:r>
            <a:endParaRPr lang="uk-UA" sz="1300" dirty="0"/>
          </a:p>
          <a:p>
            <a:r>
              <a:rPr lang="uk-UA" sz="1300" dirty="0"/>
              <a:t>Можливими є випадки засудження особи за умисне вбивство, вчинене за сукупністю кількох ознак, наприклад, з особливою жорстокістю, з корисливих мотивів і за попередньою змовою групою осіб. Тоді кваліфікація здійснюється одночасно за пунктами 4, 6 і 12 ч. 2 ст. 115 КК України. Покарання, зрозуміло, призначається одне, але при його призначенні суд враховує наявність у діях винного кількох кваліфікуючих ознак умисного вбивства як обставин, що впливають на ступінь тяжкості вчиненого злочину.</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122386188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a:t>
            </a:r>
            <a:r>
              <a:rPr lang="en-US" sz="2400" dirty="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Умисне</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вбивство</a:t>
            </a:r>
            <a:r>
              <a:rPr lang="ru-RU" sz="2400" dirty="0">
                <a:solidFill>
                  <a:schemeClr val="accent1">
                    <a:lumMod val="75000"/>
                  </a:schemeClr>
                </a:solidFill>
                <a:effectLst>
                  <a:outerShdw blurRad="38100" dist="38100" dir="2700000" algn="tl">
                    <a:srgbClr val="000000">
                      <a:alpha val="43137"/>
                    </a:srgbClr>
                  </a:outerShdw>
                </a:effectLst>
              </a:rPr>
              <a:t> при </a:t>
            </a:r>
            <a:r>
              <a:rPr lang="ru-RU" sz="2400" dirty="0" err="1">
                <a:solidFill>
                  <a:schemeClr val="accent1">
                    <a:lumMod val="75000"/>
                  </a:schemeClr>
                </a:solidFill>
                <a:effectLst>
                  <a:outerShdw blurRad="38100" dist="38100" dir="2700000" algn="tl">
                    <a:srgbClr val="000000">
                      <a:alpha val="43137"/>
                    </a:srgbClr>
                  </a:outerShdw>
                </a:effectLst>
              </a:rPr>
              <a:t>наявності</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привілейованих</a:t>
            </a:r>
            <a:r>
              <a:rPr lang="ru-RU" sz="2400" dirty="0">
                <a:solidFill>
                  <a:schemeClr val="accent1">
                    <a:lumMod val="75000"/>
                  </a:schemeClr>
                </a:solidFill>
                <a:effectLst>
                  <a:outerShdw blurRad="38100" dist="38100" dir="2700000" algn="tl">
                    <a:srgbClr val="000000">
                      <a:alpha val="43137"/>
                    </a:srgbClr>
                  </a:outerShdw>
                </a:effectLst>
              </a:rPr>
              <a:t> </a:t>
            </a:r>
            <a:r>
              <a:rPr lang="en-US" sz="2400" dirty="0" smtClean="0">
                <a:solidFill>
                  <a:schemeClr val="accent1">
                    <a:lumMod val="75000"/>
                  </a:schemeClr>
                </a:solidFill>
                <a:effectLst>
                  <a:outerShdw blurRad="38100" dist="38100" dir="2700000" algn="tl">
                    <a:srgbClr val="000000">
                      <a:alpha val="43137"/>
                    </a:srgbClr>
                  </a:outerShdw>
                </a:effectLst>
              </a:rPr>
              <a:t/>
            </a:r>
            <a:br>
              <a:rPr lang="en-US" sz="2400" dirty="0" smtClean="0">
                <a:solidFill>
                  <a:schemeClr val="accent1">
                    <a:lumMod val="75000"/>
                  </a:schemeClr>
                </a:solidFill>
                <a:effectLst>
                  <a:outerShdw blurRad="38100" dist="38100" dir="2700000" algn="tl">
                    <a:srgbClr val="000000">
                      <a:alpha val="43137"/>
                    </a:srgbClr>
                  </a:outerShdw>
                </a:effectLst>
              </a:rPr>
            </a:br>
            <a:r>
              <a:rPr lang="en-US" sz="2400" dirty="0">
                <a:solidFill>
                  <a:schemeClr val="accent1">
                    <a:lumMod val="75000"/>
                  </a:schemeClr>
                </a:solidFill>
                <a:effectLst>
                  <a:outerShdw blurRad="38100" dist="38100" dir="2700000" algn="tl">
                    <a:srgbClr val="000000">
                      <a:alpha val="43137"/>
                    </a:srgbClr>
                  </a:outerShdw>
                </a:effectLst>
              </a:rPr>
              <a:t> </a:t>
            </a:r>
            <a:r>
              <a:rPr lang="en-US" sz="2400" dirty="0" smtClean="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a:t>
            </a:r>
            <a:r>
              <a:rPr lang="ru-RU" sz="2400" dirty="0" err="1">
                <a:solidFill>
                  <a:schemeClr val="accent1">
                    <a:lumMod val="75000"/>
                  </a:schemeClr>
                </a:solidFill>
                <a:effectLst>
                  <a:outerShdw blurRad="38100" dist="38100" dir="2700000" algn="tl">
                    <a:srgbClr val="000000">
                      <a:alpha val="43137"/>
                    </a:srgbClr>
                  </a:outerShdw>
                </a:effectLst>
              </a:rPr>
              <a:t>пом’якшуючих</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обставин</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419622"/>
            <a:ext cx="8064896" cy="4032448"/>
          </a:xfrm>
        </p:spPr>
        <p:txBody>
          <a:bodyPr>
            <a:noAutofit/>
          </a:bodyPr>
          <a:lstStyle/>
          <a:p>
            <a:endParaRPr lang="en-US" sz="900" dirty="0" smtClean="0"/>
          </a:p>
          <a:p>
            <a:r>
              <a:rPr lang="uk-UA" sz="1300" dirty="0" smtClean="0"/>
              <a:t>Відповідальність </a:t>
            </a:r>
            <a:r>
              <a:rPr lang="uk-UA" sz="1300" dirty="0"/>
              <a:t>за </a:t>
            </a:r>
            <a:r>
              <a:rPr lang="uk-UA" sz="1300" b="1" dirty="0"/>
              <a:t>вбивства, скоєні при наявності пом’якшуючих обставин</a:t>
            </a:r>
            <a:r>
              <a:rPr lang="uk-UA" sz="1300" dirty="0"/>
              <a:t>, передбачена ст. 116-118 КК України. До них відносяться наступні:</a:t>
            </a:r>
          </a:p>
          <a:p>
            <a:r>
              <a:rPr lang="uk-UA" sz="1300" b="1" dirty="0"/>
              <a:t>1) умисне вбивство, вчинене в стані сильного душевного хвилювання, (ст. 116 КК України), </a:t>
            </a:r>
            <a:r>
              <a:rPr lang="uk-UA" sz="1300" dirty="0"/>
              <a:t>зумовленому жорстоким поводженням, або таким, що принижує честь і гідність особи, а також за наявності системного характеру такого поводження з боку потерпілого. </a:t>
            </a:r>
          </a:p>
          <a:p>
            <a:r>
              <a:rPr lang="uk-UA" sz="1300" dirty="0"/>
              <a:t>У цьому випадку має місце особливий психічний стан винного – фізіологічний афект: короткочасна інтенсивна емоція, що значно послаблює контроль особи над своїми вчинками, здатність усвідомлювати їх, керувати ними, майже повністю втрачається функція самоконтролю і самооцінки (інтроспекції), звужується до мінімуму вольова сфера, організм людини значною мірою переходить на інстинктивні механізми керування. Від фізіологічного афекту слід відрізняти афект патологічний, що виключає осудність суб'єкта.</a:t>
            </a:r>
          </a:p>
          <a:p>
            <a:r>
              <a:rPr lang="uk-UA" sz="1300" dirty="0"/>
              <a:t>Умовою застосування ст. 116 КК України є сильне душевне хвилюван­ня, спричинене протизаконним насильством або систематичним приниженням честі і гідності особи </a:t>
            </a:r>
            <a:r>
              <a:rPr lang="uk-UA" sz="1300" b="1" dirty="0"/>
              <a:t>з боку потерпілого.</a:t>
            </a:r>
            <a:endParaRPr lang="uk-UA" sz="1300" dirty="0"/>
          </a:p>
          <a:p>
            <a:r>
              <a:rPr lang="uk-UA" sz="1300" dirty="0"/>
              <a:t>При вбивстві, передбаченому ст. 116 КК України,</a:t>
            </a:r>
            <a:r>
              <a:rPr lang="uk-UA" sz="1300" i="1" dirty="0"/>
              <a:t> </a:t>
            </a:r>
            <a:r>
              <a:rPr lang="uk-UA" sz="1300" dirty="0"/>
              <a:t>умисел може бути пря­мим і непрямим.</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340085363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a:t>
            </a:r>
            <a:r>
              <a:rPr lang="en-US" sz="2400" dirty="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Умисне</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вбивство</a:t>
            </a:r>
            <a:r>
              <a:rPr lang="ru-RU" sz="2400" dirty="0">
                <a:solidFill>
                  <a:schemeClr val="accent1">
                    <a:lumMod val="75000"/>
                  </a:schemeClr>
                </a:solidFill>
                <a:effectLst>
                  <a:outerShdw blurRad="38100" dist="38100" dir="2700000" algn="tl">
                    <a:srgbClr val="000000">
                      <a:alpha val="43137"/>
                    </a:srgbClr>
                  </a:outerShdw>
                </a:effectLst>
              </a:rPr>
              <a:t> при </a:t>
            </a:r>
            <a:r>
              <a:rPr lang="ru-RU" sz="2400" dirty="0" err="1">
                <a:solidFill>
                  <a:schemeClr val="accent1">
                    <a:lumMod val="75000"/>
                  </a:schemeClr>
                </a:solidFill>
                <a:effectLst>
                  <a:outerShdw blurRad="38100" dist="38100" dir="2700000" algn="tl">
                    <a:srgbClr val="000000">
                      <a:alpha val="43137"/>
                    </a:srgbClr>
                  </a:outerShdw>
                </a:effectLst>
              </a:rPr>
              <a:t>наявності</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привілейованих</a:t>
            </a:r>
            <a:r>
              <a:rPr lang="ru-RU" sz="2400" dirty="0">
                <a:solidFill>
                  <a:schemeClr val="accent1">
                    <a:lumMod val="75000"/>
                  </a:schemeClr>
                </a:solidFill>
                <a:effectLst>
                  <a:outerShdw blurRad="38100" dist="38100" dir="2700000" algn="tl">
                    <a:srgbClr val="000000">
                      <a:alpha val="43137"/>
                    </a:srgbClr>
                  </a:outerShdw>
                </a:effectLst>
              </a:rPr>
              <a:t> </a:t>
            </a:r>
            <a:r>
              <a:rPr lang="en-US" sz="2400" dirty="0" smtClean="0">
                <a:solidFill>
                  <a:schemeClr val="accent1">
                    <a:lumMod val="75000"/>
                  </a:schemeClr>
                </a:solidFill>
                <a:effectLst>
                  <a:outerShdw blurRad="38100" dist="38100" dir="2700000" algn="tl">
                    <a:srgbClr val="000000">
                      <a:alpha val="43137"/>
                    </a:srgbClr>
                  </a:outerShdw>
                </a:effectLst>
              </a:rPr>
              <a:t/>
            </a:r>
            <a:br>
              <a:rPr lang="en-US" sz="2400" dirty="0" smtClean="0">
                <a:solidFill>
                  <a:schemeClr val="accent1">
                    <a:lumMod val="75000"/>
                  </a:schemeClr>
                </a:solidFill>
                <a:effectLst>
                  <a:outerShdw blurRad="38100" dist="38100" dir="2700000" algn="tl">
                    <a:srgbClr val="000000">
                      <a:alpha val="43137"/>
                    </a:srgbClr>
                  </a:outerShdw>
                </a:effectLst>
              </a:rPr>
            </a:br>
            <a:r>
              <a:rPr lang="en-US" sz="2400" dirty="0">
                <a:solidFill>
                  <a:schemeClr val="accent1">
                    <a:lumMod val="75000"/>
                  </a:schemeClr>
                </a:solidFill>
                <a:effectLst>
                  <a:outerShdw blurRad="38100" dist="38100" dir="2700000" algn="tl">
                    <a:srgbClr val="000000">
                      <a:alpha val="43137"/>
                    </a:srgbClr>
                  </a:outerShdw>
                </a:effectLst>
              </a:rPr>
              <a:t> </a:t>
            </a:r>
            <a:r>
              <a:rPr lang="en-US" sz="2400" dirty="0" smtClean="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a:t>
            </a:r>
            <a:r>
              <a:rPr lang="ru-RU" sz="2400" dirty="0" err="1">
                <a:solidFill>
                  <a:schemeClr val="accent1">
                    <a:lumMod val="75000"/>
                  </a:schemeClr>
                </a:solidFill>
                <a:effectLst>
                  <a:outerShdw blurRad="38100" dist="38100" dir="2700000" algn="tl">
                    <a:srgbClr val="000000">
                      <a:alpha val="43137"/>
                    </a:srgbClr>
                  </a:outerShdw>
                </a:effectLst>
              </a:rPr>
              <a:t>пом’якшуючих</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обставин</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254666"/>
            <a:ext cx="8064896" cy="4032448"/>
          </a:xfrm>
        </p:spPr>
        <p:txBody>
          <a:bodyPr>
            <a:noAutofit/>
          </a:bodyPr>
          <a:lstStyle/>
          <a:p>
            <a:pPr indent="265113">
              <a:spcBef>
                <a:spcPts val="400"/>
              </a:spcBef>
            </a:pPr>
            <a:r>
              <a:rPr lang="uk-UA" sz="1240" b="1" dirty="0" smtClean="0"/>
              <a:t>2</a:t>
            </a:r>
            <a:r>
              <a:rPr lang="uk-UA" sz="1240" b="1" dirty="0"/>
              <a:t>) умисне вбивство матір’ю своєї новонародженої дитини під час пологів або відразу після пологів (ст. 117 КК України).</a:t>
            </a:r>
            <a:endParaRPr lang="uk-UA" sz="1240" dirty="0"/>
          </a:p>
          <a:p>
            <a:pPr indent="265113">
              <a:spcBef>
                <a:spcPts val="400"/>
              </a:spcBef>
            </a:pPr>
            <a:r>
              <a:rPr lang="uk-UA" sz="1240" dirty="0"/>
              <a:t>Жінка під час пологів або відразу  після них перебуває в особливому фізичному і психічному стані, який знижує її спроможність цілковито усвідомлювати свої дії. Тому умисне вбивство матір'ю своєї новонародженої дитини розглядається як вбивство, вчинене за пом'якшуючих обставин.</a:t>
            </a:r>
          </a:p>
          <a:p>
            <a:pPr indent="265113">
              <a:spcBef>
                <a:spcPts val="400"/>
              </a:spcBef>
            </a:pPr>
            <a:r>
              <a:rPr lang="uk-UA" sz="1240" b="1" dirty="0"/>
              <a:t>3) умисне вбивство при перевищенні меж необхідної  оборони  або у разі перевищення заходів, необхідних для  затримання злочинця (ст. 118 КК України).</a:t>
            </a:r>
            <a:endParaRPr lang="uk-UA" sz="1240" dirty="0"/>
          </a:p>
          <a:p>
            <a:pPr indent="265113">
              <a:spcBef>
                <a:spcPts val="400"/>
              </a:spcBef>
            </a:pPr>
            <a:r>
              <a:rPr lang="uk-UA" sz="1240" b="1" dirty="0"/>
              <a:t>Об'єктивною стороною</a:t>
            </a:r>
            <a:r>
              <a:rPr lang="uk-UA" sz="1240" dirty="0"/>
              <a:t> вбивства </a:t>
            </a:r>
            <a:r>
              <a:rPr lang="uk-UA" sz="1240" b="1" dirty="0"/>
              <a:t>при перевищенні меж необхідної оборони</a:t>
            </a:r>
            <a:r>
              <a:rPr lang="uk-UA" sz="1240" dirty="0"/>
              <a:t> є умисне позбавлення життя того, хто посягає, з метою захисту інтересів чи прав особи, яка захищається, або іншої особи, інтересів суспільства або держави від суспільно небезпечного посягання, коли спричинення такого результату явно не відповідає небезпечності посягання чи обстановці захисту. </a:t>
            </a:r>
          </a:p>
          <a:p>
            <a:pPr indent="265113">
              <a:spcBef>
                <a:spcPts val="400"/>
              </a:spcBef>
            </a:pPr>
            <a:r>
              <a:rPr lang="uk-UA" sz="1240" b="1" dirty="0"/>
              <a:t>Об'єктивною стороною</a:t>
            </a:r>
            <a:r>
              <a:rPr lang="uk-UA" sz="1240" dirty="0"/>
              <a:t> вбивства </a:t>
            </a:r>
            <a:r>
              <a:rPr lang="uk-UA" sz="1240" b="1" dirty="0"/>
              <a:t>при перевищенні заходів, необхідних для затримання злочинця</a:t>
            </a:r>
            <a:r>
              <a:rPr lang="uk-UA" sz="1240" dirty="0"/>
              <a:t>, є умисне позбавлення життя особи, яка вчинила злочин, під час дій, спрямованих на її затримання і доставлення відповідним органам влади, коли спричинення смерті не відповідає небезпечності посягання або обстановці затримання злочинця.</a:t>
            </a:r>
          </a:p>
          <a:p>
            <a:pPr indent="265113">
              <a:spcBef>
                <a:spcPts val="400"/>
              </a:spcBef>
            </a:pPr>
            <a:r>
              <a:rPr lang="uk-UA" sz="1240" dirty="0"/>
              <a:t>Заподіяння смерті нападнику при захисті від суспільно небезпечного посягання виключає кри­мінальну відповідальність, якщо при цьому не були перевище­ні межі необхідної оборони. Вбивство при перевищенні меж необхідної оборони не виключає такої відповідальності, але пом'якшує її. Так само вирішується питання і при затриманні злочинця.</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287656171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a:t>
            </a:r>
            <a:r>
              <a:rPr lang="en-US" sz="2400" dirty="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Умисне</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вбивство</a:t>
            </a:r>
            <a:r>
              <a:rPr lang="ru-RU" sz="2400" dirty="0">
                <a:solidFill>
                  <a:schemeClr val="accent1">
                    <a:lumMod val="75000"/>
                  </a:schemeClr>
                </a:solidFill>
                <a:effectLst>
                  <a:outerShdw blurRad="38100" dist="38100" dir="2700000" algn="tl">
                    <a:srgbClr val="000000">
                      <a:alpha val="43137"/>
                    </a:srgbClr>
                  </a:outerShdw>
                </a:effectLst>
              </a:rPr>
              <a:t> при </a:t>
            </a:r>
            <a:r>
              <a:rPr lang="ru-RU" sz="2400" dirty="0" err="1">
                <a:solidFill>
                  <a:schemeClr val="accent1">
                    <a:lumMod val="75000"/>
                  </a:schemeClr>
                </a:solidFill>
                <a:effectLst>
                  <a:outerShdw blurRad="38100" dist="38100" dir="2700000" algn="tl">
                    <a:srgbClr val="000000">
                      <a:alpha val="43137"/>
                    </a:srgbClr>
                  </a:outerShdw>
                </a:effectLst>
              </a:rPr>
              <a:t>наявності</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привілейованих</a:t>
            </a:r>
            <a:r>
              <a:rPr lang="ru-RU" sz="2400" dirty="0">
                <a:solidFill>
                  <a:schemeClr val="accent1">
                    <a:lumMod val="75000"/>
                  </a:schemeClr>
                </a:solidFill>
                <a:effectLst>
                  <a:outerShdw blurRad="38100" dist="38100" dir="2700000" algn="tl">
                    <a:srgbClr val="000000">
                      <a:alpha val="43137"/>
                    </a:srgbClr>
                  </a:outerShdw>
                </a:effectLst>
              </a:rPr>
              <a:t> </a:t>
            </a:r>
            <a:r>
              <a:rPr lang="en-US" sz="2400" dirty="0" smtClean="0">
                <a:solidFill>
                  <a:schemeClr val="accent1">
                    <a:lumMod val="75000"/>
                  </a:schemeClr>
                </a:solidFill>
                <a:effectLst>
                  <a:outerShdw blurRad="38100" dist="38100" dir="2700000" algn="tl">
                    <a:srgbClr val="000000">
                      <a:alpha val="43137"/>
                    </a:srgbClr>
                  </a:outerShdw>
                </a:effectLst>
              </a:rPr>
              <a:t/>
            </a:r>
            <a:br>
              <a:rPr lang="en-US" sz="2400" dirty="0" smtClean="0">
                <a:solidFill>
                  <a:schemeClr val="accent1">
                    <a:lumMod val="75000"/>
                  </a:schemeClr>
                </a:solidFill>
                <a:effectLst>
                  <a:outerShdw blurRad="38100" dist="38100" dir="2700000" algn="tl">
                    <a:srgbClr val="000000">
                      <a:alpha val="43137"/>
                    </a:srgbClr>
                  </a:outerShdw>
                </a:effectLst>
              </a:rPr>
            </a:br>
            <a:r>
              <a:rPr lang="en-US" sz="2400" dirty="0">
                <a:solidFill>
                  <a:schemeClr val="accent1">
                    <a:lumMod val="75000"/>
                  </a:schemeClr>
                </a:solidFill>
                <a:effectLst>
                  <a:outerShdw blurRad="38100" dist="38100" dir="2700000" algn="tl">
                    <a:srgbClr val="000000">
                      <a:alpha val="43137"/>
                    </a:srgbClr>
                  </a:outerShdw>
                </a:effectLst>
              </a:rPr>
              <a:t> </a:t>
            </a:r>
            <a:r>
              <a:rPr lang="en-US" sz="2400" dirty="0" smtClean="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a:t>
            </a:r>
            <a:r>
              <a:rPr lang="ru-RU" sz="2400" dirty="0" err="1">
                <a:solidFill>
                  <a:schemeClr val="accent1">
                    <a:lumMod val="75000"/>
                  </a:schemeClr>
                </a:solidFill>
                <a:effectLst>
                  <a:outerShdw blurRad="38100" dist="38100" dir="2700000" algn="tl">
                    <a:srgbClr val="000000">
                      <a:alpha val="43137"/>
                    </a:srgbClr>
                  </a:outerShdw>
                </a:effectLst>
              </a:rPr>
              <a:t>пом’якшуючих</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обставин</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254666"/>
            <a:ext cx="8136904" cy="4032448"/>
          </a:xfrm>
        </p:spPr>
        <p:txBody>
          <a:bodyPr>
            <a:noAutofit/>
          </a:bodyPr>
          <a:lstStyle/>
          <a:p>
            <a:pPr>
              <a:spcBef>
                <a:spcPts val="400"/>
              </a:spcBef>
            </a:pPr>
            <a:r>
              <a:rPr lang="uk-UA" sz="1240" b="1" dirty="0" smtClean="0"/>
              <a:t>Перевищенням </a:t>
            </a:r>
            <a:r>
              <a:rPr lang="uk-UA" sz="1240" b="1" dirty="0"/>
              <a:t>меж необхідної оборони</a:t>
            </a:r>
            <a:r>
              <a:rPr lang="uk-UA" sz="1240" dirty="0"/>
              <a:t>, відповідно до ч. 3 ст. 36 КК України, визнається умисне заподіяння тому, хто посягає, тяжкої шкоди, що явно не відповідає небезпечності посягання або обстановці захисту. </a:t>
            </a:r>
          </a:p>
          <a:p>
            <a:pPr>
              <a:spcBef>
                <a:spcPts val="400"/>
              </a:spcBef>
            </a:pPr>
            <a:r>
              <a:rPr lang="uk-UA" sz="1240" dirty="0"/>
              <a:t>Так само </a:t>
            </a:r>
            <a:r>
              <a:rPr lang="uk-UA" sz="1240" b="1" dirty="0"/>
              <a:t>перевищенням заходів, необхід­них для затримання злочинця</a:t>
            </a:r>
            <a:r>
              <a:rPr lang="uk-UA" sz="1240" dirty="0"/>
              <a:t>, при умисному заподіянні йому смерті, згідно з ч. 2 ст. 38 КК України, визнається явна невідповідність вчи­неного небезпечності посягання або обстановці затримання злочинця.</a:t>
            </a:r>
          </a:p>
          <a:p>
            <a:pPr>
              <a:spcBef>
                <a:spcPts val="400"/>
              </a:spcBef>
            </a:pPr>
            <a:r>
              <a:rPr lang="uk-UA" sz="1240" dirty="0"/>
              <a:t>Пленум Верховного Суду України у постанові № 1 від 26 квітня 2002 р. «Про судову практику у справах про необхід­ну оборону» виходить із того, що при вирішенні питання про наявність перевищення меж необхідної оборони слід врахову­вати не лише відповідність або невідповідність знарядь захис­ту і нападу, а й характер небезпеки, що загрожувала особі, яка захищалася, та обставини, що могли вплинути на реальне спів­відношення сил, зокрема: місце і час нападу; його раптовість; неготовність до його відбиття; кількість нападників і тих, хто захищався; їх фізичні дані (вік, стать, стан здоров'я) та інші обставини.</a:t>
            </a:r>
          </a:p>
          <a:p>
            <a:pPr>
              <a:spcBef>
                <a:spcPts val="400"/>
              </a:spcBef>
            </a:pPr>
            <a:r>
              <a:rPr lang="uk-UA" sz="1240" dirty="0"/>
              <a:t>Ті самі фактори треба враховувати і при вирішенні питан­ня про перевищення заходів із затримання злочинця (тяжкість злочину, обстановку, в якій відбувалося затримання тощо).</a:t>
            </a:r>
          </a:p>
          <a:p>
            <a:pPr>
              <a:spcBef>
                <a:spcPts val="400"/>
              </a:spcBef>
            </a:pPr>
            <a:r>
              <a:rPr lang="uk-UA" sz="1240" dirty="0"/>
              <a:t>При цьому слід мати на увазі, що особа, яка захищається, як і особа, що затримує злочинця, внаслідок сильного душев­ного хвилювання, зумовленого суспільно небезпечним пося­ганням (що часто виникає раптово), не завжди може точно оцінити відповідність заподіяної шкоди (в цьому випадку по­збавлення життя нападника чи злочинця) небезпечності пося­гання чи вчиненого затриманим злочину або точно оцінити об­становку захисту чи затримання.</a:t>
            </a:r>
          </a:p>
          <a:p>
            <a:pPr>
              <a:spcBef>
                <a:spcPts val="400"/>
              </a:spcBef>
            </a:pPr>
            <a:r>
              <a:rPr lang="uk-UA" sz="1240" dirty="0"/>
              <a:t> </a:t>
            </a:r>
            <a:r>
              <a:rPr lang="uk-UA" sz="1240" b="1" dirty="0"/>
              <a:t>Із суб'єктивної сторони</a:t>
            </a:r>
            <a:r>
              <a:rPr lang="uk-UA" sz="1240" i="1" dirty="0"/>
              <a:t> </a:t>
            </a:r>
            <a:r>
              <a:rPr lang="uk-UA" sz="1240" dirty="0"/>
              <a:t>злочин, який розглядається, може бути вчинений тільки умисно.</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76567167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.4</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Вбивство</a:t>
            </a:r>
            <a:r>
              <a:rPr lang="ru-RU" sz="2400" dirty="0" smtClean="0">
                <a:solidFill>
                  <a:schemeClr val="accent1">
                    <a:lumMod val="75000"/>
                  </a:schemeClr>
                </a:solidFill>
                <a:effectLst>
                  <a:outerShdw blurRad="38100" dist="38100" dir="2700000" algn="tl">
                    <a:srgbClr val="000000">
                      <a:alpha val="43137"/>
                    </a:srgbClr>
                  </a:outerShdw>
                </a:effectLst>
              </a:rPr>
              <a:t>  через  </a:t>
            </a:r>
            <a:r>
              <a:rPr lang="ru-RU" sz="2400" dirty="0" err="1" smtClean="0">
                <a:solidFill>
                  <a:schemeClr val="accent1">
                    <a:lumMod val="75000"/>
                  </a:schemeClr>
                </a:solidFill>
                <a:effectLst>
                  <a:outerShdw blurRad="38100" dist="38100" dir="2700000" algn="tl">
                    <a:srgbClr val="000000">
                      <a:alpha val="43137"/>
                    </a:srgbClr>
                  </a:outerShdw>
                </a:effectLst>
              </a:rPr>
              <a:t>необережність</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419622"/>
            <a:ext cx="7992888" cy="4032448"/>
          </a:xfrm>
        </p:spPr>
        <p:txBody>
          <a:bodyPr>
            <a:noAutofit/>
          </a:bodyPr>
          <a:lstStyle/>
          <a:p>
            <a:endParaRPr lang="uk-UA" sz="900" dirty="0" smtClean="0"/>
          </a:p>
          <a:p>
            <a:endParaRPr lang="en-US" sz="900" dirty="0" smtClean="0"/>
          </a:p>
          <a:p>
            <a:r>
              <a:rPr lang="uk-UA" sz="1300" b="1" dirty="0"/>
              <a:t>Вбивство через необережність </a:t>
            </a:r>
            <a:r>
              <a:rPr lang="uk-UA" sz="1300" dirty="0"/>
              <a:t>(ст. 119 КК України) </a:t>
            </a:r>
            <a:r>
              <a:rPr lang="uk-UA" sz="1300" dirty="0" smtClean="0"/>
              <a:t>з</a:t>
            </a:r>
            <a:r>
              <a:rPr lang="uk-UA" sz="1300" b="1" dirty="0" smtClean="0"/>
              <a:t> </a:t>
            </a:r>
            <a:r>
              <a:rPr lang="uk-UA" sz="1300" b="1" dirty="0"/>
              <a:t>суб’єктивної сторони</a:t>
            </a:r>
            <a:r>
              <a:rPr lang="uk-UA" sz="1300" dirty="0"/>
              <a:t> може бути вчинене як внаслідок злочинної самовпевненості, так і внаслідок злочинної недбалості.</a:t>
            </a:r>
          </a:p>
          <a:p>
            <a:r>
              <a:rPr lang="uk-UA" sz="1300" dirty="0"/>
              <a:t>Для застосування ст. 119 КК України необхідно встановити наявність необережної вини щодо злочинного наслідку – смерті іншої людини. Саме ж діяння, яке заподіяло такий результат, може бути як необережним, так і умисним.</a:t>
            </a:r>
          </a:p>
          <a:p>
            <a:r>
              <a:rPr lang="uk-UA" sz="1300" b="1" dirty="0"/>
              <a:t>У частині 2 ст. 119 КК України</a:t>
            </a:r>
            <a:r>
              <a:rPr lang="uk-UA" sz="1300" dirty="0"/>
              <a:t> встановлена відповідальність за необережне вбивство двох або більше осіб.</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365285153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.5</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Доведення</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a:solidFill>
                  <a:schemeClr val="accent1">
                    <a:lumMod val="75000"/>
                  </a:schemeClr>
                </a:solidFill>
                <a:effectLst>
                  <a:outerShdw blurRad="38100" dist="38100" dir="2700000" algn="tl">
                    <a:srgbClr val="000000">
                      <a:alpha val="43137"/>
                    </a:srgbClr>
                  </a:outerShdw>
                </a:effectLst>
              </a:rPr>
              <a:t>до </a:t>
            </a:r>
            <a:r>
              <a:rPr lang="ru-RU" sz="2400" dirty="0" err="1">
                <a:solidFill>
                  <a:schemeClr val="accent1">
                    <a:lumMod val="75000"/>
                  </a:schemeClr>
                </a:solidFill>
                <a:effectLst>
                  <a:outerShdw blurRad="38100" dist="38100" dir="2700000" algn="tl">
                    <a:srgbClr val="000000">
                      <a:alpha val="43137"/>
                    </a:srgbClr>
                  </a:outerShdw>
                </a:effectLst>
              </a:rPr>
              <a:t>самогубства</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419622"/>
            <a:ext cx="7992888" cy="4032448"/>
          </a:xfrm>
        </p:spPr>
        <p:txBody>
          <a:bodyPr>
            <a:noAutofit/>
          </a:bodyPr>
          <a:lstStyle/>
          <a:p>
            <a:r>
              <a:rPr lang="uk-UA" sz="1300" b="1" dirty="0"/>
              <a:t>Об'єктом злочину</a:t>
            </a:r>
            <a:r>
              <a:rPr lang="uk-UA" sz="1300" dirty="0"/>
              <a:t>, який розглядається, є життя людини.</a:t>
            </a:r>
          </a:p>
          <a:p>
            <a:r>
              <a:rPr lang="uk-UA" sz="1300" b="1" dirty="0"/>
              <a:t>Об'єктивна сторона</a:t>
            </a:r>
            <a:r>
              <a:rPr lang="uk-UA" sz="1300" dirty="0"/>
              <a:t> (ч. 1 ст. 120 КК України) злочину виражається в доведенні особи до самогубства або до замаху на самогубство, що є наслідком жорстокого з нею поводження, шантажу, систематичного приниження її людської гідності або систематичного протиправного примусу до дій, що суперечать її волі, схиляння до самогубства, а також інших дій, що сприяють вчиненню самогубства.</a:t>
            </a:r>
          </a:p>
          <a:p>
            <a:r>
              <a:rPr lang="uk-UA" sz="1300" i="1" dirty="0"/>
              <a:t>Жорстоке поводження</a:t>
            </a:r>
            <a:r>
              <a:rPr lang="uk-UA" sz="1300" dirty="0"/>
              <a:t> – це безжалісні, грубі дії, що спричиняють потерпілому фізичні та психічні страждання (нанесення тілесних ушкоджень, побоїв, позбавлення коштів для існування, житла, їжі, одягу, </a:t>
            </a:r>
            <a:r>
              <a:rPr lang="uk-UA" sz="1300" dirty="0" err="1"/>
              <a:t>необгрунтовані</a:t>
            </a:r>
            <a:r>
              <a:rPr lang="uk-UA" sz="1300" dirty="0"/>
              <a:t> стягнення, несправедливе позбавлення заохочень, різного роду знущання).</a:t>
            </a:r>
          </a:p>
          <a:p>
            <a:r>
              <a:rPr lang="uk-UA" sz="1300" i="1" dirty="0"/>
              <a:t>Шантаж</a:t>
            </a:r>
            <a:r>
              <a:rPr lang="uk-UA" sz="1300" dirty="0"/>
              <a:t> – це загроза розголосити про потерпілого відомості, які останній бажає зберегти в таємниці (наприклад, відомості про тяжку хворобу тощо). Ці відомості можуть бути також помилковими, такими, що не відповідають дійсності. Важливо, що вони носять такий характер, що потерпілий не хоче їх розголошувати.</a:t>
            </a:r>
          </a:p>
          <a:p>
            <a:r>
              <a:rPr lang="uk-UA" sz="1300" i="1" dirty="0"/>
              <a:t>Примус до протиправних дій</a:t>
            </a:r>
            <a:r>
              <a:rPr lang="uk-UA" sz="1300" dirty="0"/>
              <a:t> – це загроза фізичним насильством, залякування, заподіяння побоїв тощо з метою примусити потерпілого, наприклад, брати участь у злочині.</a:t>
            </a:r>
          </a:p>
          <a:p>
            <a:r>
              <a:rPr lang="uk-UA" sz="1300" i="1" dirty="0"/>
              <a:t>Систематичне приниження людської гідності</a:t>
            </a:r>
            <a:r>
              <a:rPr lang="uk-UA" sz="1300" dirty="0"/>
              <a:t> – це різного роду тривале принизливе ставлення до потерпілого (образи, наклеп, анонімні обвинувачення, знущання над честю жінки, цькування, несправедлива критика).</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238572221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.5</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Доведення</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a:solidFill>
                  <a:schemeClr val="accent1">
                    <a:lumMod val="75000"/>
                  </a:schemeClr>
                </a:solidFill>
                <a:effectLst>
                  <a:outerShdw blurRad="38100" dist="38100" dir="2700000" algn="tl">
                    <a:srgbClr val="000000">
                      <a:alpha val="43137"/>
                    </a:srgbClr>
                  </a:outerShdw>
                </a:effectLst>
              </a:rPr>
              <a:t>до </a:t>
            </a:r>
            <a:r>
              <a:rPr lang="ru-RU" sz="2400" dirty="0" err="1">
                <a:solidFill>
                  <a:schemeClr val="accent1">
                    <a:lumMod val="75000"/>
                  </a:schemeClr>
                </a:solidFill>
                <a:effectLst>
                  <a:outerShdw blurRad="38100" dist="38100" dir="2700000" algn="tl">
                    <a:srgbClr val="000000">
                      <a:alpha val="43137"/>
                    </a:srgbClr>
                  </a:outerShdw>
                </a:effectLst>
              </a:rPr>
              <a:t>самогубства</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319694"/>
            <a:ext cx="7992888" cy="4032448"/>
          </a:xfrm>
        </p:spPr>
        <p:txBody>
          <a:bodyPr>
            <a:noAutofit/>
          </a:bodyPr>
          <a:lstStyle/>
          <a:p>
            <a:r>
              <a:rPr lang="uk-UA" sz="1200" dirty="0"/>
              <a:t>Судова практика не відносить до такого роду обставин розірвання шлюбних відносин одним із подружжя, відмову від укладання шлюбу, припинення співжиття, подружню зраду, якщо при цьому не здійснювалися інші дії, що принижують людську гідність. Не можуть також кваліфікуватися за ст. 120 КК України випадки самогубства внаслідок вчинення щодо особи будь-яких законних дій (наприклад, правомірного звільнення з роботи), а також внаслідок повідомлення хоча й таких, що принижують гідність особи, але вірних, таких, що відповідають дійсності, відомостей (за умови, що вони повідомлялися не в образливій чи цинічній формі).</a:t>
            </a:r>
          </a:p>
          <a:p>
            <a:r>
              <a:rPr lang="uk-UA" sz="1200" b="1" dirty="0"/>
              <a:t>Суб'єктивна</a:t>
            </a:r>
            <a:r>
              <a:rPr lang="uk-UA" sz="1200" dirty="0"/>
              <a:t> сторона злочину, який розглядається, може виражатися як в умислі, так і в необережності.</a:t>
            </a:r>
          </a:p>
          <a:p>
            <a:r>
              <a:rPr lang="uk-UA" sz="1200" b="1" dirty="0"/>
              <a:t>Суб'єктом злочину</a:t>
            </a:r>
            <a:r>
              <a:rPr lang="uk-UA" sz="1200" dirty="0"/>
              <a:t>, передбаченого ст. 120 КК України, можуть бути фізичні осудні особи, які досягли 16-річного віку. Для притягнення до відповідальності за ч. 2 ст. 120 КК України необхідно, щоб суб'єктом була особа, від якої потерпілий знаходився в матеріальній або іншій залежності.</a:t>
            </a:r>
          </a:p>
          <a:p>
            <a:r>
              <a:rPr lang="uk-UA" sz="1200" b="1" dirty="0"/>
              <a:t>У частині 2 ст. 120 КК України</a:t>
            </a:r>
            <a:r>
              <a:rPr lang="uk-UA" sz="1200" dirty="0"/>
              <a:t> передбачена відповідальність за те саме діяння, доведення те саме діяння, вчинене щодо особи, яка перебувала в матеріальній або іншій залежності від винуватого, або щодо двох або більше осіб, а в </a:t>
            </a:r>
            <a:r>
              <a:rPr lang="uk-UA" sz="1200" b="1" dirty="0"/>
              <a:t>ч. 3 ст. 120 КК України</a:t>
            </a:r>
            <a:r>
              <a:rPr lang="uk-UA" sz="1200" dirty="0"/>
              <a:t> – щодо неповнолітнього, тобто особи, якій не виповнилося 18 років.</a:t>
            </a:r>
          </a:p>
          <a:p>
            <a:r>
              <a:rPr lang="uk-UA" sz="1200" i="1" dirty="0"/>
              <a:t>Під матеріальною залежністю</a:t>
            </a:r>
            <a:r>
              <a:rPr lang="uk-UA" sz="1200" dirty="0"/>
              <a:t> слід розуміти випадки, коли потерпілий отримує від винного істотну матеріальну підтримку або знаходиться на його утриманні (наприклад, залежність непрацездатної жінки від чоловіка, неповнолітніх дітей від батьків, підопічних від опікунів і т. д.).</a:t>
            </a:r>
          </a:p>
          <a:p>
            <a:r>
              <a:rPr lang="uk-UA" sz="1200" i="1" dirty="0"/>
              <a:t>Під іншою залежністю</a:t>
            </a:r>
            <a:r>
              <a:rPr lang="uk-UA" sz="1200" dirty="0"/>
              <a:t> слід розуміти залежність підлеглого від начальника, учня від викладача, одного родича від іншого та ін.</a:t>
            </a:r>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14321186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lvl="0"/>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1.3.</a:t>
            </a:r>
            <a:r>
              <a:rPr lang="uk-UA" sz="2400" dirty="0" smtClean="0">
                <a:solidFill>
                  <a:schemeClr val="accent1">
                    <a:lumMod val="75000"/>
                  </a:schemeClr>
                </a:solidFill>
                <a:effectLst>
                  <a:outerShdw blurRad="38100" dist="38100" dir="2700000" algn="tl">
                    <a:srgbClr val="000000">
                      <a:alpha val="43137"/>
                    </a:srgbClr>
                  </a:outerShdw>
                </a:effectLst>
              </a:rPr>
              <a:t> </a:t>
            </a:r>
            <a:r>
              <a:rPr lang="uk-UA" sz="2400" dirty="0">
                <a:solidFill>
                  <a:schemeClr val="accent1">
                    <a:lumMod val="75000"/>
                  </a:schemeClr>
                </a:solidFill>
                <a:effectLst>
                  <a:outerShdw blurRad="38100" dist="38100" dir="2700000" algn="tl">
                    <a:srgbClr val="000000">
                      <a:alpha val="43137"/>
                    </a:srgbClr>
                  </a:outerShdw>
                </a:effectLst>
              </a:rPr>
              <a:t>Процес кваліфікації злочинів, його етапи. </a:t>
            </a:r>
            <a:r>
              <a:rPr lang="uk-UA" sz="2400" dirty="0" smtClean="0">
                <a:solidFill>
                  <a:schemeClr val="accent1">
                    <a:lumMod val="75000"/>
                  </a:schemeClr>
                </a:solidFill>
                <a:effectLst>
                  <a:outerShdw blurRad="38100" dist="38100" dir="2700000" algn="tl">
                    <a:srgbClr val="000000">
                      <a:alpha val="43137"/>
                    </a:srgbClr>
                  </a:outerShdw>
                </a:effectLst>
              </a:rPr>
              <a:t/>
            </a:r>
            <a:br>
              <a:rPr lang="uk-UA" sz="2400" dirty="0" smtClean="0">
                <a:solidFill>
                  <a:schemeClr val="accent1">
                    <a:lumMod val="75000"/>
                  </a:schemeClr>
                </a:solidFill>
                <a:effectLst>
                  <a:outerShdw blurRad="38100" dist="38100" dir="2700000" algn="tl">
                    <a:srgbClr val="000000">
                      <a:alpha val="43137"/>
                    </a:srgbClr>
                  </a:outerShdw>
                </a:effectLst>
              </a:rPr>
            </a:br>
            <a:r>
              <a:rPr lang="uk-UA" sz="2400" dirty="0">
                <a:solidFill>
                  <a:schemeClr val="accent1">
                    <a:lumMod val="75000"/>
                  </a:schemeClr>
                </a:solidFill>
                <a:effectLst>
                  <a:outerShdw blurRad="38100" dist="38100" dir="2700000" algn="tl">
                    <a:srgbClr val="000000">
                      <a:alpha val="43137"/>
                    </a:srgbClr>
                  </a:outerShdw>
                </a:effectLst>
              </a:rPr>
              <a:t> </a:t>
            </a:r>
            <a:r>
              <a:rPr lang="uk-UA" sz="2400" dirty="0" smtClean="0">
                <a:solidFill>
                  <a:schemeClr val="accent1">
                    <a:lumMod val="75000"/>
                  </a:schemeClr>
                </a:solidFill>
                <a:effectLst>
                  <a:outerShdw blurRad="38100" dist="38100" dir="2700000" algn="tl">
                    <a:srgbClr val="000000">
                      <a:alpha val="43137"/>
                    </a:srgbClr>
                  </a:outerShdw>
                </a:effectLst>
              </a:rPr>
              <a:t>          Значення </a:t>
            </a:r>
            <a:r>
              <a:rPr lang="uk-UA" sz="2400" dirty="0">
                <a:solidFill>
                  <a:schemeClr val="accent1">
                    <a:lumMod val="75000"/>
                  </a:schemeClr>
                </a:solidFill>
                <a:effectLst>
                  <a:outerShdw blurRad="38100" dist="38100" dir="2700000" algn="tl">
                    <a:srgbClr val="000000">
                      <a:alpha val="43137"/>
                    </a:srgbClr>
                  </a:outerShdw>
                </a:effectLst>
              </a:rPr>
              <a:t>правильної кваліфікації </a:t>
            </a:r>
            <a:r>
              <a:rPr lang="uk-UA" sz="2400" dirty="0" smtClean="0">
                <a:solidFill>
                  <a:schemeClr val="accent1">
                    <a:lumMod val="75000"/>
                  </a:schemeClr>
                </a:solidFill>
                <a:effectLst>
                  <a:outerShdw blurRad="38100" dist="38100" dir="2700000" algn="tl">
                    <a:srgbClr val="000000">
                      <a:alpha val="43137"/>
                    </a:srgbClr>
                  </a:outerShdw>
                </a:effectLst>
              </a:rPr>
              <a:t>злочинів</a:t>
            </a:r>
            <a:endParaRPr lang="uk-UA" sz="2400" dirty="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p:txBody>
          <a:bodyPr>
            <a:noAutofit/>
          </a:bodyPr>
          <a:lstStyle/>
          <a:p>
            <a:r>
              <a:rPr lang="uk-UA" b="1" dirty="0"/>
              <a:t>Кваліфікація злочину</a:t>
            </a:r>
            <a:r>
              <a:rPr lang="uk-UA" dirty="0"/>
              <a:t> – це встановлення та юридичне закріплення повної відповідності між ознаками вчиненого діяння та ознаками складу злочину, передбаченого кримінально-правовою нормою.</a:t>
            </a:r>
          </a:p>
          <a:p>
            <a:r>
              <a:rPr lang="uk-UA" dirty="0"/>
              <a:t>Тож, кваліфікація злочину полягає у пошуку (визначенні) статті (статей, їх частини або пунктів) КК України, яка передбачає відповідальність за скоєне суспільно небезпечне діяння. </a:t>
            </a:r>
          </a:p>
          <a:p>
            <a:r>
              <a:rPr lang="uk-UA" dirty="0"/>
              <a:t>Кваліфікація злочину являє собою, з одного боку, процес, з іншого – результат. </a:t>
            </a:r>
            <a:r>
              <a:rPr lang="uk-UA" b="1" dirty="0"/>
              <a:t>Кваліфікація як процес</a:t>
            </a:r>
            <a:r>
              <a:rPr lang="uk-UA" dirty="0"/>
              <a:t> – це виявлення фактичних ознак вчиненого діяння, вибір кримінально-правової норми, в якій містяться ознаки конкретного складу злочину та розумова діяльність суб’єкта кваліфікації злочинів з співставлення одного та другого. </a:t>
            </a:r>
            <a:r>
              <a:rPr lang="uk-UA" b="1" dirty="0"/>
              <a:t>Кваліфікація як результат</a:t>
            </a:r>
            <a:r>
              <a:rPr lang="uk-UA" dirty="0"/>
              <a:t> – це висновок про те, що фактичні ознаки вчиненого діяння відповідають ознакам складу злочину, передбаченого кримінальним законом, та юридичне закріплення цього висновку у процесуальному документі.</a:t>
            </a:r>
          </a:p>
          <a:p>
            <a:r>
              <a:rPr lang="uk-UA" b="1" dirty="0"/>
              <a:t>Юридичною підставою</a:t>
            </a:r>
            <a:r>
              <a:rPr lang="uk-UA" dirty="0"/>
              <a:t> кваліфікації злочинів є </a:t>
            </a:r>
            <a:r>
              <a:rPr lang="uk-UA" b="1" dirty="0"/>
              <a:t>склад злочину</a:t>
            </a:r>
            <a:r>
              <a:rPr lang="uk-UA" dirty="0"/>
              <a:t>. Це сукупність або система об’єктивних та суб’єктивних ознак, які характеризують суспільно небезпечне діяння як злочин. Елементами складу злочину є об’єкт, об’єктивна сторона, суб’єкт та суб’єктивна сторона. </a:t>
            </a:r>
            <a:r>
              <a:rPr lang="uk-UA" b="1" dirty="0"/>
              <a:t>Фактичною підставою</a:t>
            </a:r>
            <a:r>
              <a:rPr lang="uk-UA" i="1" dirty="0"/>
              <a:t> </a:t>
            </a:r>
            <a:r>
              <a:rPr lang="uk-UA" dirty="0"/>
              <a:t>кваліфікації є наявність всіх обов’язкових фактичних обставин справи, які прямо вказані у диспозиції статті Особливої частини КК</a:t>
            </a:r>
            <a:r>
              <a:rPr lang="uk-UA" dirty="0" smtClean="0"/>
              <a:t>. </a:t>
            </a:r>
            <a:endParaRPr lang="uk-UA"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2879143490"/>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fontScale="90000"/>
          </a:bodyPr>
          <a:lstStyle/>
          <a:p>
            <a:r>
              <a:rPr lang="en-US" sz="2700" dirty="0" smtClean="0">
                <a:solidFill>
                  <a:schemeClr val="accent1">
                    <a:lumMod val="75000"/>
                  </a:schemeClr>
                </a:solidFill>
                <a:effectLst>
                  <a:outerShdw blurRad="38100" dist="38100" dir="2700000" algn="tl">
                    <a:srgbClr val="000000">
                      <a:alpha val="43137"/>
                    </a:srgbClr>
                  </a:outerShdw>
                </a:effectLst>
              </a:rPr>
              <a:t>#3</a:t>
            </a:r>
            <a:r>
              <a:rPr lang="ru-RU" sz="2700" dirty="0" smtClean="0">
                <a:solidFill>
                  <a:schemeClr val="accent1">
                    <a:lumMod val="75000"/>
                  </a:schemeClr>
                </a:solidFill>
                <a:effectLst>
                  <a:outerShdw blurRad="38100" dist="38100" dir="2700000" algn="tl">
                    <a:srgbClr val="000000">
                      <a:alpha val="43137"/>
                    </a:srgbClr>
                  </a:outerShdw>
                </a:effectLst>
              </a:rPr>
              <a:t>.6</a:t>
            </a:r>
            <a:r>
              <a:rPr lang="ru-RU" sz="2700" dirty="0" smtClean="0">
                <a:solidFill>
                  <a:schemeClr val="accent1">
                    <a:lumMod val="75000"/>
                  </a:schemeClr>
                </a:solidFill>
                <a:effectLst>
                  <a:outerShdw blurRad="38100" dist="38100" dir="2700000" algn="tl">
                    <a:srgbClr val="000000">
                      <a:alpha val="43137"/>
                    </a:srgbClr>
                  </a:outerShdw>
                </a:effectLst>
              </a:rPr>
              <a:t>. </a:t>
            </a:r>
            <a:r>
              <a:rPr lang="ru-RU" sz="2700" dirty="0" err="1" smtClean="0">
                <a:solidFill>
                  <a:schemeClr val="accent1">
                    <a:lumMod val="75000"/>
                  </a:schemeClr>
                </a:solidFill>
                <a:effectLst>
                  <a:outerShdw blurRad="38100" dist="38100" dir="2700000" algn="tl">
                    <a:srgbClr val="000000">
                      <a:alpha val="43137"/>
                    </a:srgbClr>
                  </a:outerShdw>
                </a:effectLst>
              </a:rPr>
              <a:t>Поняття</a:t>
            </a:r>
            <a:r>
              <a:rPr lang="ru-RU" sz="2700" dirty="0" smtClean="0">
                <a:solidFill>
                  <a:schemeClr val="accent1">
                    <a:lumMod val="75000"/>
                  </a:schemeClr>
                </a:solidFill>
                <a:effectLst>
                  <a:outerShdw blurRad="38100" dist="38100" dir="2700000" algn="tl">
                    <a:srgbClr val="000000">
                      <a:alpha val="43137"/>
                    </a:srgbClr>
                  </a:outerShdw>
                </a:effectLst>
              </a:rPr>
              <a:t> та </a:t>
            </a:r>
            <a:r>
              <a:rPr lang="ru-RU" sz="2700" dirty="0" err="1" smtClean="0">
                <a:solidFill>
                  <a:schemeClr val="accent1">
                    <a:lumMod val="75000"/>
                  </a:schemeClr>
                </a:solidFill>
                <a:effectLst>
                  <a:outerShdw blurRad="38100" dist="38100" dir="2700000" algn="tl">
                    <a:srgbClr val="000000">
                      <a:alpha val="43137"/>
                    </a:srgbClr>
                  </a:outerShdw>
                </a:effectLst>
              </a:rPr>
              <a:t>загальна</a:t>
            </a:r>
            <a:r>
              <a:rPr lang="ru-RU" sz="2700" dirty="0" smtClean="0">
                <a:solidFill>
                  <a:schemeClr val="accent1">
                    <a:lumMod val="75000"/>
                  </a:schemeClr>
                </a:solidFill>
                <a:effectLst>
                  <a:outerShdw blurRad="38100" dist="38100" dir="2700000" algn="tl">
                    <a:srgbClr val="000000">
                      <a:alpha val="43137"/>
                    </a:srgbClr>
                  </a:outerShdw>
                </a:effectLst>
              </a:rPr>
              <a:t> характеристика </a:t>
            </a:r>
            <a:r>
              <a:rPr lang="ru-RU" sz="2700" dirty="0" err="1" smtClean="0">
                <a:solidFill>
                  <a:schemeClr val="accent1">
                    <a:lumMod val="75000"/>
                  </a:schemeClr>
                </a:solidFill>
                <a:effectLst>
                  <a:outerShdw blurRad="38100" dist="38100" dir="2700000" algn="tl">
                    <a:srgbClr val="000000">
                      <a:alpha val="43137"/>
                    </a:srgbClr>
                  </a:outerShdw>
                </a:effectLst>
              </a:rPr>
              <a:t>злочинів</a:t>
            </a:r>
            <a:r>
              <a:rPr lang="ru-RU" sz="2700" dirty="0" smtClean="0">
                <a:solidFill>
                  <a:schemeClr val="accent1">
                    <a:lumMod val="75000"/>
                  </a:schemeClr>
                </a:solidFill>
                <a:effectLst>
                  <a:outerShdw blurRad="38100" dist="38100" dir="2700000" algn="tl">
                    <a:srgbClr val="000000">
                      <a:alpha val="43137"/>
                    </a:srgbClr>
                  </a:outerShdw>
                </a:effectLst>
              </a:rPr>
              <a:t> </a:t>
            </a:r>
            <a:r>
              <a:rPr lang="ru-RU" sz="2700" dirty="0" err="1" smtClean="0">
                <a:solidFill>
                  <a:schemeClr val="accent1">
                    <a:lumMod val="75000"/>
                  </a:schemeClr>
                </a:solidFill>
                <a:effectLst>
                  <a:outerShdw blurRad="38100" dist="38100" dir="2700000" algn="tl">
                    <a:srgbClr val="000000">
                      <a:alpha val="43137"/>
                    </a:srgbClr>
                  </a:outerShdw>
                </a:effectLst>
              </a:rPr>
              <a:t>проти</a:t>
            </a:r>
            <a:r>
              <a:rPr lang="ru-RU" sz="2700" dirty="0" smtClean="0">
                <a:solidFill>
                  <a:schemeClr val="accent1">
                    <a:lumMod val="75000"/>
                  </a:schemeClr>
                </a:solidFill>
                <a:effectLst>
                  <a:outerShdw blurRad="38100" dist="38100" dir="2700000" algn="tl">
                    <a:srgbClr val="000000">
                      <a:alpha val="43137"/>
                    </a:srgbClr>
                  </a:outerShdw>
                </a:effectLst>
              </a:rPr>
              <a:t/>
            </a:r>
            <a:br>
              <a:rPr lang="ru-RU" sz="2700" dirty="0" smtClean="0">
                <a:solidFill>
                  <a:schemeClr val="accent1">
                    <a:lumMod val="75000"/>
                  </a:schemeClr>
                </a:solidFill>
                <a:effectLst>
                  <a:outerShdw blurRad="38100" dist="38100" dir="2700000" algn="tl">
                    <a:srgbClr val="000000">
                      <a:alpha val="43137"/>
                    </a:srgbClr>
                  </a:outerShdw>
                </a:effectLst>
              </a:rPr>
            </a:br>
            <a:r>
              <a:rPr lang="ru-RU" sz="2700" dirty="0" smtClean="0">
                <a:solidFill>
                  <a:schemeClr val="accent1">
                    <a:lumMod val="75000"/>
                  </a:schemeClr>
                </a:solidFill>
                <a:effectLst>
                  <a:outerShdw blurRad="38100" dist="38100" dir="2700000" algn="tl">
                    <a:srgbClr val="000000">
                      <a:alpha val="43137"/>
                    </a:srgbClr>
                  </a:outerShdw>
                </a:effectLst>
              </a:rPr>
              <a:t>           </a:t>
            </a:r>
            <a:r>
              <a:rPr lang="ru-RU" sz="2700" dirty="0" err="1" smtClean="0">
                <a:solidFill>
                  <a:schemeClr val="accent1">
                    <a:lumMod val="75000"/>
                  </a:schemeClr>
                </a:solidFill>
                <a:effectLst>
                  <a:outerShdw blurRad="38100" dist="38100" dir="2700000" algn="tl">
                    <a:srgbClr val="000000">
                      <a:alpha val="43137"/>
                    </a:srgbClr>
                  </a:outerShdw>
                </a:effectLst>
              </a:rPr>
              <a:t>здоров’я</a:t>
            </a:r>
            <a:r>
              <a:rPr lang="ru-RU" sz="2700" dirty="0" smtClean="0">
                <a:solidFill>
                  <a:schemeClr val="accent1">
                    <a:lumMod val="75000"/>
                  </a:schemeClr>
                </a:solidFill>
                <a:effectLst>
                  <a:outerShdw blurRad="38100" dist="38100" dir="2700000" algn="tl">
                    <a:srgbClr val="000000">
                      <a:alpha val="43137"/>
                    </a:srgbClr>
                  </a:outerShdw>
                </a:effectLst>
              </a:rPr>
              <a:t> особи</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319694"/>
            <a:ext cx="7992888" cy="4032448"/>
          </a:xfrm>
        </p:spPr>
        <p:txBody>
          <a:bodyPr>
            <a:noAutofit/>
          </a:bodyPr>
          <a:lstStyle/>
          <a:p>
            <a:r>
              <a:rPr lang="uk-UA" sz="1300" b="1" dirty="0"/>
              <a:t>Злочини проти здоров'я</a:t>
            </a:r>
            <a:r>
              <a:rPr lang="uk-UA" sz="1300" dirty="0"/>
              <a:t> – суспільно небезпечні умисні чи необережні дії (або бездіяльність), спрямовані на заподіяння шкоди здоров'ю іншої особи. До них відносяться: </a:t>
            </a:r>
            <a:endParaRPr lang="uk-UA" sz="1300" dirty="0" smtClean="0"/>
          </a:p>
          <a:p>
            <a:pPr marL="628650" indent="-195263">
              <a:buFont typeface="Wingdings" panose="05000000000000000000" pitchFamily="2" charset="2"/>
              <a:buChar char="§"/>
            </a:pPr>
            <a:r>
              <a:rPr lang="uk-UA" sz="1300" dirty="0" smtClean="0"/>
              <a:t>різні </a:t>
            </a:r>
            <a:r>
              <a:rPr lang="uk-UA" sz="1300" dirty="0"/>
              <a:t>види тілесних ушкоджень (статті 121–125, 128 КК України), </a:t>
            </a:r>
            <a:endParaRPr lang="uk-UA" sz="1300" dirty="0" smtClean="0"/>
          </a:p>
          <a:p>
            <a:pPr marL="628650" indent="-195263">
              <a:buFont typeface="Wingdings" panose="05000000000000000000" pitchFamily="2" charset="2"/>
              <a:buChar char="§"/>
            </a:pPr>
            <a:r>
              <a:rPr lang="uk-UA" sz="1300" dirty="0" smtClean="0"/>
              <a:t>побої </a:t>
            </a:r>
            <a:r>
              <a:rPr lang="uk-UA" sz="1300" dirty="0"/>
              <a:t>і мордування (ст. 126 КК України), </a:t>
            </a:r>
            <a:endParaRPr lang="uk-UA" sz="1300" dirty="0" smtClean="0"/>
          </a:p>
          <a:p>
            <a:pPr marL="628650" indent="-195263">
              <a:buFont typeface="Wingdings" panose="05000000000000000000" pitchFamily="2" charset="2"/>
              <a:buChar char="§"/>
            </a:pPr>
            <a:r>
              <a:rPr lang="uk-UA" sz="1300" dirty="0" smtClean="0"/>
              <a:t>катування </a:t>
            </a:r>
            <a:r>
              <a:rPr lang="uk-UA" sz="1300" dirty="0"/>
              <a:t>(ст. 127 КК України), </a:t>
            </a:r>
            <a:endParaRPr lang="uk-UA" sz="1300" dirty="0" smtClean="0"/>
          </a:p>
          <a:p>
            <a:pPr marL="628650" indent="-195263">
              <a:buFont typeface="Wingdings" panose="05000000000000000000" pitchFamily="2" charset="2"/>
              <a:buChar char="§"/>
            </a:pPr>
            <a:r>
              <a:rPr lang="uk-UA" sz="1300" dirty="0" smtClean="0"/>
              <a:t>спеціальні </a:t>
            </a:r>
            <a:r>
              <a:rPr lang="uk-UA" sz="1300" dirty="0"/>
              <a:t>види тілесних ушкоджень: зараження вірусом імунодефіциту людини чи іншою невиліковною інфекційною хворобою (ст. 130 КК України), зараження венеричною хворобою (ст. 133 КК України) тощо.</a:t>
            </a:r>
          </a:p>
          <a:p>
            <a:r>
              <a:rPr lang="uk-UA" sz="1300" b="1" dirty="0"/>
              <a:t>Об'єктом</a:t>
            </a:r>
            <a:r>
              <a:rPr lang="uk-UA" sz="1300" dirty="0"/>
              <a:t> усіх злочинів проти здоров'я є здоров'я іншої особи. </a:t>
            </a:r>
          </a:p>
          <a:p>
            <a:r>
              <a:rPr lang="uk-UA" sz="1300" dirty="0"/>
              <a:t>Заподіяння шкоди своєму власному здоров'ю утворює склад злочину лише в тих випадках, коли такі дії є способом вчинення іншого злочину (наприклад, ухилен­ня від військової служби шляхом самокалічення – ст. 409 КК України).</a:t>
            </a:r>
          </a:p>
          <a:p>
            <a:r>
              <a:rPr lang="uk-UA" sz="1300" dirty="0"/>
              <a:t>Кримінально-правова охорона здоров'я починається з дня народження людини і забезпечується до самої смерті.</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27382640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fontScale="90000"/>
          </a:bodyPr>
          <a:lstStyle/>
          <a:p>
            <a:r>
              <a:rPr lang="en-US" sz="2700" dirty="0" smtClean="0">
                <a:solidFill>
                  <a:schemeClr val="accent1">
                    <a:lumMod val="75000"/>
                  </a:schemeClr>
                </a:solidFill>
                <a:effectLst>
                  <a:outerShdw blurRad="38100" dist="38100" dir="2700000" algn="tl">
                    <a:srgbClr val="000000">
                      <a:alpha val="43137"/>
                    </a:srgbClr>
                  </a:outerShdw>
                </a:effectLst>
              </a:rPr>
              <a:t>#3</a:t>
            </a:r>
            <a:r>
              <a:rPr lang="ru-RU" sz="2700" dirty="0" smtClean="0">
                <a:solidFill>
                  <a:schemeClr val="accent1">
                    <a:lumMod val="75000"/>
                  </a:schemeClr>
                </a:solidFill>
                <a:effectLst>
                  <a:outerShdw blurRad="38100" dist="38100" dir="2700000" algn="tl">
                    <a:srgbClr val="000000">
                      <a:alpha val="43137"/>
                    </a:srgbClr>
                  </a:outerShdw>
                </a:effectLst>
              </a:rPr>
              <a:t>.6</a:t>
            </a:r>
            <a:r>
              <a:rPr lang="ru-RU" sz="2700" dirty="0" smtClean="0">
                <a:solidFill>
                  <a:schemeClr val="accent1">
                    <a:lumMod val="75000"/>
                  </a:schemeClr>
                </a:solidFill>
                <a:effectLst>
                  <a:outerShdw blurRad="38100" dist="38100" dir="2700000" algn="tl">
                    <a:srgbClr val="000000">
                      <a:alpha val="43137"/>
                    </a:srgbClr>
                  </a:outerShdw>
                </a:effectLst>
              </a:rPr>
              <a:t>. </a:t>
            </a:r>
            <a:r>
              <a:rPr lang="ru-RU" sz="2700" dirty="0" err="1" smtClean="0">
                <a:solidFill>
                  <a:schemeClr val="accent1">
                    <a:lumMod val="75000"/>
                  </a:schemeClr>
                </a:solidFill>
                <a:effectLst>
                  <a:outerShdw blurRad="38100" dist="38100" dir="2700000" algn="tl">
                    <a:srgbClr val="000000">
                      <a:alpha val="43137"/>
                    </a:srgbClr>
                  </a:outerShdw>
                </a:effectLst>
              </a:rPr>
              <a:t>Поняття</a:t>
            </a:r>
            <a:r>
              <a:rPr lang="ru-RU" sz="2700" dirty="0" smtClean="0">
                <a:solidFill>
                  <a:schemeClr val="accent1">
                    <a:lumMod val="75000"/>
                  </a:schemeClr>
                </a:solidFill>
                <a:effectLst>
                  <a:outerShdw blurRad="38100" dist="38100" dir="2700000" algn="tl">
                    <a:srgbClr val="000000">
                      <a:alpha val="43137"/>
                    </a:srgbClr>
                  </a:outerShdw>
                </a:effectLst>
              </a:rPr>
              <a:t> та </a:t>
            </a:r>
            <a:r>
              <a:rPr lang="ru-RU" sz="2700" dirty="0" err="1" smtClean="0">
                <a:solidFill>
                  <a:schemeClr val="accent1">
                    <a:lumMod val="75000"/>
                  </a:schemeClr>
                </a:solidFill>
                <a:effectLst>
                  <a:outerShdw blurRad="38100" dist="38100" dir="2700000" algn="tl">
                    <a:srgbClr val="000000">
                      <a:alpha val="43137"/>
                    </a:srgbClr>
                  </a:outerShdw>
                </a:effectLst>
              </a:rPr>
              <a:t>загальна</a:t>
            </a:r>
            <a:r>
              <a:rPr lang="ru-RU" sz="2700" dirty="0" smtClean="0">
                <a:solidFill>
                  <a:schemeClr val="accent1">
                    <a:lumMod val="75000"/>
                  </a:schemeClr>
                </a:solidFill>
                <a:effectLst>
                  <a:outerShdw blurRad="38100" dist="38100" dir="2700000" algn="tl">
                    <a:srgbClr val="000000">
                      <a:alpha val="43137"/>
                    </a:srgbClr>
                  </a:outerShdw>
                </a:effectLst>
              </a:rPr>
              <a:t> характеристика </a:t>
            </a:r>
            <a:r>
              <a:rPr lang="ru-RU" sz="2700" dirty="0" err="1" smtClean="0">
                <a:solidFill>
                  <a:schemeClr val="accent1">
                    <a:lumMod val="75000"/>
                  </a:schemeClr>
                </a:solidFill>
                <a:effectLst>
                  <a:outerShdw blurRad="38100" dist="38100" dir="2700000" algn="tl">
                    <a:srgbClr val="000000">
                      <a:alpha val="43137"/>
                    </a:srgbClr>
                  </a:outerShdw>
                </a:effectLst>
              </a:rPr>
              <a:t>злочинів</a:t>
            </a:r>
            <a:r>
              <a:rPr lang="ru-RU" sz="2700" dirty="0" smtClean="0">
                <a:solidFill>
                  <a:schemeClr val="accent1">
                    <a:lumMod val="75000"/>
                  </a:schemeClr>
                </a:solidFill>
                <a:effectLst>
                  <a:outerShdw blurRad="38100" dist="38100" dir="2700000" algn="tl">
                    <a:srgbClr val="000000">
                      <a:alpha val="43137"/>
                    </a:srgbClr>
                  </a:outerShdw>
                </a:effectLst>
              </a:rPr>
              <a:t> </a:t>
            </a:r>
            <a:r>
              <a:rPr lang="ru-RU" sz="2700" dirty="0" err="1" smtClean="0">
                <a:solidFill>
                  <a:schemeClr val="accent1">
                    <a:lumMod val="75000"/>
                  </a:schemeClr>
                </a:solidFill>
                <a:effectLst>
                  <a:outerShdw blurRad="38100" dist="38100" dir="2700000" algn="tl">
                    <a:srgbClr val="000000">
                      <a:alpha val="43137"/>
                    </a:srgbClr>
                  </a:outerShdw>
                </a:effectLst>
              </a:rPr>
              <a:t>проти</a:t>
            </a:r>
            <a:r>
              <a:rPr lang="ru-RU" sz="2700" dirty="0" smtClean="0">
                <a:solidFill>
                  <a:schemeClr val="accent1">
                    <a:lumMod val="75000"/>
                  </a:schemeClr>
                </a:solidFill>
                <a:effectLst>
                  <a:outerShdw blurRad="38100" dist="38100" dir="2700000" algn="tl">
                    <a:srgbClr val="000000">
                      <a:alpha val="43137"/>
                    </a:srgbClr>
                  </a:outerShdw>
                </a:effectLst>
              </a:rPr>
              <a:t/>
            </a:r>
            <a:br>
              <a:rPr lang="ru-RU" sz="2700" dirty="0" smtClean="0">
                <a:solidFill>
                  <a:schemeClr val="accent1">
                    <a:lumMod val="75000"/>
                  </a:schemeClr>
                </a:solidFill>
                <a:effectLst>
                  <a:outerShdw blurRad="38100" dist="38100" dir="2700000" algn="tl">
                    <a:srgbClr val="000000">
                      <a:alpha val="43137"/>
                    </a:srgbClr>
                  </a:outerShdw>
                </a:effectLst>
              </a:rPr>
            </a:br>
            <a:r>
              <a:rPr lang="ru-RU" sz="2700" dirty="0" smtClean="0">
                <a:solidFill>
                  <a:schemeClr val="accent1">
                    <a:lumMod val="75000"/>
                  </a:schemeClr>
                </a:solidFill>
                <a:effectLst>
                  <a:outerShdw blurRad="38100" dist="38100" dir="2700000" algn="tl">
                    <a:srgbClr val="000000">
                      <a:alpha val="43137"/>
                    </a:srgbClr>
                  </a:outerShdw>
                </a:effectLst>
              </a:rPr>
              <a:t>           </a:t>
            </a:r>
            <a:r>
              <a:rPr lang="ru-RU" sz="2700" dirty="0" err="1" smtClean="0">
                <a:solidFill>
                  <a:schemeClr val="accent1">
                    <a:lumMod val="75000"/>
                  </a:schemeClr>
                </a:solidFill>
                <a:effectLst>
                  <a:outerShdw blurRad="38100" dist="38100" dir="2700000" algn="tl">
                    <a:srgbClr val="000000">
                      <a:alpha val="43137"/>
                    </a:srgbClr>
                  </a:outerShdw>
                </a:effectLst>
              </a:rPr>
              <a:t>здоров’я</a:t>
            </a:r>
            <a:r>
              <a:rPr lang="ru-RU" sz="2700" dirty="0" smtClean="0">
                <a:solidFill>
                  <a:schemeClr val="accent1">
                    <a:lumMod val="75000"/>
                  </a:schemeClr>
                </a:solidFill>
                <a:effectLst>
                  <a:outerShdw blurRad="38100" dist="38100" dir="2700000" algn="tl">
                    <a:srgbClr val="000000">
                      <a:alpha val="43137"/>
                    </a:srgbClr>
                  </a:outerShdw>
                </a:effectLst>
              </a:rPr>
              <a:t> особи</a:t>
            </a:r>
            <a:endParaRPr lang="ru-RU" sz="24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319694"/>
            <a:ext cx="7992888" cy="4032448"/>
          </a:xfrm>
        </p:spPr>
        <p:txBody>
          <a:bodyPr>
            <a:noAutofit/>
          </a:bodyPr>
          <a:lstStyle/>
          <a:p>
            <a:endParaRPr lang="uk-UA" sz="1300" b="1" dirty="0" smtClean="0"/>
          </a:p>
          <a:p>
            <a:r>
              <a:rPr lang="uk-UA" sz="1300" b="1" dirty="0" smtClean="0"/>
              <a:t>Об’єктивна </a:t>
            </a:r>
            <a:r>
              <a:rPr lang="uk-UA" sz="1300" b="1" dirty="0"/>
              <a:t>сторона</a:t>
            </a:r>
            <a:r>
              <a:rPr lang="uk-UA" sz="1300" dirty="0"/>
              <a:t> цих злочинів може виражатися як в дії, так і бездіяльності. Обов’язковими ознаками об’єктивної сторони є вказані в законі злочинні наслідки у вигляді шкоди здоров’ю і причинного зв’язку між діями (бездіяльністю) та наслідками. Дії винного можуть полягати в механічному, фізичному, хімічному або психічному впливі на потерпілого. </a:t>
            </a:r>
          </a:p>
          <a:p>
            <a:r>
              <a:rPr lang="uk-UA" sz="1300" dirty="0"/>
              <a:t>Завдання шкоди здоров’ю шляхом бездіяльності має місце, коли винний не вчинює певних дій, які зобов’язаний був і мав змогу вчинити стосовно іншої людини. </a:t>
            </a:r>
          </a:p>
          <a:p>
            <a:r>
              <a:rPr lang="uk-UA" sz="1300" dirty="0"/>
              <a:t>Ступінь суспільної небезпеки цих однорідних злочинів залежить від тяжкості заподіяної шкоди здоров’ю потерпілого, від способу і мотиву вчиненого злочину та повторності.</a:t>
            </a:r>
            <a:r>
              <a:rPr lang="uk-UA" sz="1300" i="1" dirty="0"/>
              <a:t> </a:t>
            </a:r>
            <a:endParaRPr lang="uk-UA" sz="1300" dirty="0"/>
          </a:p>
          <a:p>
            <a:r>
              <a:rPr lang="uk-UA" sz="1300" b="1" dirty="0"/>
              <a:t>Суб'єктивна</a:t>
            </a:r>
            <a:r>
              <a:rPr lang="uk-UA" sz="1300" dirty="0"/>
              <a:t> сторона</a:t>
            </a:r>
            <a:r>
              <a:rPr lang="uk-UA" sz="1300" i="1" dirty="0"/>
              <a:t> </a:t>
            </a:r>
            <a:r>
              <a:rPr lang="uk-UA" sz="1300" dirty="0"/>
              <a:t>тілесних ушкоджень може виражатися в умисній і необережній вині.</a:t>
            </a:r>
          </a:p>
          <a:p>
            <a:r>
              <a:rPr lang="uk-UA" sz="1300" b="1" dirty="0"/>
              <a:t>Суб'єктом</a:t>
            </a:r>
            <a:r>
              <a:rPr lang="uk-UA" sz="1300" i="1" dirty="0"/>
              <a:t> </a:t>
            </a:r>
            <a:r>
              <a:rPr lang="uk-UA" sz="1300" dirty="0"/>
              <a:t>злочинів, передбачених статтями 121 і 122, може бути особа, яка досягла 14-ти років. За інші тілесні ушкодження відповідальність настає з 16-ти років.</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155584097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.7</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Види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тілесних</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ушкоджень</a:t>
            </a:r>
            <a:endParaRPr lang="ru-RU" sz="20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347614"/>
            <a:ext cx="7992888" cy="4032448"/>
          </a:xfrm>
        </p:spPr>
        <p:txBody>
          <a:bodyPr>
            <a:noAutofit/>
          </a:bodyPr>
          <a:lstStyle/>
          <a:p>
            <a:r>
              <a:rPr lang="uk-UA" sz="1300" dirty="0"/>
              <a:t>За ступенем тяжкості шкоди здоров’ю потерпілого тілесні ушкодження поділяються на тяжкі тілесні ушкодження, тілесні ушкодження середньої тяжкості, легкі тілесні ушкодження.</a:t>
            </a:r>
          </a:p>
          <a:p>
            <a:r>
              <a:rPr lang="uk-UA" sz="1300" dirty="0"/>
              <a:t>У ч. 1 ст. 121 КК України </a:t>
            </a:r>
            <a:r>
              <a:rPr lang="uk-UA" sz="1300" b="1" dirty="0"/>
              <a:t>під умисним тяжким тілесним</a:t>
            </a:r>
            <a:r>
              <a:rPr lang="uk-UA" sz="1300" dirty="0"/>
              <a:t> ушкодженням розуміється умис­не тілесне ушкодження, небезпечне для життя в момент запо­діяння, чи таке, що спричинило втрату будь-якого органу або його функцій, каліцтво статевих органів, психічну хворобу або інший розлад здоров'я, поєднаний зі стійкою втратою працездатності не менш як на одну третину, або переривання вагітності чи непоправне зніве­чення обличчя.</a:t>
            </a:r>
          </a:p>
          <a:p>
            <a:r>
              <a:rPr lang="uk-UA" sz="1300" dirty="0"/>
              <a:t>До числа тяжких слід відносити </a:t>
            </a:r>
            <a:r>
              <a:rPr lang="uk-UA" sz="1300" i="1" dirty="0"/>
              <a:t>тілесне ушкодження, не­безпечне для життя в момент заподіяння. </a:t>
            </a:r>
            <a:r>
              <a:rPr lang="uk-UA" sz="1300" dirty="0"/>
              <a:t>Правила визнача­ють небезпечними для життя ушкодження, що самі собою за­грожують життю потерпілого в момент нанесення або за звичайним своїм перебігом закінчуються чи можуть закінчитися смертю. </a:t>
            </a:r>
          </a:p>
          <a:p>
            <a:r>
              <a:rPr lang="uk-UA" sz="1300" i="1" dirty="0"/>
              <a:t>Небезпечними для життя</a:t>
            </a:r>
            <a:r>
              <a:rPr lang="uk-UA" sz="1300" dirty="0"/>
              <a:t> визначаються ушкодження </a:t>
            </a:r>
            <a:r>
              <a:rPr lang="uk-UA" sz="1300" dirty="0" err="1"/>
              <a:t>життєво</a:t>
            </a:r>
            <a:r>
              <a:rPr lang="uk-UA" sz="1300" dirty="0"/>
              <a:t> важливих органів, які в момент заподіяння чи в клінічному перебігу через різні проміжки часу спричиняють загрозливі для життя явища і які без надання медичної допомоги за звичайним своїм перебігом закінчуються чи можуть закінчитися смертю. </a:t>
            </a:r>
          </a:p>
          <a:p>
            <a:r>
              <a:rPr lang="uk-UA" sz="1300" dirty="0"/>
              <a:t>Тяжким визнається </a:t>
            </a:r>
            <a:r>
              <a:rPr lang="uk-UA" sz="1300" i="1" dirty="0"/>
              <a:t>тілесне ушкодження, що призвело до втрати будь-якого органу або до втрати його функцій. </a:t>
            </a:r>
            <a:r>
              <a:rPr lang="uk-UA" sz="1300" dirty="0"/>
              <a:t>Пра­вила відносять до таких ушкоджень втрату чи безповоротну втрату функцій руки, ноги, зору, слуху, язика, репродуктивної здатності.</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398600517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.7</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Види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тілесних</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ушкоджень</a:t>
            </a:r>
            <a:endParaRPr lang="ru-RU" sz="20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419622"/>
            <a:ext cx="7992888" cy="4032448"/>
          </a:xfrm>
        </p:spPr>
        <p:txBody>
          <a:bodyPr>
            <a:noAutofit/>
          </a:bodyPr>
          <a:lstStyle/>
          <a:p>
            <a:r>
              <a:rPr lang="uk-UA" sz="1300" i="1" dirty="0"/>
              <a:t>Втрата руки, ноги</a:t>
            </a:r>
            <a:r>
              <a:rPr lang="uk-UA" sz="1300" dirty="0"/>
              <a:t> – це відокремлення їх від тулуба (як усієї руки або ноги, так і ампутація їх на рівні не нижче ліктьо­вого чи колінного суглоба) чи втрата ними функцій (параліч або інший стан, що унеможливлює їх діяльність). Усі інші ви­падки мають розглядатись як втрата частини кінцівки і оціню­ватися за ознакою стійкої втрати працездатності. Наприклад, втрата стопи призводить до втрати загальної працездатності більш як на одну третину і за цією ознакою є тяжким тілесним ушкодженням.</a:t>
            </a:r>
          </a:p>
          <a:p>
            <a:r>
              <a:rPr lang="uk-UA" sz="1300" dirty="0"/>
              <a:t>Під </a:t>
            </a:r>
            <a:r>
              <a:rPr lang="uk-UA" sz="1300" i="1" dirty="0"/>
              <a:t>втратою зору</a:t>
            </a:r>
            <a:r>
              <a:rPr lang="uk-UA" sz="1300" dirty="0"/>
              <a:t> слід розуміти повну стійку сліпоту на обидва ока чи такий стан, за якого має місце зниження зору до підрахунку пальців на відстані двох метрів і менше (гострота зору на обидва ока 0,04 і нижче). Втрата зору на одне око зу­мовлює стійку втрату працездатності понад одну третину і за цією ознакою належить до тяжких тілесних ушкоджень.</a:t>
            </a:r>
          </a:p>
          <a:p>
            <a:r>
              <a:rPr lang="uk-UA" sz="1300" i="1" dirty="0"/>
              <a:t>Втрата слуху</a:t>
            </a:r>
            <a:r>
              <a:rPr lang="uk-UA" sz="1300" dirty="0"/>
              <a:t> – це повна стійка глухота на обидва вуха або такий необоротний стан, коли потерпілий не чує розмовної мо­ви на відстані трьох–п'яти сантиметрів від вушної раковини. Втрата слуху на одне вухо спричиняє стійку втрату працездат­ності менш як на одну третину і за цією ознакою належить до середньої тяжкості тілесного ушкодження. Під втратою язика (мовлення) розуміють втрату можливості висловлюватися членороздільними звуками, зрозумілими для оточуючих.</a:t>
            </a:r>
          </a:p>
          <a:p>
            <a:r>
              <a:rPr lang="uk-UA" sz="1300" i="1" dirty="0"/>
              <a:t>Втрата репродуктивної здатності</a:t>
            </a:r>
            <a:r>
              <a:rPr lang="uk-UA" sz="1300" dirty="0"/>
              <a:t> означає втрату здатності до злягання, запліднення, зачаття та дітородіння.</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1884712232"/>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.7</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Види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тілесних</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ушкоджень</a:t>
            </a:r>
            <a:endParaRPr lang="ru-RU" sz="20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217558"/>
            <a:ext cx="7992888" cy="4032448"/>
          </a:xfrm>
        </p:spPr>
        <p:txBody>
          <a:bodyPr>
            <a:noAutofit/>
          </a:bodyPr>
          <a:lstStyle/>
          <a:p>
            <a:r>
              <a:rPr lang="uk-UA" sz="1300" dirty="0"/>
              <a:t>До тяжких тілесних ушкоджень належить також </a:t>
            </a:r>
            <a:r>
              <a:rPr lang="uk-UA" sz="1300" i="1" dirty="0"/>
              <a:t>ушко­дження, що призвело до психічної хвороби. </a:t>
            </a:r>
            <a:r>
              <a:rPr lang="uk-UA" sz="1300" dirty="0"/>
              <a:t>Це будь-яке пси­хічне захворювання, незалежно від його тривалості і ступе­ня виліковності. Не належать до тяжких тілесних ушкоджень розлади нервової діяльності, що не є психічними захворюван­нями.</a:t>
            </a:r>
          </a:p>
          <a:p>
            <a:r>
              <a:rPr lang="uk-UA" sz="1300" dirty="0"/>
              <a:t>Тілесне ушкодження є тяжким і тоді, </a:t>
            </a:r>
            <a:r>
              <a:rPr lang="uk-UA" sz="1300" i="1" dirty="0"/>
              <a:t>коли воно спричини­ло інший розлад здоров'я, поєднаний зі стійкою втратою пра­цездатності не менш як на одну третину</a:t>
            </a:r>
            <a:r>
              <a:rPr lang="uk-UA" sz="1300" dirty="0"/>
              <a:t>. Під іншим розладом здоров'я мається на увазі ушкодження, що не підпадає під жод­ну з інших ознак тяжкого тілесного ушкодження, перерахова­них у ст. 121 КК України. Вирішальне значення для цього має стійка втрата працездатності не менш як на одну третину, яку законодавець пов'язує лише з «іншим розладом здоров'я».</a:t>
            </a:r>
          </a:p>
          <a:p>
            <a:r>
              <a:rPr lang="uk-UA" sz="1300" dirty="0"/>
              <a:t>До тяжких належить також </a:t>
            </a:r>
            <a:r>
              <a:rPr lang="uk-UA" sz="1300" i="1" dirty="0"/>
              <a:t>тілесне ушкодження, що приз­вело до переривання вагітності.</a:t>
            </a:r>
            <a:r>
              <a:rPr lang="uk-UA" sz="1300" dirty="0"/>
              <a:t> </a:t>
            </a:r>
          </a:p>
          <a:p>
            <a:r>
              <a:rPr lang="uk-UA" sz="1300" b="1" dirty="0"/>
              <a:t>Суб'єктивна сторона</a:t>
            </a:r>
            <a:r>
              <a:rPr lang="uk-UA" sz="1300" b="1" i="1" dirty="0"/>
              <a:t> </a:t>
            </a:r>
            <a:r>
              <a:rPr lang="uk-UA" sz="1300" b="1" dirty="0"/>
              <a:t>злочину</a:t>
            </a:r>
            <a:r>
              <a:rPr lang="uk-UA" sz="1300" dirty="0"/>
              <a:t>, передбаченого ст. 121 КК України, ха­рактеризується </a:t>
            </a:r>
            <a:r>
              <a:rPr lang="uk-UA" sz="1300" i="1" dirty="0"/>
              <a:t>умисною виною.</a:t>
            </a:r>
            <a:r>
              <a:rPr lang="uk-UA" sz="1300" dirty="0"/>
              <a:t> Винний усвідомлює, що мо­же заподіяти тяжку шкоду здоров'ю потерпілого, і бажає або свідомо припускає настання такої шкоди.</a:t>
            </a:r>
          </a:p>
          <a:p>
            <a:r>
              <a:rPr lang="uk-UA" sz="1300" dirty="0"/>
              <a:t>Умисне поранення </a:t>
            </a:r>
            <a:r>
              <a:rPr lang="uk-UA" sz="1300" dirty="0" err="1"/>
              <a:t>життєво</a:t>
            </a:r>
            <a:r>
              <a:rPr lang="uk-UA" sz="1300" dirty="0"/>
              <a:t> важливих органів, внаслідок якого настала смерть, свідчить про наявність прямого чи не­прямого умислу винного на вбивство. Тому такі дії кваліфікуються як умисне вбивство, а не як умисне заподіяння тяжкого тілесного ушкодження, внаслідок якого настала смерть.</a:t>
            </a:r>
          </a:p>
          <a:p>
            <a:r>
              <a:rPr lang="uk-UA" sz="1300" dirty="0"/>
              <a:t>Відповідальність за умисне тяжке тілесне ушкодження передбачається залежно від обставин його вчинення ст. 121, 123, 124 КК України, у випадку необережного нанесення тяжкого тілесного ушкодження – ст. 128 КК України.</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307452406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.7</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Види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тілесних</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ушкоджень</a:t>
            </a:r>
            <a:endParaRPr lang="ru-RU" sz="20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491630"/>
            <a:ext cx="7992888" cy="4032448"/>
          </a:xfrm>
        </p:spPr>
        <p:txBody>
          <a:bodyPr>
            <a:noAutofit/>
          </a:bodyPr>
          <a:lstStyle/>
          <a:p>
            <a:r>
              <a:rPr lang="uk-UA" sz="1300" b="1" dirty="0"/>
              <a:t>Тілесні ушкодженні середньої тяжкості </a:t>
            </a:r>
            <a:r>
              <a:rPr lang="uk-UA" sz="1300" dirty="0"/>
              <a:t>характеризуються такими  ознаками: в момент заподіяння вони не є небезпечними для життя потерпілого і не мають таких наслідків, які передбачені для тяжких тілесних ушкоджень, спричиняють </a:t>
            </a:r>
            <a:r>
              <a:rPr lang="uk-UA" sz="1300" b="1" dirty="0"/>
              <a:t>тривалий розлад здоров’я</a:t>
            </a:r>
            <a:r>
              <a:rPr lang="uk-UA" sz="1300" dirty="0"/>
              <a:t> або </a:t>
            </a:r>
            <a:r>
              <a:rPr lang="uk-UA" sz="1300" b="1" dirty="0"/>
              <a:t>значну стійку втрату працездатності</a:t>
            </a:r>
            <a:r>
              <a:rPr lang="uk-UA" sz="1300" dirty="0"/>
              <a:t> менш як на одну третину. </a:t>
            </a:r>
          </a:p>
          <a:p>
            <a:r>
              <a:rPr lang="uk-UA" sz="1300" dirty="0"/>
              <a:t>До ушкоджень, які спричиняють </a:t>
            </a:r>
            <a:r>
              <a:rPr lang="uk-UA" sz="1300" i="1" dirty="0"/>
              <a:t>тривалий розлад здоров’я</a:t>
            </a:r>
            <a:r>
              <a:rPr lang="uk-UA" sz="1300" dirty="0"/>
              <a:t>, відносять розлад здоров’я строком понад три тижні (більш як 21 день). При цьому під розладом здоров’я розуміють безпосередньо пов’язаний з ушкодженням послідовно розвинутий хворобливий процес.</a:t>
            </a:r>
          </a:p>
          <a:p>
            <a:r>
              <a:rPr lang="uk-UA" sz="1300" dirty="0"/>
              <a:t>Під ушкодженнями, які спричиняють </a:t>
            </a:r>
            <a:r>
              <a:rPr lang="uk-UA" sz="1300" i="1" dirty="0"/>
              <a:t>значну стійку втрату працездатності</a:t>
            </a:r>
            <a:r>
              <a:rPr lang="uk-UA" sz="1300" dirty="0"/>
              <a:t> менш ніж на одну третину, треба розуміти втрату загальної працездатності від 10 до 33%.</a:t>
            </a:r>
          </a:p>
          <a:p>
            <a:r>
              <a:rPr lang="uk-UA" sz="1300" dirty="0"/>
              <a:t>Відповідальність за умисне тілесне ушкодження середньої тяжкості  передбачається ст. 122 КК України, необережне – ст. 128 КК України.</a:t>
            </a:r>
          </a:p>
          <a:p>
            <a:r>
              <a:rPr lang="uk-UA" sz="1300" dirty="0"/>
              <a:t>Необережне заподіяння тілесного ушкодження, що приз­вело до смерті потерпілого, щодо якого має місце необережна вина, кваліфікується як необережне вбивство.</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2000108036"/>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.7</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Види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тілесних</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ушкоджень</a:t>
            </a:r>
            <a:endParaRPr lang="ru-RU" sz="20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491630"/>
            <a:ext cx="7992888" cy="4032448"/>
          </a:xfrm>
        </p:spPr>
        <p:txBody>
          <a:bodyPr>
            <a:noAutofit/>
          </a:bodyPr>
          <a:lstStyle/>
          <a:p>
            <a:r>
              <a:rPr lang="uk-UA" sz="1300" b="1" dirty="0"/>
              <a:t>Легкими тілесними  ушкодженнями</a:t>
            </a:r>
            <a:r>
              <a:rPr lang="uk-UA" sz="1300" dirty="0"/>
              <a:t> вважаються  тілесні ушкодження  які, по-перше, не містять ознак тяжких тілесних ушкоджень чи ушкоджень середньої тяжкості, по-друге, викликають </a:t>
            </a:r>
            <a:r>
              <a:rPr lang="uk-UA" sz="1300" b="1" dirty="0"/>
              <a:t>короткочасний розлад здоров’я</a:t>
            </a:r>
            <a:r>
              <a:rPr lang="uk-UA" sz="1300" dirty="0"/>
              <a:t> потерпілого чи незначну </a:t>
            </a:r>
            <a:r>
              <a:rPr lang="uk-UA" sz="1300" b="1" dirty="0"/>
              <a:t>стійку втрату працездатності</a:t>
            </a:r>
            <a:r>
              <a:rPr lang="uk-UA" sz="1300" dirty="0"/>
              <a:t> (ч. 2 ст. 125 КК України) або не спричинюють зазначених наслідків (ч. 1 ст. 125 КК України).</a:t>
            </a:r>
          </a:p>
          <a:p>
            <a:r>
              <a:rPr lang="uk-UA" sz="1300" dirty="0"/>
              <a:t>Легке тілесне ушкодження, що не спричинило короткочасного розладу здоров’я чи незначної стійкої втрати працездатності, – це ушкодження, що має незначні скороминущі наслідки тривалістю не більш як шість днів.</a:t>
            </a:r>
          </a:p>
          <a:p>
            <a:r>
              <a:rPr lang="uk-UA" sz="1300" dirty="0"/>
              <a:t>Короткочасним слід вважати розлад здоров’я тривалістю понад шість днів, але не більше як три тижні (21 день).</a:t>
            </a:r>
          </a:p>
          <a:p>
            <a:r>
              <a:rPr lang="uk-UA" sz="1300" dirty="0"/>
              <a:t>Під незначною стійкою втратою працездатності розуміють втрату загальної працездатності до 10 %.</a:t>
            </a:r>
          </a:p>
          <a:p>
            <a:r>
              <a:rPr lang="uk-UA" sz="1300" dirty="0"/>
              <a:t>Відповідальність передбачена лише за </a:t>
            </a:r>
            <a:r>
              <a:rPr lang="uk-UA" sz="1300" b="1" dirty="0"/>
              <a:t>умисне</a:t>
            </a:r>
            <a:r>
              <a:rPr lang="uk-UA" sz="1300" dirty="0"/>
              <a:t> легке тілесне ушкодження передбачається ст. 125 КК України.</a:t>
            </a:r>
          </a:p>
          <a:p>
            <a:r>
              <a:rPr lang="uk-UA" sz="1300" b="1" dirty="0"/>
              <a:t>Суб’єктом злочину</a:t>
            </a:r>
            <a:r>
              <a:rPr lang="uk-UA" sz="1300" dirty="0"/>
              <a:t> за </a:t>
            </a:r>
            <a:r>
              <a:rPr lang="uk-UA" sz="1300" dirty="0" err="1"/>
              <a:t>ст.ст</a:t>
            </a:r>
            <a:r>
              <a:rPr lang="uk-UA" sz="1300" dirty="0"/>
              <a:t>. 121 КК України, 122 КК України є фізична осудна особа, яка досягла 14-річного віку, за ст.123, 125, 128 КК України – 16-річного віку.</a:t>
            </a:r>
          </a:p>
          <a:p>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974843603"/>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.8</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Побої</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a:solidFill>
                  <a:schemeClr val="accent1">
                    <a:lumMod val="75000"/>
                  </a:schemeClr>
                </a:solidFill>
                <a:effectLst>
                  <a:outerShdw blurRad="38100" dist="38100" dir="2700000" algn="tl">
                    <a:srgbClr val="000000">
                      <a:alpha val="43137"/>
                    </a:srgbClr>
                  </a:outerShdw>
                </a:effectLst>
              </a:rPr>
              <a:t>і </a:t>
            </a:r>
            <a:r>
              <a:rPr lang="ru-RU" sz="2400" dirty="0" err="1">
                <a:solidFill>
                  <a:schemeClr val="accent1">
                    <a:lumMod val="75000"/>
                  </a:schemeClr>
                </a:solidFill>
                <a:effectLst>
                  <a:outerShdw blurRad="38100" dist="38100" dir="2700000" algn="tl">
                    <a:srgbClr val="000000">
                      <a:alpha val="43137"/>
                    </a:srgbClr>
                  </a:outerShdw>
                </a:effectLst>
              </a:rPr>
              <a:t>мордування</a:t>
            </a:r>
            <a:endParaRPr lang="ru-RU" sz="20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275606"/>
            <a:ext cx="8064896" cy="4032448"/>
          </a:xfrm>
        </p:spPr>
        <p:txBody>
          <a:bodyPr>
            <a:noAutofit/>
          </a:bodyPr>
          <a:lstStyle/>
          <a:p>
            <a:pPr indent="265113"/>
            <a:r>
              <a:rPr lang="uk-UA" sz="1200" b="1" dirty="0"/>
              <a:t>Безпосереднім об’єктом </a:t>
            </a:r>
            <a:r>
              <a:rPr lang="uk-UA" sz="1200" dirty="0"/>
              <a:t>злочину «Побої і мордування» (ст. 126 КК України) слід вважати суспільні відносини, що забезпечують охорону здоров’я особи.</a:t>
            </a:r>
          </a:p>
          <a:p>
            <a:pPr indent="265113"/>
            <a:r>
              <a:rPr lang="uk-UA" sz="1200" b="1" dirty="0"/>
              <a:t>З об’єктивної сторони</a:t>
            </a:r>
            <a:r>
              <a:rPr lang="uk-UA" sz="1200" dirty="0"/>
              <a:t> злочин (ч. 1 ст. 126 КК) характеризується активними діями: 1) завданням удару; 2) завданням побоїв; 3) вчиненням інших насильницьких дій, які завдали фізичного болю і не спричинили тілесних ушкоджень. </a:t>
            </a:r>
          </a:p>
          <a:p>
            <a:pPr indent="265113"/>
            <a:r>
              <a:rPr lang="uk-UA" sz="1200" i="1" dirty="0"/>
              <a:t>Удар </a:t>
            </a:r>
            <a:r>
              <a:rPr lang="uk-UA" sz="1200" dirty="0"/>
              <a:t>– це одноразовий різкий вплив на тіло людини за допомогою певного предмета або частини тіла (руки, ноги, голови), що завдає фізичного болю. </a:t>
            </a:r>
            <a:r>
              <a:rPr lang="uk-UA" sz="1200" i="1" dirty="0"/>
              <a:t>Побої </a:t>
            </a:r>
            <a:r>
              <a:rPr lang="uk-UA" sz="1200" dirty="0"/>
              <a:t>– багаторазове (два та більше разів) завдання ударів по тілу потерпілого, що не спричинило тілесних ушкоджень. </a:t>
            </a:r>
            <a:r>
              <a:rPr lang="uk-UA" sz="1200" i="1" dirty="0"/>
              <a:t>Інші насильницькі дії</a:t>
            </a:r>
            <a:r>
              <a:rPr lang="uk-UA" sz="1200" dirty="0"/>
              <a:t> – це фізичний вплив на людину (крім удару та побоїв), який викликає болісні відчуття (викручування кінцівок, защемлення різних частин тіла будь-якими пристроями, виривання волосся тощо), однак не спричиняє тілесних ушкоджень.</a:t>
            </a:r>
          </a:p>
          <a:p>
            <a:pPr indent="265113"/>
            <a:r>
              <a:rPr lang="uk-UA" sz="1200" b="1" dirty="0"/>
              <a:t>Злочин є закінченим</a:t>
            </a:r>
            <a:r>
              <a:rPr lang="uk-UA" sz="1200" dirty="0"/>
              <a:t> з моменту завдання удару, побоїв, учинення інших насильницьких дій.</a:t>
            </a:r>
            <a:r>
              <a:rPr lang="uk-UA" sz="1200" b="1" dirty="0"/>
              <a:t> </a:t>
            </a:r>
            <a:endParaRPr lang="uk-UA" sz="1200" dirty="0"/>
          </a:p>
          <a:p>
            <a:pPr indent="265113"/>
            <a:r>
              <a:rPr lang="uk-UA" sz="1200" b="1" dirty="0"/>
              <a:t>Суб’єктивна сторона</a:t>
            </a:r>
            <a:r>
              <a:rPr lang="uk-UA" sz="1200" dirty="0"/>
              <a:t> – вина у формі умислу (прямого чи непрямого).</a:t>
            </a:r>
          </a:p>
          <a:p>
            <a:pPr indent="265113"/>
            <a:r>
              <a:rPr lang="uk-UA" sz="1200" b="1" dirty="0"/>
              <a:t>Суб’єкт злочину</a:t>
            </a:r>
            <a:r>
              <a:rPr lang="uk-UA" sz="1200" dirty="0"/>
              <a:t> – загальний, фізична осудна особа 16-річного віку.</a:t>
            </a:r>
          </a:p>
          <a:p>
            <a:pPr indent="265113"/>
            <a:r>
              <a:rPr lang="uk-UA" sz="1200" b="1" dirty="0"/>
              <a:t>Кваліфікуючими ознаками злочину</a:t>
            </a:r>
            <a:r>
              <a:rPr lang="uk-UA" sz="1200" dirty="0"/>
              <a:t> (ч. 2 ст. 126 КК України) є вчинення зазначених у ч. 1 ст. 126 КК діянь: 1) що мають характер мордування (при цьому </a:t>
            </a:r>
            <a:r>
              <a:rPr lang="uk-UA" sz="1200" i="1" dirty="0"/>
              <a:t>мордуванням </a:t>
            </a:r>
            <a:r>
              <a:rPr lang="uk-UA" sz="1200" dirty="0"/>
              <a:t>слід визнавати багаторазове або тривале заподіяння болю – щипання, шмагання, нанесення численних, але невеликих ушкоджень тупими або </a:t>
            </a:r>
            <a:r>
              <a:rPr lang="uk-UA" sz="1200" dirty="0" err="1"/>
              <a:t>гостроколючими</a:t>
            </a:r>
            <a:r>
              <a:rPr lang="uk-UA" sz="1200" dirty="0"/>
              <a:t> предметами, вплив термічних факторів та інші аналогічні дії); 2) групою осіб; 3) з метою залякування потерпілого чи його близьких (тобто, щоб викликати у цих потерпілих почуття страху перед винним або іншими особами); 4) з мотивів расової, національної чи релігійної нетерпимості.</a:t>
            </a:r>
          </a:p>
          <a:p>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243547573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.9</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Катування</a:t>
            </a:r>
            <a:endParaRPr lang="ru-RU" sz="20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247686"/>
            <a:ext cx="8064896" cy="4032448"/>
          </a:xfrm>
        </p:spPr>
        <p:txBody>
          <a:bodyPr>
            <a:noAutofit/>
          </a:bodyPr>
          <a:lstStyle/>
          <a:p>
            <a:pPr indent="265113"/>
            <a:r>
              <a:rPr lang="uk-UA" sz="1200" b="1" dirty="0"/>
              <a:t>Безпосереднім об’єктом </a:t>
            </a:r>
            <a:r>
              <a:rPr lang="uk-UA" sz="1200" dirty="0"/>
              <a:t>злочину «Катування» </a:t>
            </a:r>
            <a:r>
              <a:rPr lang="uk-UA" sz="1200" b="1" dirty="0"/>
              <a:t>(ст. 127 КК України)</a:t>
            </a:r>
            <a:r>
              <a:rPr lang="uk-UA" sz="1200" dirty="0"/>
              <a:t> слід вважати суспільні відносини, що забезпечують охорону здоров’я особи. </a:t>
            </a:r>
            <a:r>
              <a:rPr lang="uk-UA" sz="1200" b="1" dirty="0"/>
              <a:t>Додатковим обов’язковим безпосереднім об’єктом</a:t>
            </a:r>
            <a:r>
              <a:rPr lang="uk-UA" sz="1200" dirty="0"/>
              <a:t> – є суспільні відносини, що забезпечують охорону волі, честі та гідності особи. </a:t>
            </a:r>
            <a:r>
              <a:rPr lang="uk-UA" sz="1200" b="1" dirty="0"/>
              <a:t>З об'єктивної сторони</a:t>
            </a:r>
            <a:r>
              <a:rPr lang="uk-UA" sz="1200" i="1" dirty="0"/>
              <a:t> </a:t>
            </a:r>
            <a:r>
              <a:rPr lang="uk-UA" sz="1200" dirty="0"/>
              <a:t>цей злочин виражається в заподіянні сильного фізичного болю або фізичних чи моральних страждань шляхом нанесення побоїв, мучення або інших насильницьких дій.</a:t>
            </a:r>
          </a:p>
          <a:p>
            <a:pPr indent="265113"/>
            <a:r>
              <a:rPr lang="uk-UA" sz="1200" dirty="0"/>
              <a:t>Ця стаття включена до КК відповідно до Міжнародної Конвенції проти катувань та інших жорстоких, нелюдських або таких, що принижують гідність, видів поводження і покарання, ратифікованої Україною 26 січня 1987 р.</a:t>
            </a:r>
          </a:p>
          <a:p>
            <a:pPr indent="265113"/>
            <a:r>
              <a:rPr lang="uk-UA" sz="1200" dirty="0"/>
              <a:t>При кваліфікації цього діяння за </a:t>
            </a:r>
            <a:r>
              <a:rPr lang="uk-UA" sz="1200" b="1" dirty="0"/>
              <a:t>об’єктивною стороною</a:t>
            </a:r>
            <a:r>
              <a:rPr lang="uk-UA" sz="1200" dirty="0"/>
              <a:t> (ч. 1 ст. 127 КК України) слід встановлювати: 1) діяння – нанесення побоїв, мучення або інші насильницькі дії; 2) наслідки, що виявляються у заподіянні сильного фізичного болю, фізичного чи морального страждань; 3) </a:t>
            </a:r>
            <a:r>
              <a:rPr lang="uk-UA" sz="1200" dirty="0" err="1"/>
              <a:t>причиновий</a:t>
            </a:r>
            <a:r>
              <a:rPr lang="uk-UA" sz="1200" dirty="0"/>
              <a:t> зв’язок між вказаним діянням і наслідками.</a:t>
            </a:r>
          </a:p>
          <a:p>
            <a:pPr indent="265113"/>
            <a:r>
              <a:rPr lang="uk-UA" sz="1200" i="1" dirty="0"/>
              <a:t>Побої при катуванні</a:t>
            </a:r>
            <a:r>
              <a:rPr lang="uk-UA" sz="1200" dirty="0"/>
              <a:t> – це багаторазове (два та більше разів) завдання ударів по тілу потерпілого, що не спричинило тілесних ушкоджень. </a:t>
            </a:r>
            <a:r>
              <a:rPr lang="uk-UA" sz="1200" i="1" dirty="0"/>
              <a:t>Мучення</a:t>
            </a:r>
            <a:r>
              <a:rPr lang="uk-UA" sz="1200" dirty="0"/>
              <a:t> (або заподіяння мук) – це дії, пов’язані з тривалим позбавленням людини їжі, пиття чи тепла, з триманням у шкідливих для здоров’я умовах (наприклад, в умовах, які позбавляють людину будь-якого з її природних почуттів – зору, слуху, просторової або часової орієнтації) тощо. </a:t>
            </a:r>
            <a:r>
              <a:rPr lang="uk-UA" sz="1200" i="1" dirty="0"/>
              <a:t>До інших насильницьких дій</a:t>
            </a:r>
            <a:r>
              <a:rPr lang="uk-UA" sz="1200" dirty="0"/>
              <a:t> можуть бути віднесені погроза зброєю, застосування протигазу чи поліетиленового пакета для позбавленням можливості дихати, електричного струму, різні посягання на статеву недоторканість особи, дії, характерні для мордування, а також інші подібні дії, серед яких найбільш поширеними є підвішування тіла, придушування, обливання холодною водою, нацьковування собак, тривала ізоляція, вплив на людину постійним і голосним звуком, примушування їсти неїстівні речовини, інсценування ампутації якогось </a:t>
            </a:r>
            <a:r>
              <a:rPr lang="uk-UA" sz="1200" dirty="0" err="1"/>
              <a:t>органа</a:t>
            </a:r>
            <a:r>
              <a:rPr lang="uk-UA" sz="1200" dirty="0"/>
              <a:t> чи розстрілу тощо. Такі дії супроводжуються стресом, почуттям жаху чи неспокою та здатні принизити особу, зламати її морально.</a:t>
            </a:r>
          </a:p>
          <a:p>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105588822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.9</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Катування</a:t>
            </a:r>
            <a:endParaRPr lang="ru-RU" sz="20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419622"/>
            <a:ext cx="8064896" cy="4032448"/>
          </a:xfrm>
        </p:spPr>
        <p:txBody>
          <a:bodyPr>
            <a:noAutofit/>
          </a:bodyPr>
          <a:lstStyle/>
          <a:p>
            <a:r>
              <a:rPr lang="uk-UA" sz="1300" dirty="0" smtClean="0"/>
              <a:t>Якщо </a:t>
            </a:r>
            <a:r>
              <a:rPr lang="uk-UA" sz="1300" dirty="0"/>
              <a:t>вказані дії були поєднані з позбавленням людини волі, зґвалтуванням, насильницьким задоволенням статевої пристрасті неприродним способом, то вчинене потрібно кваліфікувати за сукупністю злочинів, передбачених статтями 127 і, відповідно, 146, 152, 153 КК України.</a:t>
            </a:r>
          </a:p>
          <a:p>
            <a:r>
              <a:rPr lang="uk-UA" sz="1300" dirty="0"/>
              <a:t>Від інших злочинів проти здоров'я катування відрізняється своєю </a:t>
            </a:r>
            <a:r>
              <a:rPr lang="uk-UA" sz="1300" b="1" dirty="0"/>
              <a:t>суб'єктивною стороною.</a:t>
            </a:r>
            <a:r>
              <a:rPr lang="uk-UA" sz="1300" dirty="0"/>
              <a:t> Вона вимагає не тільки умислу, а й встановлення спеціальної </a:t>
            </a:r>
            <a:r>
              <a:rPr lang="uk-UA" sz="1300" b="1" dirty="0"/>
              <a:t>мети</a:t>
            </a:r>
            <a:r>
              <a:rPr lang="uk-UA" sz="1300" dirty="0"/>
              <a:t> – примусити потерпілого чи іншу особу вчинити дії, що суперечать їх волі, у тому числі отримати від нього або іншої особи відомості чи визнання, або з метою покарати його чи іншу особу за дії, скоєні ним або іншою особою чи у скоєнні яких він або інша особа підозрюється, а також з метою залякування чи дискримінації його або інших осіб.</a:t>
            </a:r>
          </a:p>
          <a:p>
            <a:r>
              <a:rPr lang="uk-UA" sz="1300" b="1" dirty="0"/>
              <a:t>Суб’єкт злочину – </a:t>
            </a:r>
            <a:r>
              <a:rPr lang="uk-UA" sz="1300" dirty="0"/>
              <a:t>загальний, фізична осудна особа 16-річного віку. </a:t>
            </a:r>
            <a:r>
              <a:rPr lang="uk-UA" sz="1300" b="1" dirty="0"/>
              <a:t>Службові особи або працівники правоохоронних органів </a:t>
            </a:r>
            <a:r>
              <a:rPr lang="uk-UA" sz="1300" dirty="0"/>
              <a:t>за застосування катування несуть відповідальність за ст. 365 КК України  або 373 КК України. Катування може мати місце при вимаганні, захопленні заручників, викраденні людей. У цих випадках крім ст. 127 КК України  підлягають також застосуванню відповідно ст. 189 КК України, ст. 147 КК України  або ст. 146 КК України.</a:t>
            </a:r>
          </a:p>
          <a:p>
            <a:r>
              <a:rPr lang="uk-UA" sz="1300" b="1" dirty="0"/>
              <a:t>Частина 2 ст. 127</a:t>
            </a:r>
            <a:r>
              <a:rPr lang="uk-UA" sz="1300" dirty="0"/>
              <a:t> КК України встановлює відповідальність за катування, якщо воно вчинене повторно або за попередньою змовою групою осіб, з мотивів расової, національної чи релігійної нетерпимості. </a:t>
            </a:r>
          </a:p>
          <a:p>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239836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lvl="0"/>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1.3.</a:t>
            </a:r>
            <a:r>
              <a:rPr lang="uk-UA" sz="2400" dirty="0" smtClean="0">
                <a:solidFill>
                  <a:schemeClr val="accent1">
                    <a:lumMod val="75000"/>
                  </a:schemeClr>
                </a:solidFill>
                <a:effectLst>
                  <a:outerShdw blurRad="38100" dist="38100" dir="2700000" algn="tl">
                    <a:srgbClr val="000000">
                      <a:alpha val="43137"/>
                    </a:srgbClr>
                  </a:outerShdw>
                </a:effectLst>
              </a:rPr>
              <a:t> </a:t>
            </a:r>
            <a:r>
              <a:rPr lang="uk-UA" sz="2400" dirty="0">
                <a:solidFill>
                  <a:schemeClr val="accent1">
                    <a:lumMod val="75000"/>
                  </a:schemeClr>
                </a:solidFill>
                <a:effectLst>
                  <a:outerShdw blurRad="38100" dist="38100" dir="2700000" algn="tl">
                    <a:srgbClr val="000000">
                      <a:alpha val="43137"/>
                    </a:srgbClr>
                  </a:outerShdw>
                </a:effectLst>
              </a:rPr>
              <a:t>Процес кваліфікації злочинів, його етапи. </a:t>
            </a:r>
            <a:r>
              <a:rPr lang="uk-UA" sz="2400" dirty="0" smtClean="0">
                <a:solidFill>
                  <a:schemeClr val="accent1">
                    <a:lumMod val="75000"/>
                  </a:schemeClr>
                </a:solidFill>
                <a:effectLst>
                  <a:outerShdw blurRad="38100" dist="38100" dir="2700000" algn="tl">
                    <a:srgbClr val="000000">
                      <a:alpha val="43137"/>
                    </a:srgbClr>
                  </a:outerShdw>
                </a:effectLst>
              </a:rPr>
              <a:t/>
            </a:r>
            <a:br>
              <a:rPr lang="uk-UA" sz="2400" dirty="0" smtClean="0">
                <a:solidFill>
                  <a:schemeClr val="accent1">
                    <a:lumMod val="75000"/>
                  </a:schemeClr>
                </a:solidFill>
                <a:effectLst>
                  <a:outerShdw blurRad="38100" dist="38100" dir="2700000" algn="tl">
                    <a:srgbClr val="000000">
                      <a:alpha val="43137"/>
                    </a:srgbClr>
                  </a:outerShdw>
                </a:effectLst>
              </a:rPr>
            </a:br>
            <a:r>
              <a:rPr lang="uk-UA" sz="2400" dirty="0">
                <a:solidFill>
                  <a:schemeClr val="accent1">
                    <a:lumMod val="75000"/>
                  </a:schemeClr>
                </a:solidFill>
                <a:effectLst>
                  <a:outerShdw blurRad="38100" dist="38100" dir="2700000" algn="tl">
                    <a:srgbClr val="000000">
                      <a:alpha val="43137"/>
                    </a:srgbClr>
                  </a:outerShdw>
                </a:effectLst>
              </a:rPr>
              <a:t> </a:t>
            </a:r>
            <a:r>
              <a:rPr lang="uk-UA" sz="2400" dirty="0" smtClean="0">
                <a:solidFill>
                  <a:schemeClr val="accent1">
                    <a:lumMod val="75000"/>
                  </a:schemeClr>
                </a:solidFill>
                <a:effectLst>
                  <a:outerShdw blurRad="38100" dist="38100" dir="2700000" algn="tl">
                    <a:srgbClr val="000000">
                      <a:alpha val="43137"/>
                    </a:srgbClr>
                  </a:outerShdw>
                </a:effectLst>
              </a:rPr>
              <a:t>          Значення </a:t>
            </a:r>
            <a:r>
              <a:rPr lang="uk-UA" sz="2400" dirty="0">
                <a:solidFill>
                  <a:schemeClr val="accent1">
                    <a:lumMod val="75000"/>
                  </a:schemeClr>
                </a:solidFill>
                <a:effectLst>
                  <a:outerShdw blurRad="38100" dist="38100" dir="2700000" algn="tl">
                    <a:srgbClr val="000000">
                      <a:alpha val="43137"/>
                    </a:srgbClr>
                  </a:outerShdw>
                </a:effectLst>
              </a:rPr>
              <a:t>правильної кваліфікації </a:t>
            </a:r>
            <a:r>
              <a:rPr lang="uk-UA" sz="2400" dirty="0" smtClean="0">
                <a:solidFill>
                  <a:schemeClr val="accent1">
                    <a:lumMod val="75000"/>
                  </a:schemeClr>
                </a:solidFill>
                <a:effectLst>
                  <a:outerShdw blurRad="38100" dist="38100" dir="2700000" algn="tl">
                    <a:srgbClr val="000000">
                      <a:alpha val="43137"/>
                    </a:srgbClr>
                  </a:outerShdw>
                </a:effectLst>
              </a:rPr>
              <a:t>злочинів</a:t>
            </a:r>
            <a:endParaRPr lang="uk-UA" sz="2400" dirty="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p:txBody>
          <a:bodyPr>
            <a:noAutofit/>
          </a:bodyPr>
          <a:lstStyle/>
          <a:p>
            <a:r>
              <a:rPr lang="uk-UA" sz="1300" b="1" dirty="0"/>
              <a:t>Кваліфікацію слід вважати правильною</a:t>
            </a:r>
            <a:r>
              <a:rPr lang="uk-UA" sz="1300" dirty="0"/>
              <a:t> тоді, коли вона здійснена на підставі повного, всебічного і об’єктивного дослідження фактичних обставин справи та застосування кримінального закону відповідно до загальновизнаних принципів кваліфікації. </a:t>
            </a:r>
          </a:p>
          <a:p>
            <a:r>
              <a:rPr lang="uk-UA" sz="1300" b="1" dirty="0"/>
              <a:t>Кваліфікація злочинів базується на таких принципах:</a:t>
            </a:r>
            <a:r>
              <a:rPr lang="uk-UA" sz="1300" dirty="0"/>
              <a:t> 1) законності; 2) офіційності; 3) об'єктивності; 4) точності; 5) індивідуальності; 6) повноти; 7) вирішення спірних питань на користь особи, дії якої кваліфікуються; 8) недопустимості подвійного інкримінування; 9) стабільності.</a:t>
            </a:r>
          </a:p>
          <a:p>
            <a:r>
              <a:rPr lang="uk-UA" sz="1300" dirty="0"/>
              <a:t>Залежно від того, хто здійснює кваліфікацію злочинів (залежно від конкретних суб'єктів, які здійснюють кримінально-правову оцінку скоєного), вона буває </a:t>
            </a:r>
            <a:r>
              <a:rPr lang="uk-UA" sz="1300" b="1" dirty="0"/>
              <a:t>двох видів: </a:t>
            </a:r>
            <a:endParaRPr lang="uk-UA" sz="1300" b="1" dirty="0" smtClean="0"/>
          </a:p>
          <a:p>
            <a:r>
              <a:rPr lang="uk-UA" sz="1300" dirty="0" smtClean="0"/>
              <a:t>1</a:t>
            </a:r>
            <a:r>
              <a:rPr lang="uk-UA" sz="1300" dirty="0"/>
              <a:t>) </a:t>
            </a:r>
            <a:r>
              <a:rPr lang="uk-UA" sz="1300" i="1" dirty="0"/>
              <a:t>офіційна</a:t>
            </a:r>
            <a:r>
              <a:rPr lang="uk-UA" sz="1300" dirty="0"/>
              <a:t> (легальна) – це кваліфікація злочину, яка здійснюється уповноваженими на те державою особами (працівниками органів дізнання, слідчими, прокурорами та суддями), закріплюються в процесуальних документах та породжує певні юридичні наслідки, що мають обов'язковий характер; </a:t>
            </a:r>
            <a:endParaRPr lang="uk-UA" sz="1300" dirty="0" smtClean="0"/>
          </a:p>
          <a:p>
            <a:r>
              <a:rPr lang="uk-UA" sz="1300" i="1" dirty="0" smtClean="0"/>
              <a:t>2</a:t>
            </a:r>
            <a:r>
              <a:rPr lang="uk-UA" sz="1300" i="1" dirty="0"/>
              <a:t>) неофіційна</a:t>
            </a:r>
            <a:r>
              <a:rPr lang="uk-UA" sz="1300" dirty="0"/>
              <a:t> (доктринальна) – це відповідна правова оцінка, яка дається окремими громадянами, адвокатами, журналістами, науковцями у наукових статтях, монографіях, підручниках, навчальних посібниках, у виступах на наукових конференціях тощо (така кваліфікація не має обов'язкового характеру, але може враховуватися суб'єктами офіційної кваліфікації, впливати на розвиток науки кримінального права та законодавчу діяльність, формувати правові погляди суспільства</a:t>
            </a:r>
            <a:r>
              <a:rPr lang="uk-UA" sz="1300" dirty="0" smtClean="0"/>
              <a:t>).</a:t>
            </a:r>
          </a:p>
          <a:p>
            <a:endParaRPr lang="uk-UA" sz="1300" dirty="0"/>
          </a:p>
          <a:p>
            <a:endParaRPr lang="uk-UA" sz="12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336807830"/>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.10</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Залишення</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a:solidFill>
                  <a:schemeClr val="accent1">
                    <a:lumMod val="75000"/>
                  </a:schemeClr>
                </a:solidFill>
                <a:effectLst>
                  <a:outerShdw blurRad="38100" dist="38100" dir="2700000" algn="tl">
                    <a:srgbClr val="000000">
                      <a:alpha val="43137"/>
                    </a:srgbClr>
                  </a:outerShdw>
                </a:effectLst>
              </a:rPr>
              <a:t>в </a:t>
            </a:r>
            <a:r>
              <a:rPr lang="ru-RU" sz="2400" dirty="0" err="1">
                <a:solidFill>
                  <a:schemeClr val="accent1">
                    <a:lumMod val="75000"/>
                  </a:schemeClr>
                </a:solidFill>
                <a:effectLst>
                  <a:outerShdw blurRad="38100" dist="38100" dir="2700000" algn="tl">
                    <a:srgbClr val="000000">
                      <a:alpha val="43137"/>
                    </a:srgbClr>
                  </a:outerShdw>
                </a:effectLst>
              </a:rPr>
              <a:t>небезпеці</a:t>
            </a:r>
            <a:endParaRPr lang="ru-RU" sz="20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347614"/>
            <a:ext cx="8064896" cy="4032448"/>
          </a:xfrm>
        </p:spPr>
        <p:txBody>
          <a:bodyPr>
            <a:noAutofit/>
          </a:bodyPr>
          <a:lstStyle/>
          <a:p>
            <a:r>
              <a:rPr lang="uk-UA" sz="1200" b="1" dirty="0"/>
              <a:t>Безпосереднім об’єктом</a:t>
            </a:r>
            <a:r>
              <a:rPr lang="uk-UA" sz="1200" dirty="0"/>
              <a:t> цього злочину  </a:t>
            </a:r>
            <a:r>
              <a:rPr lang="uk-UA" sz="1200" b="1" dirty="0"/>
              <a:t>(ст. 135 КК України)</a:t>
            </a:r>
            <a:r>
              <a:rPr lang="uk-UA" sz="1200" dirty="0"/>
              <a:t> є суспільні відносини щодо охорони здоров’я та життя особи. </a:t>
            </a:r>
          </a:p>
          <a:p>
            <a:r>
              <a:rPr lang="uk-UA" sz="1200" dirty="0"/>
              <a:t>Спеціальний </a:t>
            </a:r>
            <a:r>
              <a:rPr lang="uk-UA" sz="1200" b="1" dirty="0"/>
              <a:t>потерпілий</a:t>
            </a:r>
            <a:r>
              <a:rPr lang="uk-UA" sz="1200" dirty="0"/>
              <a:t> від цього злочину – особа, для якої властиві дві ознаки: 1) перебуває в небезпечному для життя стані; 2) позбавлена можливості вжити заходів до самозбереження через малолітство, старість, хворобу чи внаслідок іншого безпорадного стану. </a:t>
            </a:r>
          </a:p>
          <a:p>
            <a:r>
              <a:rPr lang="uk-UA" sz="1200" i="1" dirty="0"/>
              <a:t>Небезпечний для життя стан означає</a:t>
            </a:r>
            <a:r>
              <a:rPr lang="uk-UA" sz="1200" dirty="0"/>
              <a:t>, наприклад, ситуацію, коли особа під час пожежі заблокована в приміщенні, рибалка опинився у воді, людина, збита автомобілем, залишилася на проїзній частині дороги.</a:t>
            </a:r>
          </a:p>
          <a:p>
            <a:r>
              <a:rPr lang="uk-UA" sz="1200" b="1" dirty="0"/>
              <a:t>Специфікою об’єктивної сторони злочину</a:t>
            </a:r>
            <a:r>
              <a:rPr lang="uk-UA" sz="1200" dirty="0"/>
              <a:t> (ч. 1 ст. 135 КК України), яка впливає на кваліфікацію вчиненого, є те, що вона передбачає два види злочинної бездіяльності: 1) так звану «бездіяльність-невтручання», тобто невиконання особою обов’язків з надання допомоги потерпілому, який перебуває в небезпечному для життя стані, і 2) бездіяльність, викликану попередніми діями особи, що поставила цим потерпілого в небезпечний для життя стан.</a:t>
            </a:r>
          </a:p>
          <a:p>
            <a:r>
              <a:rPr lang="uk-UA" sz="1200" dirty="0"/>
              <a:t>Кваліфікація залишення в небезпеці вчиненого буде правильною, якщо </a:t>
            </a:r>
            <a:r>
              <a:rPr lang="uk-UA" sz="1200" b="1" dirty="0"/>
              <a:t>особа мала змогу надати допомогу потерпілому.</a:t>
            </a:r>
            <a:r>
              <a:rPr lang="uk-UA" sz="1200" dirty="0"/>
              <a:t> </a:t>
            </a:r>
          </a:p>
          <a:p>
            <a:r>
              <a:rPr lang="uk-UA" sz="1200" i="1" dirty="0"/>
              <a:t>Залишення без допомоги</a:t>
            </a:r>
            <a:r>
              <a:rPr lang="uk-UA" sz="1200" dirty="0"/>
              <a:t> – це невжиття особою заходів, необхідних для відвернення небезпеки для життя потерпілого. </a:t>
            </a:r>
          </a:p>
          <a:p>
            <a:r>
              <a:rPr lang="uk-UA" sz="1200" dirty="0"/>
              <a:t>Загалом в юридичній літературі пропонується виділяти три умови, за яких може наставати кримінальна відповідальність за залишення в небезпеці: по-перше, небезпечний для життя стан; по-друге, неможливість вжити заходів для збереження потерпілою особою; по-третє, можливість надати допомогу винною особою.</a:t>
            </a:r>
          </a:p>
          <a:p>
            <a:endParaRPr lang="uk-UA" sz="13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1622576693"/>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.10</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Залишення</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a:solidFill>
                  <a:schemeClr val="accent1">
                    <a:lumMod val="75000"/>
                  </a:schemeClr>
                </a:solidFill>
                <a:effectLst>
                  <a:outerShdw blurRad="38100" dist="38100" dir="2700000" algn="tl">
                    <a:srgbClr val="000000">
                      <a:alpha val="43137"/>
                    </a:srgbClr>
                  </a:outerShdw>
                </a:effectLst>
              </a:rPr>
              <a:t>в </a:t>
            </a:r>
            <a:r>
              <a:rPr lang="ru-RU" sz="2400" dirty="0" err="1">
                <a:solidFill>
                  <a:schemeClr val="accent1">
                    <a:lumMod val="75000"/>
                  </a:schemeClr>
                </a:solidFill>
                <a:effectLst>
                  <a:outerShdw blurRad="38100" dist="38100" dir="2700000" algn="tl">
                    <a:srgbClr val="000000">
                      <a:alpha val="43137"/>
                    </a:srgbClr>
                  </a:outerShdw>
                </a:effectLst>
              </a:rPr>
              <a:t>небезпеці</a:t>
            </a:r>
            <a:endParaRPr lang="ru-RU" sz="20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347614"/>
            <a:ext cx="8064896" cy="4032448"/>
          </a:xfrm>
        </p:spPr>
        <p:txBody>
          <a:bodyPr>
            <a:noAutofit/>
          </a:bodyPr>
          <a:lstStyle/>
          <a:p>
            <a:r>
              <a:rPr lang="uk-UA" sz="1200" b="1" dirty="0"/>
              <a:t>Злочин є закінченим</a:t>
            </a:r>
            <a:r>
              <a:rPr lang="uk-UA" sz="1200" dirty="0"/>
              <a:t> з моменту залишення в небезпеці, незалежно від того, наскільки ефективною могла бути допомога потерпілому (формальний склад). Настання суспільно небезпечних наслідків певного характеру (матеріальний склад) є підставою для кваліфікації діяння за ч. 3 ст. 135 КК України.</a:t>
            </a:r>
          </a:p>
          <a:p>
            <a:r>
              <a:rPr lang="uk-UA" sz="1200" dirty="0"/>
              <a:t>Із </a:t>
            </a:r>
            <a:r>
              <a:rPr lang="uk-UA" sz="1200" b="1" dirty="0"/>
              <a:t>суб’єктивної сторони</a:t>
            </a:r>
            <a:r>
              <a:rPr lang="uk-UA" sz="1200" dirty="0"/>
              <a:t> залишення в небезпеці характеризується прямим умислом. Ставлення винної особи до наслідків, передбачених ч. 3 ст. 135 КК України, може характеризуватися непрямим умислом або необережністю.</a:t>
            </a:r>
          </a:p>
          <a:p>
            <a:r>
              <a:rPr lang="uk-UA" sz="1200" b="1" dirty="0"/>
              <a:t>Суб’єкт злочину</a:t>
            </a:r>
            <a:r>
              <a:rPr lang="uk-UA" sz="1200" dirty="0"/>
              <a:t> є спеціальним, тобто фізична осудна особа з 16-річого віку, яка: 1) зобов’язана була піклуватися про потерпілого та мала можливість надати йому допомогу; 2) саме вона поставила потерпілого в небезпечний для життя стан. </a:t>
            </a:r>
            <a:r>
              <a:rPr lang="uk-UA" sz="1200" b="1" dirty="0"/>
              <a:t>Саме за суб’єктом цей злочин</a:t>
            </a:r>
            <a:r>
              <a:rPr lang="uk-UA" sz="1200" dirty="0"/>
              <a:t> переважно й відмежовується від ненадання допомоги особі, котра перебуває в небезпечному для життя стані (ст. 136 КК України). Обов’язок надавати невідкладну допомогу особам, які перебувають у загрозливому для їх життя та здоров’я стані, закон загалом покладає на всіх громадян України, іноземних громадян і осіб без громадянства.</a:t>
            </a:r>
          </a:p>
          <a:p>
            <a:r>
              <a:rPr lang="uk-UA" sz="1200" b="1" dirty="0"/>
              <a:t>Кваліфікуючою ознакою злочину</a:t>
            </a:r>
            <a:r>
              <a:rPr lang="uk-UA" sz="1200" dirty="0"/>
              <a:t> (ч. 2 ст. 135 КК України) є завідоме залишення без допомоги матір’ю своєї новонародженої дитини, якщо вона не перебувала в зумовленому пологами стані. Новонародженою вважається дитина, що народилася живою, протягом 28 повних днів після народження.</a:t>
            </a:r>
          </a:p>
          <a:p>
            <a:r>
              <a:rPr lang="uk-UA" sz="1200" b="1" dirty="0"/>
              <a:t>Особливо кваліфікуючі ознаки</a:t>
            </a:r>
            <a:r>
              <a:rPr lang="uk-UA" sz="1200" dirty="0"/>
              <a:t> (ч. 3 ст. 135 КК України) – смерть особи, або інші тяжкі наслідки. </a:t>
            </a:r>
            <a:r>
              <a:rPr lang="uk-UA" sz="1200" i="1" dirty="0"/>
              <a:t>Під іншими тяжкими наслідками</a:t>
            </a:r>
            <a:r>
              <a:rPr lang="uk-UA" sz="1200" dirty="0"/>
              <a:t> у ч. 3 ст. 135 КК України розуміється спричинення потерпілому тяжких або середньої тяжкості тілесних ушкоджень, зникнення його безвісти тощо.</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512015954"/>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.11</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Ненадання</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допомоги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особі</a:t>
            </a:r>
            <a:r>
              <a:rPr lang="ru-RU" sz="2400" dirty="0">
                <a:solidFill>
                  <a:schemeClr val="accent1">
                    <a:lumMod val="75000"/>
                  </a:schemeClr>
                </a:solidFill>
                <a:effectLst>
                  <a:outerShdw blurRad="38100" dist="38100" dir="2700000" algn="tl">
                    <a:srgbClr val="000000">
                      <a:alpha val="43137"/>
                    </a:srgbClr>
                  </a:outerShdw>
                </a:effectLst>
              </a:rPr>
              <a:t>, яка </a:t>
            </a:r>
            <a:r>
              <a:rPr lang="ru-RU" sz="2400" dirty="0" err="1">
                <a:solidFill>
                  <a:schemeClr val="accent1">
                    <a:lumMod val="75000"/>
                  </a:schemeClr>
                </a:solidFill>
                <a:effectLst>
                  <a:outerShdw blurRad="38100" dist="38100" dir="2700000" algn="tl">
                    <a:srgbClr val="000000">
                      <a:alpha val="43137"/>
                    </a:srgbClr>
                  </a:outerShdw>
                </a:effectLst>
              </a:rPr>
              <a:t>перебуває</a:t>
            </a:r>
            <a:r>
              <a:rPr lang="ru-RU" sz="2400" dirty="0">
                <a:solidFill>
                  <a:schemeClr val="accent1">
                    <a:lumMod val="75000"/>
                  </a:schemeClr>
                </a:solidFill>
                <a:effectLst>
                  <a:outerShdw blurRad="38100" dist="38100" dir="2700000" algn="tl">
                    <a:srgbClr val="000000">
                      <a:alpha val="43137"/>
                    </a:srgbClr>
                  </a:outerShdw>
                </a:effectLst>
              </a:rPr>
              <a:t> в </a:t>
            </a:r>
            <a:r>
              <a:rPr lang="ru-RU" sz="2400" dirty="0" smtClean="0">
                <a:solidFill>
                  <a:schemeClr val="accent1">
                    <a:lumMod val="75000"/>
                  </a:schemeClr>
                </a:solidFill>
                <a:effectLst>
                  <a:outerShdw blurRad="38100" dist="38100" dir="2700000" algn="tl">
                    <a:srgbClr val="000000">
                      <a:alpha val="43137"/>
                    </a:srgbClr>
                  </a:outerShdw>
                </a:effectLst>
              </a:rPr>
              <a:t/>
            </a:r>
            <a:br>
              <a:rPr lang="ru-RU" sz="2400" dirty="0" smtClean="0">
                <a:solidFill>
                  <a:schemeClr val="accent1">
                    <a:lumMod val="75000"/>
                  </a:schemeClr>
                </a:solidFill>
                <a:effectLst>
                  <a:outerShdw blurRad="38100" dist="38100" dir="2700000" algn="tl">
                    <a:srgbClr val="000000">
                      <a:alpha val="43137"/>
                    </a:srgbClr>
                  </a:outerShdw>
                </a:effectLst>
              </a:rPr>
            </a:b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небезпечному</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a:solidFill>
                  <a:schemeClr val="accent1">
                    <a:lumMod val="75000"/>
                  </a:schemeClr>
                </a:solidFill>
                <a:effectLst>
                  <a:outerShdw blurRad="38100" dist="38100" dir="2700000" algn="tl">
                    <a:srgbClr val="000000">
                      <a:alpha val="43137"/>
                    </a:srgbClr>
                  </a:outerShdw>
                </a:effectLst>
              </a:rPr>
              <a:t>для </a:t>
            </a:r>
            <a:r>
              <a:rPr lang="ru-RU" sz="2400" dirty="0" err="1">
                <a:solidFill>
                  <a:schemeClr val="accent1">
                    <a:lumMod val="75000"/>
                  </a:schemeClr>
                </a:solidFill>
                <a:effectLst>
                  <a:outerShdw blurRad="38100" dist="38100" dir="2700000" algn="tl">
                    <a:srgbClr val="000000">
                      <a:alpha val="43137"/>
                    </a:srgbClr>
                  </a:outerShdw>
                </a:effectLst>
              </a:rPr>
              <a:t>життя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стані</a:t>
            </a:r>
            <a:endParaRPr lang="ru-RU" sz="20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347614"/>
            <a:ext cx="8064896" cy="4032448"/>
          </a:xfrm>
        </p:spPr>
        <p:txBody>
          <a:bodyPr>
            <a:noAutofit/>
          </a:bodyPr>
          <a:lstStyle/>
          <a:p>
            <a:endParaRPr lang="uk-UA" sz="1300" b="1" dirty="0" smtClean="0"/>
          </a:p>
          <a:p>
            <a:r>
              <a:rPr lang="uk-UA" sz="1300" b="1" dirty="0" smtClean="0"/>
              <a:t>Безпосереднім </a:t>
            </a:r>
            <a:r>
              <a:rPr lang="uk-UA" sz="1300" b="1" dirty="0"/>
              <a:t>об’єктом</a:t>
            </a:r>
            <a:r>
              <a:rPr lang="uk-UA" sz="1300" dirty="0"/>
              <a:t> цього злочину  </a:t>
            </a:r>
            <a:r>
              <a:rPr lang="uk-UA" sz="1300" b="1" dirty="0"/>
              <a:t>(ст. 136 КК України)</a:t>
            </a:r>
            <a:r>
              <a:rPr lang="uk-UA" sz="1300" dirty="0"/>
              <a:t> є суспільні відносини щодо охорони здоров’я та життя особи. </a:t>
            </a:r>
          </a:p>
          <a:p>
            <a:r>
              <a:rPr lang="uk-UA" sz="1300" dirty="0"/>
              <a:t>Спеціальний </a:t>
            </a:r>
            <a:r>
              <a:rPr lang="uk-UA" sz="1300" b="1" dirty="0"/>
              <a:t>потерпілий</a:t>
            </a:r>
            <a:r>
              <a:rPr lang="uk-UA" sz="1300" dirty="0"/>
              <a:t> від цього злочину – особа, яка перебуває в небезпечному для життя стані.</a:t>
            </a:r>
          </a:p>
          <a:p>
            <a:r>
              <a:rPr lang="uk-UA" sz="1300" b="1" dirty="0"/>
              <a:t>Об’єктивна сторона</a:t>
            </a:r>
            <a:r>
              <a:rPr lang="uk-UA" sz="1300" dirty="0"/>
              <a:t> характеризується двома формами: 1) бездіяльністю: а) ненаданням допомоги особі, яка перебуває в небезпечному для життя стані, при можливості надати таку допомогу; б) неповідомленням про такий стан належним установам чи особам; 2) наслідками у виді спричинення тяжких тілесних ушкоджень; 3) </a:t>
            </a:r>
            <a:r>
              <a:rPr lang="uk-UA" sz="1300" dirty="0" err="1"/>
              <a:t>причиновим</a:t>
            </a:r>
            <a:r>
              <a:rPr lang="uk-UA" sz="1300" dirty="0"/>
              <a:t> зв’язком між згаданими бездіяльністю та наслідками.</a:t>
            </a:r>
          </a:p>
          <a:p>
            <a:r>
              <a:rPr lang="uk-UA" sz="1300" i="1" dirty="0"/>
              <a:t>Належні установи чи особи</a:t>
            </a:r>
            <a:r>
              <a:rPr lang="uk-UA" sz="1300" dirty="0"/>
              <a:t> – це установи, підприємства та організації, а також їхні представники (службові особи та інший персонал, наприклад, працівники пожежної охорони, швидкої допомоги, аварійних служб, поліції тощо), які зобов’язані за законами чи іншими нормативно-правовими актами надавати допомогу особам, котрі перебувають у небезпечному для життя стані.</a:t>
            </a:r>
          </a:p>
          <a:p>
            <a:r>
              <a:rPr lang="uk-UA" sz="1300" b="1" dirty="0"/>
              <a:t>Злочин є закінченим</a:t>
            </a:r>
            <a:r>
              <a:rPr lang="uk-UA" sz="1300" dirty="0"/>
              <a:t> з моменту спричинення тяжких тілесних ушкоджень.</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359477608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.11</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Ненадання</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допомоги</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особі</a:t>
            </a:r>
            <a:r>
              <a:rPr lang="ru-RU" sz="2400" dirty="0">
                <a:solidFill>
                  <a:schemeClr val="accent1">
                    <a:lumMod val="75000"/>
                  </a:schemeClr>
                </a:solidFill>
                <a:effectLst>
                  <a:outerShdw blurRad="38100" dist="38100" dir="2700000" algn="tl">
                    <a:srgbClr val="000000">
                      <a:alpha val="43137"/>
                    </a:srgbClr>
                  </a:outerShdw>
                </a:effectLst>
              </a:rPr>
              <a:t>, яка </a:t>
            </a:r>
            <a:r>
              <a:rPr lang="ru-RU" sz="2400" dirty="0" err="1">
                <a:solidFill>
                  <a:schemeClr val="accent1">
                    <a:lumMod val="75000"/>
                  </a:schemeClr>
                </a:solidFill>
                <a:effectLst>
                  <a:outerShdw blurRad="38100" dist="38100" dir="2700000" algn="tl">
                    <a:srgbClr val="000000">
                      <a:alpha val="43137"/>
                    </a:srgbClr>
                  </a:outerShdw>
                </a:effectLst>
              </a:rPr>
              <a:t>перебуває</a:t>
            </a:r>
            <a:r>
              <a:rPr lang="ru-RU" sz="2400" dirty="0">
                <a:solidFill>
                  <a:schemeClr val="accent1">
                    <a:lumMod val="75000"/>
                  </a:schemeClr>
                </a:solidFill>
                <a:effectLst>
                  <a:outerShdw blurRad="38100" dist="38100" dir="2700000" algn="tl">
                    <a:srgbClr val="000000">
                      <a:alpha val="43137"/>
                    </a:srgbClr>
                  </a:outerShdw>
                </a:effectLst>
              </a:rPr>
              <a:t> в </a:t>
            </a:r>
            <a:r>
              <a:rPr lang="ru-RU" sz="2400" dirty="0" smtClean="0">
                <a:solidFill>
                  <a:schemeClr val="accent1">
                    <a:lumMod val="75000"/>
                  </a:schemeClr>
                </a:solidFill>
                <a:effectLst>
                  <a:outerShdw blurRad="38100" dist="38100" dir="2700000" algn="tl">
                    <a:srgbClr val="000000">
                      <a:alpha val="43137"/>
                    </a:srgbClr>
                  </a:outerShdw>
                </a:effectLst>
              </a:rPr>
              <a:t/>
            </a:r>
            <a:br>
              <a:rPr lang="ru-RU" sz="2400" dirty="0" smtClean="0">
                <a:solidFill>
                  <a:schemeClr val="accent1">
                    <a:lumMod val="75000"/>
                  </a:schemeClr>
                </a:solidFill>
                <a:effectLst>
                  <a:outerShdw blurRad="38100" dist="38100" dir="2700000" algn="tl">
                    <a:srgbClr val="000000">
                      <a:alpha val="43137"/>
                    </a:srgbClr>
                  </a:outerShdw>
                </a:effectLst>
              </a:rPr>
            </a:b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небезпечному</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a:solidFill>
                  <a:schemeClr val="accent1">
                    <a:lumMod val="75000"/>
                  </a:schemeClr>
                </a:solidFill>
                <a:effectLst>
                  <a:outerShdw blurRad="38100" dist="38100" dir="2700000" algn="tl">
                    <a:srgbClr val="000000">
                      <a:alpha val="43137"/>
                    </a:srgbClr>
                  </a:outerShdw>
                </a:effectLst>
              </a:rPr>
              <a:t>для </a:t>
            </a:r>
            <a:r>
              <a:rPr lang="ru-RU" sz="2400" dirty="0" err="1">
                <a:solidFill>
                  <a:schemeClr val="accent1">
                    <a:lumMod val="75000"/>
                  </a:schemeClr>
                </a:solidFill>
                <a:effectLst>
                  <a:outerShdw blurRad="38100" dist="38100" dir="2700000" algn="tl">
                    <a:srgbClr val="000000">
                      <a:alpha val="43137"/>
                    </a:srgbClr>
                  </a:outerShdw>
                </a:effectLst>
              </a:rPr>
              <a:t>життя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стані</a:t>
            </a:r>
            <a:endParaRPr lang="ru-RU" sz="20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347614"/>
            <a:ext cx="8064896" cy="4032448"/>
          </a:xfrm>
        </p:spPr>
        <p:txBody>
          <a:bodyPr>
            <a:noAutofit/>
          </a:bodyPr>
          <a:lstStyle/>
          <a:p>
            <a:endParaRPr lang="uk-UA" sz="1300" b="1" dirty="0" smtClean="0"/>
          </a:p>
          <a:p>
            <a:r>
              <a:rPr lang="uk-UA" sz="1300" b="1" dirty="0"/>
              <a:t>Суб’єкт</a:t>
            </a:r>
            <a:r>
              <a:rPr lang="uk-UA" sz="1300" dirty="0"/>
              <a:t> злочину є загальним, тобто фізичною осудною особою з 16-річного віку, крім: 1) медичних працівників; 2) службових осіб, на яких законом або іншим нормативним актом покладено обов’язок надавати допомогу особам, які перебувають у небезпечному для життя стані; 3) інших осіб, які зобов’язані за законом чи іншим нормативним актом, а також цивільно-правовим договором надавати допомогу вказаним особам.</a:t>
            </a:r>
          </a:p>
          <a:p>
            <a:r>
              <a:rPr lang="uk-UA" sz="1300" b="1" dirty="0"/>
              <a:t>Суб’єктивна сторона</a:t>
            </a:r>
            <a:r>
              <a:rPr lang="uk-UA" sz="1300" dirty="0"/>
              <a:t> характеризується непрямим умислом до бездіяльності і необережністю до наслідків у виді тяжких тілесних ушкоджень. Злочин, передбачений ч. 2 ст. 136 КК, передбачає прямий умисел щодо бездіяльності, а злочин, передбачений ч. 3 ст. 136 КК,– необережність щодо наслідків.</a:t>
            </a:r>
          </a:p>
          <a:p>
            <a:r>
              <a:rPr lang="uk-UA" sz="1300" b="1" dirty="0"/>
              <a:t>Кваліфікуючими ознаками злочину </a:t>
            </a:r>
            <a:r>
              <a:rPr lang="uk-UA" sz="1300" dirty="0"/>
              <a:t>(ч. 2 ст. 136 КК) є ненадання допомоги: 1) малолітньому, який перебуває в небезпечному для життя стані, при можливості надати таку допомогу; 2) неповідомлення про такий стан дитини належним установам чи особам. </a:t>
            </a:r>
            <a:r>
              <a:rPr lang="uk-UA" sz="1300" i="1" dirty="0"/>
              <a:t>Малолітній</a:t>
            </a:r>
            <a:r>
              <a:rPr lang="uk-UA" sz="1300" dirty="0"/>
              <a:t> – це особа, яка не досягла 14-річного віку, а дитина – це особа, яка не досягла 18-річного віку.</a:t>
            </a:r>
          </a:p>
          <a:p>
            <a:r>
              <a:rPr lang="uk-UA" sz="1300" b="1" dirty="0"/>
              <a:t>Особливо кваліфікуючою ознакою злочину</a:t>
            </a:r>
            <a:r>
              <a:rPr lang="uk-UA" sz="1300" dirty="0"/>
              <a:t>, передбаченого частинами 1 і 2 ст. 136 КК (ч. 3 ст. 136 КК), є спричинення діянням смерті потерпілого</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227793975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.12</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Неналежне</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виконання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обов’язків</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щодо</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
            </a:r>
            <a:br>
              <a:rPr lang="ru-RU" sz="2400" dirty="0" smtClean="0">
                <a:solidFill>
                  <a:schemeClr val="accent1">
                    <a:lumMod val="75000"/>
                  </a:schemeClr>
                </a:solidFill>
                <a:effectLst>
                  <a:outerShdw blurRad="38100" dist="38100" dir="2700000" algn="tl">
                    <a:srgbClr val="000000">
                      <a:alpha val="43137"/>
                    </a:srgbClr>
                  </a:outerShdw>
                </a:effectLst>
              </a:rPr>
            </a:b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охорони</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життя</a:t>
            </a:r>
            <a:r>
              <a:rPr lang="ru-RU" sz="2400" dirty="0">
                <a:solidFill>
                  <a:schemeClr val="accent1">
                    <a:lumMod val="75000"/>
                  </a:schemeClr>
                </a:solidFill>
                <a:effectLst>
                  <a:outerShdw blurRad="38100" dist="38100" dir="2700000" algn="tl">
                    <a:srgbClr val="000000">
                      <a:alpha val="43137"/>
                    </a:srgbClr>
                  </a:outerShdw>
                </a:effectLst>
              </a:rPr>
              <a:t> та </a:t>
            </a:r>
            <a:r>
              <a:rPr lang="ru-RU" sz="2400" dirty="0" err="1">
                <a:solidFill>
                  <a:schemeClr val="accent1">
                    <a:lumMod val="75000"/>
                  </a:schemeClr>
                </a:solidFill>
                <a:effectLst>
                  <a:outerShdw blurRad="38100" dist="38100" dir="2700000" algn="tl">
                    <a:srgbClr val="000000">
                      <a:alpha val="43137"/>
                    </a:srgbClr>
                  </a:outerShdw>
                </a:effectLst>
              </a:rPr>
              <a:t>здоров’я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дітей</a:t>
            </a:r>
            <a:endParaRPr lang="ru-RU" sz="20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347614"/>
            <a:ext cx="8064896" cy="4032448"/>
          </a:xfrm>
        </p:spPr>
        <p:txBody>
          <a:bodyPr>
            <a:noAutofit/>
          </a:bodyPr>
          <a:lstStyle/>
          <a:p>
            <a:endParaRPr lang="uk-UA" sz="1300" b="1" dirty="0" smtClean="0"/>
          </a:p>
          <a:p>
            <a:r>
              <a:rPr lang="uk-UA" sz="1300" b="1" dirty="0"/>
              <a:t>Безпосереднім об’єктом</a:t>
            </a:r>
            <a:r>
              <a:rPr lang="uk-UA" sz="1300" dirty="0"/>
              <a:t> цього злочину  </a:t>
            </a:r>
            <a:r>
              <a:rPr lang="uk-UA" sz="1300" b="1" dirty="0"/>
              <a:t>(ст. 137 КК України)</a:t>
            </a:r>
            <a:r>
              <a:rPr lang="uk-UA" sz="1300" dirty="0"/>
              <a:t> є суспільні відносини щодо охорони здоров’я та життя особи. </a:t>
            </a:r>
          </a:p>
          <a:p>
            <a:r>
              <a:rPr lang="uk-UA" sz="1300" dirty="0"/>
              <a:t>Спеціальний </a:t>
            </a:r>
            <a:r>
              <a:rPr lang="uk-UA" sz="1300" b="1" dirty="0"/>
              <a:t>потерпілий</a:t>
            </a:r>
            <a:r>
              <a:rPr lang="uk-UA" sz="1300" dirty="0"/>
              <a:t> від цього злочину – дитина (неповнолітній), тобто особа, яка не досягла 18-річного віку.</a:t>
            </a:r>
          </a:p>
          <a:p>
            <a:r>
              <a:rPr lang="uk-UA" sz="1300" b="1" dirty="0"/>
              <a:t>Об’єктивна сторона</a:t>
            </a:r>
            <a:r>
              <a:rPr lang="uk-UA" sz="1300" dirty="0"/>
              <a:t> характеризується такими ознаками: 1) діяння – невиконання або неналежне виконання особою своїх професійних чи службових обов’язків щодо охорони життя та здоров’я неповнолітніх; 2) наслідки у виді спричинення істотної шкоди здоров’ю потерпілого; 3) </a:t>
            </a:r>
            <a:r>
              <a:rPr lang="uk-UA" sz="1300" dirty="0" err="1"/>
              <a:t>причиновий</a:t>
            </a:r>
            <a:r>
              <a:rPr lang="uk-UA" sz="1300" dirty="0"/>
              <a:t> зв’язок між діянням і наслідками.</a:t>
            </a:r>
          </a:p>
          <a:p>
            <a:r>
              <a:rPr lang="uk-UA" sz="1300" i="1" dirty="0"/>
              <a:t>Особа, що покликана виконувати свої професійні чи службові обов’язки щодо охорони життя та здоров’я неповнолітніх,</a:t>
            </a:r>
            <a:r>
              <a:rPr lang="uk-UA" sz="1300" dirty="0"/>
              <a:t>– це відповідні працівники та службові особи органів і закладів охорони здоров’я, народної освіти, підприємств у сфері туристичної діяльності тощо. </a:t>
            </a:r>
          </a:p>
          <a:p>
            <a:r>
              <a:rPr lang="uk-UA" sz="1300" i="1" dirty="0"/>
              <a:t>Невиконання професійних чи службових обов’язків</a:t>
            </a:r>
            <a:r>
              <a:rPr lang="uk-UA" sz="1300" dirty="0"/>
              <a:t> – це повна бездіяльність таких осіб, тоді як вони повинні були і могли вчинити дії, що передбачені їхніми професійними чи службовими обов’язками (наприклад, </a:t>
            </a:r>
            <a:r>
              <a:rPr lang="uk-UA" sz="1300" dirty="0" err="1"/>
              <a:t>ненаправлення</a:t>
            </a:r>
            <a:r>
              <a:rPr lang="uk-UA" sz="1300" dirty="0"/>
              <a:t> дітей, які працюють, на щорічні обов’язкові профілактичні огляди, або ненадання відповідної державної допомоги дітям). </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1226180288"/>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.12</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Неналежне</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виконання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обов’язків</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щодо</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
            </a:r>
            <a:br>
              <a:rPr lang="ru-RU" sz="2400" dirty="0" smtClean="0">
                <a:solidFill>
                  <a:schemeClr val="accent1">
                    <a:lumMod val="75000"/>
                  </a:schemeClr>
                </a:solidFill>
                <a:effectLst>
                  <a:outerShdw blurRad="38100" dist="38100" dir="2700000" algn="tl">
                    <a:srgbClr val="000000">
                      <a:alpha val="43137"/>
                    </a:srgbClr>
                  </a:outerShdw>
                </a:effectLst>
              </a:rPr>
            </a:b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охорони</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життя</a:t>
            </a:r>
            <a:r>
              <a:rPr lang="ru-RU" sz="2400" dirty="0">
                <a:solidFill>
                  <a:schemeClr val="accent1">
                    <a:lumMod val="75000"/>
                  </a:schemeClr>
                </a:solidFill>
                <a:effectLst>
                  <a:outerShdw blurRad="38100" dist="38100" dir="2700000" algn="tl">
                    <a:srgbClr val="000000">
                      <a:alpha val="43137"/>
                    </a:srgbClr>
                  </a:outerShdw>
                </a:effectLst>
              </a:rPr>
              <a:t> та </a:t>
            </a:r>
            <a:r>
              <a:rPr lang="ru-RU" sz="2400" dirty="0" err="1">
                <a:solidFill>
                  <a:schemeClr val="accent1">
                    <a:lumMod val="75000"/>
                  </a:schemeClr>
                </a:solidFill>
                <a:effectLst>
                  <a:outerShdw blurRad="38100" dist="38100" dir="2700000" algn="tl">
                    <a:srgbClr val="000000">
                      <a:alpha val="43137"/>
                    </a:srgbClr>
                  </a:outerShdw>
                </a:effectLst>
              </a:rPr>
              <a:t>здоров’я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дітей</a:t>
            </a:r>
            <a:endParaRPr lang="ru-RU" sz="20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347614"/>
            <a:ext cx="8064896" cy="4032448"/>
          </a:xfrm>
        </p:spPr>
        <p:txBody>
          <a:bodyPr>
            <a:noAutofit/>
          </a:bodyPr>
          <a:lstStyle/>
          <a:p>
            <a:r>
              <a:rPr lang="uk-UA" sz="1300" i="1" dirty="0" smtClean="0"/>
              <a:t>Неналежне </a:t>
            </a:r>
            <a:r>
              <a:rPr lang="uk-UA" sz="1300" i="1" dirty="0"/>
              <a:t>виконання професійних чи службових обов’язків</a:t>
            </a:r>
            <a:r>
              <a:rPr lang="uk-UA" sz="1300" dirty="0"/>
              <a:t> – це виконання дій такими особами не у відповідності з їхніми професійними чи службовими обов’язками, частково, з порушенням відповідного порядку тощо (наприклад, недодержання санітарно-гігієнічних правил в їдальнях або періодичне зайняття вчителем чи тренером своїми особистими справами під час навчально-виховного процесу). </a:t>
            </a:r>
            <a:r>
              <a:rPr lang="uk-UA" sz="1300" i="1" dirty="0"/>
              <a:t>Спричинення істотної шкоди здоров’ю потерпілого</a:t>
            </a:r>
            <a:r>
              <a:rPr lang="uk-UA" sz="1300" dirty="0"/>
              <a:t> – це, зокрема, одержання неповнолітнім легкого тілесного ушкодження.</a:t>
            </a:r>
          </a:p>
          <a:p>
            <a:r>
              <a:rPr lang="uk-UA" sz="1300" b="1" dirty="0"/>
              <a:t>Злочин є закінченим</a:t>
            </a:r>
            <a:r>
              <a:rPr lang="uk-UA" sz="1300" dirty="0"/>
              <a:t> з моменту спричинення істотної шкоди здоров’ю потерпілого.</a:t>
            </a:r>
          </a:p>
          <a:p>
            <a:r>
              <a:rPr lang="uk-UA" sz="1300" b="1" dirty="0"/>
              <a:t>Суб’єктивна сторона</a:t>
            </a:r>
            <a:r>
              <a:rPr lang="uk-UA" sz="1300" dirty="0"/>
              <a:t> злочину характеризується необережною формою вини.</a:t>
            </a:r>
          </a:p>
          <a:p>
            <a:r>
              <a:rPr lang="uk-UA" sz="1300" b="1" dirty="0"/>
              <a:t>Суб’єкт</a:t>
            </a:r>
            <a:r>
              <a:rPr lang="uk-UA" sz="1300" dirty="0"/>
              <a:t> – спеціальний (особа, на яку покладено професійні чи службові обов’язки щодо охорони життя та здоров’я неповнолітніх).</a:t>
            </a:r>
          </a:p>
          <a:p>
            <a:r>
              <a:rPr lang="uk-UA" sz="1300" b="1" dirty="0"/>
              <a:t>Кваліфікуючими ознаками злочину (ч. 2 ст. 137 КК) є</a:t>
            </a:r>
            <a:r>
              <a:rPr lang="uk-UA" sz="1300" dirty="0"/>
              <a:t> спричинення діянням смерті неповнолітньому або інших тяжких наслідків. </a:t>
            </a:r>
          </a:p>
          <a:p>
            <a:r>
              <a:rPr lang="uk-UA" sz="1300" dirty="0"/>
              <a:t>Сама </a:t>
            </a:r>
            <a:r>
              <a:rPr lang="uk-UA" sz="1300" i="1" dirty="0"/>
              <a:t>смерть неповнолітнього</a:t>
            </a:r>
            <a:r>
              <a:rPr lang="uk-UA" sz="1300" dirty="0"/>
              <a:t> може настати через дії інших осіб (наприклад, у результаті бійки з однокласником або недбалих дій будівельників, біля місця роботи яких гралася дитина, поведінку якої мав контролювати вихователь), так і через нещасний випадок (наприклад, утоплення чи падіння з висоти) або само-</a:t>
            </a:r>
            <a:r>
              <a:rPr lang="uk-UA" sz="1300" dirty="0" err="1"/>
              <a:t>губство</a:t>
            </a:r>
            <a:r>
              <a:rPr lang="uk-UA" sz="1300" dirty="0"/>
              <a:t>. </a:t>
            </a:r>
            <a:r>
              <a:rPr lang="uk-UA" sz="1300" i="1" dirty="0"/>
              <a:t>До інших тяжких наслідків</a:t>
            </a:r>
            <a:r>
              <a:rPr lang="uk-UA" sz="1300" dirty="0"/>
              <a:t> слід віднести заподіяння потерпілому тяжкого чи середньої тяжкості тілесного ушкодження, зникнення його безвісті тощо.</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61115145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.13</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Неналежне</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виконання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професійних</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обов’язків</a:t>
            </a:r>
            <a:r>
              <a:rPr lang="ru-RU" sz="2400" dirty="0" smtClean="0">
                <a:solidFill>
                  <a:schemeClr val="accent1">
                    <a:lumMod val="75000"/>
                  </a:schemeClr>
                </a:solidFill>
                <a:effectLst>
                  <a:outerShdw blurRad="38100" dist="38100" dir="2700000" algn="tl">
                    <a:srgbClr val="000000">
                      <a:alpha val="43137"/>
                    </a:srgbClr>
                  </a:outerShdw>
                </a:effectLst>
              </a:rPr>
              <a:t/>
            </a:r>
            <a:br>
              <a:rPr lang="ru-RU" sz="2400" dirty="0" smtClean="0">
                <a:solidFill>
                  <a:schemeClr val="accent1">
                    <a:lumMod val="75000"/>
                  </a:schemeClr>
                </a:solidFill>
                <a:effectLst>
                  <a:outerShdw blurRad="38100" dist="38100" dir="2700000" algn="tl">
                    <a:srgbClr val="000000">
                      <a:alpha val="43137"/>
                    </a:srgbClr>
                  </a:outerShdw>
                </a:effectLst>
              </a:rPr>
            </a:b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медичним</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або</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фармацевтичним</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працівником</a:t>
            </a:r>
            <a:endParaRPr lang="ru-RU" sz="20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491630"/>
            <a:ext cx="8064896" cy="4032448"/>
          </a:xfrm>
        </p:spPr>
        <p:txBody>
          <a:bodyPr>
            <a:noAutofit/>
          </a:bodyPr>
          <a:lstStyle/>
          <a:p>
            <a:r>
              <a:rPr lang="uk-UA" sz="1300" dirty="0"/>
              <a:t>Безпосередній об’єкт цього злочину </a:t>
            </a:r>
            <a:r>
              <a:rPr lang="uk-UA" sz="1300" b="1" dirty="0"/>
              <a:t>(ч. 1 ст. 140 КК України)</a:t>
            </a:r>
            <a:r>
              <a:rPr lang="uk-UA" sz="1300" dirty="0"/>
              <a:t> – суспільні відносини, що охороняють життя та здоров’я особи. </a:t>
            </a:r>
            <a:r>
              <a:rPr lang="uk-UA" sz="1300" b="1" dirty="0"/>
              <a:t>Додатковий обов’язковий безпосередній об’єкт злочину</a:t>
            </a:r>
            <a:r>
              <a:rPr lang="uk-UA" sz="1300" dirty="0"/>
              <a:t> – суспільні відносини, що забезпечують встановлений порядок виконання медичними та фармацевтичними працівниками своїх професійних обов’язків. Спеціальний </a:t>
            </a:r>
            <a:r>
              <a:rPr lang="uk-UA" sz="1300" b="1" dirty="0"/>
              <a:t>потерпілий</a:t>
            </a:r>
            <a:r>
              <a:rPr lang="uk-UA" sz="1300" dirty="0"/>
              <a:t> від злочину, – є хворий.</a:t>
            </a:r>
          </a:p>
          <a:p>
            <a:r>
              <a:rPr lang="uk-UA" sz="1300" dirty="0"/>
              <a:t>З </a:t>
            </a:r>
            <a:r>
              <a:rPr lang="uk-UA" sz="1300" b="1" dirty="0"/>
              <a:t>об’єктивної сторони</a:t>
            </a:r>
            <a:r>
              <a:rPr lang="uk-UA" sz="1300" dirty="0"/>
              <a:t> цей злочин </a:t>
            </a:r>
            <a:r>
              <a:rPr lang="uk-UA" sz="1300" b="1" dirty="0"/>
              <a:t>(ч. 1 ст. 140 КК України)</a:t>
            </a:r>
            <a:r>
              <a:rPr lang="uk-UA" sz="1300" dirty="0"/>
              <a:t> характеризується трьома обов’язковими ознаками, що прямо впливають на кваліфікацію вчиненого: 1) діянням – невиконанням чи неналежним виконанням медичним або фармацевтичним працівником своїх професійних обов’язків внаслідок недбалого чи несумлінного до них ставлення; 2) наслідками у виді </a:t>
            </a:r>
            <a:r>
              <a:rPr lang="uk-UA" sz="1300" b="1" dirty="0"/>
              <a:t>тяжких наслідків</a:t>
            </a:r>
            <a:r>
              <a:rPr lang="uk-UA" sz="1300" dirty="0"/>
              <a:t> для хворого; 3) </a:t>
            </a:r>
            <a:r>
              <a:rPr lang="uk-UA" sz="1300" dirty="0" err="1"/>
              <a:t>причиновим</a:t>
            </a:r>
            <a:r>
              <a:rPr lang="uk-UA" sz="1300" dirty="0"/>
              <a:t> зв’язком між указаними діянням та наслідками.</a:t>
            </a:r>
          </a:p>
          <a:p>
            <a:r>
              <a:rPr lang="uk-UA" sz="1300" i="1" dirty="0"/>
              <a:t>Невиконання професійних обов’язків</a:t>
            </a:r>
            <a:r>
              <a:rPr lang="uk-UA" sz="1300" dirty="0"/>
              <a:t> – це невчинення дій (повна бездіяльність) медичним або фармацевтичним працівником, тоді як він був зобов’язаний за законом їх вчинити (наприклад, залишення хворого без належного медичного догляду, невиконання </a:t>
            </a:r>
            <a:r>
              <a:rPr lang="uk-UA" sz="1300" dirty="0" err="1"/>
              <a:t>медсестрою</a:t>
            </a:r>
            <a:r>
              <a:rPr lang="uk-UA" sz="1300" dirty="0"/>
              <a:t> вказівки лікаря щодо застосування до хворого відповідних ліків чи процедур, </a:t>
            </a:r>
            <a:r>
              <a:rPr lang="uk-UA" sz="1300" dirty="0" err="1"/>
              <a:t>невстановлення</a:t>
            </a:r>
            <a:r>
              <a:rPr lang="uk-UA" sz="1300" dirty="0"/>
              <a:t> належного лікувально-</a:t>
            </a:r>
            <a:r>
              <a:rPr lang="uk-UA" sz="1300" dirty="0" err="1"/>
              <a:t>охоронювального</a:t>
            </a:r>
            <a:r>
              <a:rPr lang="uk-UA" sz="1300" dirty="0"/>
              <a:t> режиму для хворих, які страждають на психічні розлади, тощо).</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4173224182"/>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23478"/>
            <a:ext cx="8136904" cy="1005840"/>
          </a:xfrm>
        </p:spPr>
        <p:txBody>
          <a:bodyPr anchor="ctr">
            <a:normAutofit/>
          </a:bodyPr>
          <a:lstStyle/>
          <a:p>
            <a:r>
              <a:rPr lang="en-US" sz="2400" dirty="0" smtClean="0">
                <a:solidFill>
                  <a:schemeClr val="accent1">
                    <a:lumMod val="75000"/>
                  </a:schemeClr>
                </a:solidFill>
                <a:effectLst>
                  <a:outerShdw blurRad="38100" dist="38100" dir="2700000" algn="tl">
                    <a:srgbClr val="000000">
                      <a:alpha val="43137"/>
                    </a:srgbClr>
                  </a:outerShdw>
                </a:effectLst>
              </a:rPr>
              <a:t>#3</a:t>
            </a:r>
            <a:r>
              <a:rPr lang="ru-RU" sz="2400" dirty="0" smtClean="0">
                <a:solidFill>
                  <a:schemeClr val="accent1">
                    <a:lumMod val="75000"/>
                  </a:schemeClr>
                </a:solidFill>
                <a:effectLst>
                  <a:outerShdw blurRad="38100" dist="38100" dir="2700000" algn="tl">
                    <a:srgbClr val="000000">
                      <a:alpha val="43137"/>
                    </a:srgbClr>
                  </a:outerShdw>
                </a:effectLst>
              </a:rPr>
              <a:t>.13</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Неналежне</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виконання</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професійних</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smtClean="0">
                <a:solidFill>
                  <a:schemeClr val="accent1">
                    <a:lumMod val="75000"/>
                  </a:schemeClr>
                </a:solidFill>
                <a:effectLst>
                  <a:outerShdw blurRad="38100" dist="38100" dir="2700000" algn="tl">
                    <a:srgbClr val="000000">
                      <a:alpha val="43137"/>
                    </a:srgbClr>
                  </a:outerShdw>
                </a:effectLst>
              </a:rPr>
              <a:t>обов’язків</a:t>
            </a:r>
            <a:r>
              <a:rPr lang="ru-RU" sz="2400" dirty="0" smtClean="0">
                <a:solidFill>
                  <a:schemeClr val="accent1">
                    <a:lumMod val="75000"/>
                  </a:schemeClr>
                </a:solidFill>
                <a:effectLst>
                  <a:outerShdw blurRad="38100" dist="38100" dir="2700000" algn="tl">
                    <a:srgbClr val="000000">
                      <a:alpha val="43137"/>
                    </a:srgbClr>
                  </a:outerShdw>
                </a:effectLst>
              </a:rPr>
              <a:t/>
            </a:r>
            <a:br>
              <a:rPr lang="ru-RU" sz="2400" dirty="0" smtClean="0">
                <a:solidFill>
                  <a:schemeClr val="accent1">
                    <a:lumMod val="75000"/>
                  </a:schemeClr>
                </a:solidFill>
                <a:effectLst>
                  <a:outerShdw blurRad="38100" dist="38100" dir="2700000" algn="tl">
                    <a:srgbClr val="000000">
                      <a:alpha val="43137"/>
                    </a:srgbClr>
                  </a:outerShdw>
                </a:effectLst>
              </a:rPr>
            </a:br>
            <a:r>
              <a:rPr lang="ru-RU" sz="2400" dirty="0">
                <a:solidFill>
                  <a:schemeClr val="accent1">
                    <a:lumMod val="75000"/>
                  </a:schemeClr>
                </a:solidFill>
                <a:effectLst>
                  <a:outerShdw blurRad="38100" dist="38100" dir="2700000" algn="tl">
                    <a:srgbClr val="000000">
                      <a:alpha val="43137"/>
                    </a:srgbClr>
                  </a:outerShdw>
                </a:effectLst>
              </a:rPr>
              <a:t> </a:t>
            </a:r>
            <a:r>
              <a:rPr lang="ru-RU" sz="2400" dirty="0" smtClean="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медичним</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або</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фармацевтичним</a:t>
            </a:r>
            <a:r>
              <a:rPr lang="ru-RU" sz="2400" dirty="0">
                <a:solidFill>
                  <a:schemeClr val="accent1">
                    <a:lumMod val="75000"/>
                  </a:schemeClr>
                </a:solidFill>
                <a:effectLst>
                  <a:outerShdw blurRad="38100" dist="38100" dir="2700000" algn="tl">
                    <a:srgbClr val="000000">
                      <a:alpha val="43137"/>
                    </a:srgbClr>
                  </a:outerShdw>
                </a:effectLst>
              </a:rPr>
              <a:t> </a:t>
            </a:r>
            <a:r>
              <a:rPr lang="ru-RU" sz="2400" dirty="0" err="1">
                <a:solidFill>
                  <a:schemeClr val="accent1">
                    <a:lumMod val="75000"/>
                  </a:schemeClr>
                </a:solidFill>
                <a:effectLst>
                  <a:outerShdw blurRad="38100" dist="38100" dir="2700000" algn="tl">
                    <a:srgbClr val="000000">
                      <a:alpha val="43137"/>
                    </a:srgbClr>
                  </a:outerShdw>
                </a:effectLst>
              </a:rPr>
              <a:t>працівником</a:t>
            </a:r>
            <a:endParaRPr lang="ru-RU" sz="2000" dirty="0" smtClean="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971600" y="1347614"/>
            <a:ext cx="8064896" cy="4032448"/>
          </a:xfrm>
        </p:spPr>
        <p:txBody>
          <a:bodyPr>
            <a:noAutofit/>
          </a:bodyPr>
          <a:lstStyle/>
          <a:p>
            <a:r>
              <a:rPr lang="uk-UA" sz="1200" i="1" dirty="0"/>
              <a:t>Неналежне виконання професійних обов’язків</a:t>
            </a:r>
            <a:r>
              <a:rPr lang="uk-UA" sz="1200" dirty="0"/>
              <a:t> – це виконання своїх обов’язків частково, поверхово, не у відповідності до існуючих вимог до професійної діяльності (наприклад, неправильне виготовлення чи зберігання ліків, залишення сторонніх предметів в організмі хворого під час хірургічної операції, недостатній контроль за медичною технікою тощо). </a:t>
            </a:r>
          </a:p>
          <a:p>
            <a:r>
              <a:rPr lang="uk-UA" sz="1200" i="1" dirty="0"/>
              <a:t>Тяжкі наслідки</a:t>
            </a:r>
            <a:r>
              <a:rPr lang="uk-UA" sz="1200" dirty="0"/>
              <a:t> – це настання смерті людини, її самогубство, заподіяння потерпілому тяжкого або середньої тяжкості тілесного ушкодження.</a:t>
            </a:r>
          </a:p>
          <a:p>
            <a:r>
              <a:rPr lang="uk-UA" sz="1200" dirty="0"/>
              <a:t>Враховуючи те, що диспозиція ч. 1 ст. 140 КК є </a:t>
            </a:r>
            <a:r>
              <a:rPr lang="uk-UA" sz="1200" b="1" dirty="0" err="1"/>
              <a:t>бланкетною</a:t>
            </a:r>
            <a:r>
              <a:rPr lang="uk-UA" sz="1200" dirty="0"/>
              <a:t>, при кваліфікації вчиненого слід у кожному конкретному випадку встановлювати, які саме професійні обов’язки покладалися на винного та які з цих обов’язків не були виконані взагалі або виконані неналежним чином, а також вимоги яких саме нормативно-правових актів (наказів, інструкцій, правил, вказівок тощо) ним порушено.</a:t>
            </a:r>
          </a:p>
          <a:p>
            <a:r>
              <a:rPr lang="uk-UA" sz="1200" b="1" dirty="0"/>
              <a:t>Злочин є закінченим</a:t>
            </a:r>
            <a:r>
              <a:rPr lang="uk-UA" sz="1200" dirty="0"/>
              <a:t> з моменту настання тяжких наслідків для хворого.</a:t>
            </a:r>
          </a:p>
          <a:p>
            <a:r>
              <a:rPr lang="uk-UA" sz="1200" dirty="0"/>
              <a:t>Із </a:t>
            </a:r>
            <a:r>
              <a:rPr lang="uk-UA" sz="1200" b="1" dirty="0"/>
              <a:t>суб’єктивної сторони</a:t>
            </a:r>
            <a:r>
              <a:rPr lang="uk-UA" sz="1200" dirty="0"/>
              <a:t> злочин характеризується необережною формою вини (злочинною самовпевненістю чи злочинною недбалістю).</a:t>
            </a:r>
          </a:p>
          <a:p>
            <a:r>
              <a:rPr lang="uk-UA" sz="1200" b="1" dirty="0"/>
              <a:t>Суб’єкт злочину – </a:t>
            </a:r>
            <a:r>
              <a:rPr lang="uk-UA" sz="1200" dirty="0"/>
              <a:t>спеціальним, тобто медичний чи фармацевтичний працівник.</a:t>
            </a:r>
          </a:p>
          <a:p>
            <a:r>
              <a:rPr lang="uk-UA" sz="1200" dirty="0"/>
              <a:t>Із </a:t>
            </a:r>
            <a:r>
              <a:rPr lang="uk-UA" sz="1200" b="1" dirty="0"/>
              <a:t>суб’єктивної сторони</a:t>
            </a:r>
            <a:r>
              <a:rPr lang="uk-UA" sz="1200" dirty="0"/>
              <a:t> злочин характеризується необережною формою вини (злочинною самовпевненістю чи злочинною недбалістю).</a:t>
            </a:r>
          </a:p>
          <a:p>
            <a:r>
              <a:rPr lang="uk-UA" sz="1200" b="1" dirty="0"/>
              <a:t>Кваліфікуючою ознакою злочину</a:t>
            </a:r>
            <a:r>
              <a:rPr lang="uk-UA" sz="1200" dirty="0"/>
              <a:t> (ч. 2 ст. 140 КК) є спричинення діянням тяжких наслідків неповнолітньому.</a:t>
            </a:r>
          </a:p>
          <a:p>
            <a:r>
              <a:rPr lang="uk-UA" sz="1200" dirty="0"/>
              <a:t> </a:t>
            </a:r>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prstClr val="white"/>
              </a:solidFill>
            </a:endParaRPr>
          </a:p>
        </p:txBody>
      </p:sp>
    </p:spTree>
    <p:extLst>
      <p:ext uri="{BB962C8B-B14F-4D97-AF65-F5344CB8AC3E}">
        <p14:creationId xmlns:p14="http://schemas.microsoft.com/office/powerpoint/2010/main" val="159693932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solidFill>
                  <a:schemeClr val="accent1">
                    <a:lumMod val="75000"/>
                  </a:schemeClr>
                </a:solidFill>
                <a:effectLst>
                  <a:outerShdw blurRad="38100" dist="38100" dir="2700000" algn="tl">
                    <a:srgbClr val="000000">
                      <a:alpha val="43137"/>
                    </a:srgbClr>
                  </a:outerShdw>
                </a:effectLst>
              </a:rPr>
              <a:t>ТЕМА </a:t>
            </a:r>
            <a:r>
              <a:rPr lang="en-US" b="1" dirty="0" smtClean="0">
                <a:solidFill>
                  <a:schemeClr val="accent1">
                    <a:lumMod val="75000"/>
                  </a:schemeClr>
                </a:solidFill>
                <a:effectLst>
                  <a:outerShdw blurRad="38100" dist="38100" dir="2700000" algn="tl">
                    <a:srgbClr val="000000">
                      <a:alpha val="43137"/>
                    </a:srgbClr>
                  </a:outerShdw>
                </a:effectLst>
              </a:rPr>
              <a:t>3</a:t>
            </a:r>
            <a:endParaRPr lang="uk-UA" b="1" dirty="0">
              <a:solidFill>
                <a:schemeClr val="accent1">
                  <a:lumMod val="75000"/>
                </a:schemeClr>
              </a:solidFill>
              <a:effectLst>
                <a:outerShdw blurRad="38100" dist="38100" dir="2700000" algn="tl">
                  <a:srgbClr val="000000">
                    <a:alpha val="43137"/>
                  </a:srgbClr>
                </a:outerShdw>
              </a:effectLst>
            </a:endParaRPr>
          </a:p>
        </p:txBody>
      </p:sp>
      <p:sp>
        <p:nvSpPr>
          <p:cNvPr id="4" name="Объект 3"/>
          <p:cNvSpPr>
            <a:spLocks noGrp="1"/>
          </p:cNvSpPr>
          <p:nvPr>
            <p:ph sz="quarter" idx="13"/>
          </p:nvPr>
        </p:nvSpPr>
        <p:spPr>
          <a:xfrm>
            <a:off x="1403648" y="1254666"/>
            <a:ext cx="7740352" cy="3816424"/>
          </a:xfrm>
        </p:spPr>
        <p:txBody>
          <a:bodyPr>
            <a:noAutofit/>
          </a:bodyPr>
          <a:lstStyle/>
          <a:p>
            <a:pPr marL="90488" lvl="0" indent="-90488">
              <a:buFont typeface="+mj-lt"/>
              <a:buAutoNum type="arabicPeriod"/>
            </a:pPr>
            <a:r>
              <a:rPr lang="uk-UA" sz="1000" dirty="0"/>
              <a:t>Конституція України від 28.06.1996 р. № 254к/96-ВР. Дата оновлення: 21.02.2019. </a:t>
            </a:r>
            <a:r>
              <a:rPr lang="uk-UA" sz="1000" dirty="0" smtClean="0"/>
              <a:t>                                                                                                     </a:t>
            </a:r>
            <a:r>
              <a:rPr lang="en-US" sz="1000" dirty="0" smtClean="0"/>
              <a:t>URL</a:t>
            </a:r>
            <a:r>
              <a:rPr lang="uk-UA" sz="1000" dirty="0" smtClean="0"/>
              <a:t>:  </a:t>
            </a:r>
            <a:r>
              <a:rPr lang="uk-UA" sz="1000" u="sng" dirty="0" err="1">
                <a:hlinkClick r:id="rId2"/>
              </a:rPr>
              <a:t>https</a:t>
            </a:r>
            <a:r>
              <a:rPr lang="uk-UA" sz="1000" u="sng" dirty="0">
                <a:hlinkClick r:id="rId2"/>
              </a:rPr>
              <a:t>://</a:t>
            </a:r>
            <a:r>
              <a:rPr lang="uk-UA" sz="1000" u="sng" dirty="0" err="1">
                <a:hlinkClick r:id="rId2"/>
              </a:rPr>
              <a:t>zakon.rada.gov.ua</a:t>
            </a:r>
            <a:r>
              <a:rPr lang="uk-UA" sz="1000" u="sng" dirty="0">
                <a:hlinkClick r:id="rId2"/>
              </a:rPr>
              <a:t>/</a:t>
            </a:r>
            <a:r>
              <a:rPr lang="uk-UA" sz="1000" u="sng" dirty="0" err="1">
                <a:hlinkClick r:id="rId2"/>
              </a:rPr>
              <a:t>laws</a:t>
            </a:r>
            <a:r>
              <a:rPr lang="uk-UA" sz="1000" u="sng" dirty="0">
                <a:hlinkClick r:id="rId2"/>
              </a:rPr>
              <a:t>/</a:t>
            </a:r>
            <a:r>
              <a:rPr lang="uk-UA" sz="1000" u="sng" dirty="0" err="1">
                <a:hlinkClick r:id="rId2"/>
              </a:rPr>
              <a:t>show</a:t>
            </a:r>
            <a:r>
              <a:rPr lang="uk-UA" sz="1000" u="sng" dirty="0">
                <a:hlinkClick r:id="rId2"/>
              </a:rPr>
              <a:t>/254%D0%BA/96-%D0%B2%D1%80</a:t>
            </a:r>
            <a:r>
              <a:rPr lang="uk-UA" sz="1000" dirty="0"/>
              <a:t>.</a:t>
            </a:r>
          </a:p>
          <a:p>
            <a:pPr marL="90488" lvl="0" indent="-90488">
              <a:buFont typeface="+mj-lt"/>
              <a:buAutoNum type="arabicPeriod"/>
            </a:pPr>
            <a:r>
              <a:rPr lang="uk-UA" sz="1000" dirty="0"/>
              <a:t>Кримінальний кодекс України в</a:t>
            </a:r>
            <a:r>
              <a:rPr lang="ru-RU" sz="1000" dirty="0"/>
              <a:t>i</a:t>
            </a:r>
            <a:r>
              <a:rPr lang="uk-UA" sz="1000" dirty="0"/>
              <a:t>д 05.04.2001. № 2341-</a:t>
            </a:r>
            <a:r>
              <a:rPr lang="ru-RU" sz="1000" dirty="0"/>
              <a:t>III</a:t>
            </a:r>
            <a:r>
              <a:rPr lang="uk-UA" sz="1000" dirty="0"/>
              <a:t>. Дата оновлення: 26.02.2019. </a:t>
            </a:r>
            <a:r>
              <a:rPr lang="ru-RU" sz="1000" dirty="0"/>
              <a:t>URL</a:t>
            </a:r>
            <a:r>
              <a:rPr lang="uk-UA" sz="1000" dirty="0"/>
              <a:t>: </a:t>
            </a:r>
            <a:r>
              <a:rPr lang="ru-RU" sz="1000" u="sng" dirty="0" err="1">
                <a:hlinkClick r:id="rId3"/>
              </a:rPr>
              <a:t>https</a:t>
            </a:r>
            <a:r>
              <a:rPr lang="uk-UA" sz="1000" u="sng" dirty="0">
                <a:hlinkClick r:id="rId3"/>
              </a:rPr>
              <a:t>://</a:t>
            </a:r>
            <a:r>
              <a:rPr lang="ru-RU" sz="1000" u="sng" dirty="0" err="1">
                <a:hlinkClick r:id="rId3"/>
              </a:rPr>
              <a:t>zakon</a:t>
            </a:r>
            <a:r>
              <a:rPr lang="uk-UA" sz="1000" u="sng" dirty="0">
                <a:hlinkClick r:id="rId3"/>
              </a:rPr>
              <a:t>.</a:t>
            </a:r>
            <a:r>
              <a:rPr lang="ru-RU" sz="1000" u="sng" dirty="0" err="1">
                <a:hlinkClick r:id="rId3"/>
              </a:rPr>
              <a:t>rada</a:t>
            </a:r>
            <a:r>
              <a:rPr lang="uk-UA" sz="1000" u="sng" dirty="0">
                <a:hlinkClick r:id="rId3"/>
              </a:rPr>
              <a:t>.</a:t>
            </a:r>
            <a:r>
              <a:rPr lang="ru-RU" sz="1000" u="sng" dirty="0" err="1">
                <a:hlinkClick r:id="rId3"/>
              </a:rPr>
              <a:t>gov</a:t>
            </a:r>
            <a:r>
              <a:rPr lang="uk-UA" sz="1000" u="sng" dirty="0">
                <a:hlinkClick r:id="rId3"/>
              </a:rPr>
              <a:t>.</a:t>
            </a:r>
            <a:r>
              <a:rPr lang="ru-RU" sz="1000" u="sng" dirty="0" err="1">
                <a:hlinkClick r:id="rId3"/>
              </a:rPr>
              <a:t>ua</a:t>
            </a:r>
            <a:r>
              <a:rPr lang="uk-UA" sz="1000" u="sng" dirty="0">
                <a:hlinkClick r:id="rId3"/>
              </a:rPr>
              <a:t>/</a:t>
            </a:r>
            <a:r>
              <a:rPr lang="ru-RU" sz="1000" u="sng" dirty="0" err="1">
                <a:hlinkClick r:id="rId3"/>
              </a:rPr>
              <a:t>laws</a:t>
            </a:r>
            <a:r>
              <a:rPr lang="uk-UA" sz="1000" u="sng" dirty="0">
                <a:hlinkClick r:id="rId3"/>
              </a:rPr>
              <a:t>/</a:t>
            </a:r>
            <a:r>
              <a:rPr lang="ru-RU" sz="1000" u="sng" dirty="0" err="1">
                <a:hlinkClick r:id="rId3"/>
              </a:rPr>
              <a:t>show</a:t>
            </a:r>
            <a:r>
              <a:rPr lang="uk-UA" sz="1000" u="sng" dirty="0">
                <a:hlinkClick r:id="rId3"/>
              </a:rPr>
              <a:t>/2341-14</a:t>
            </a:r>
            <a:r>
              <a:rPr lang="uk-UA" sz="1000" dirty="0"/>
              <a:t>.</a:t>
            </a:r>
          </a:p>
          <a:p>
            <a:pPr marL="90488" lvl="0" indent="-90488">
              <a:buFont typeface="+mj-lt"/>
              <a:buAutoNum type="arabicPeriod"/>
            </a:pPr>
            <a:r>
              <a:rPr lang="uk-UA" sz="1000" dirty="0"/>
              <a:t>Правила судово-медичного визначення ступеня тяжкості тілесних ушкоджень, затверджених наказом Міністерства охорони здоров’я від 17 січня 1995 р. № 6, зареєстрованих Міністерством юстиції України 26 червня 1995 р. № 255/791. </a:t>
            </a:r>
            <a:r>
              <a:rPr lang="uk-UA" sz="1000" dirty="0" smtClean="0"/>
              <a:t>			 </a:t>
            </a:r>
            <a:r>
              <a:rPr lang="ru-RU" sz="1000" dirty="0" smtClean="0"/>
              <a:t>URL</a:t>
            </a:r>
            <a:r>
              <a:rPr lang="uk-UA" sz="1000" dirty="0"/>
              <a:t>: </a:t>
            </a:r>
            <a:r>
              <a:rPr lang="uk-UA" sz="1000" u="sng" dirty="0" err="1">
                <a:hlinkClick r:id="rId4"/>
              </a:rPr>
              <a:t>https</a:t>
            </a:r>
            <a:r>
              <a:rPr lang="uk-UA" sz="1000" u="sng" dirty="0">
                <a:hlinkClick r:id="rId4"/>
              </a:rPr>
              <a:t>://</a:t>
            </a:r>
            <a:r>
              <a:rPr lang="uk-UA" sz="1000" u="sng" dirty="0" err="1">
                <a:hlinkClick r:id="rId4"/>
              </a:rPr>
              <a:t>zakon.rada.gov.ua</a:t>
            </a:r>
            <a:r>
              <a:rPr lang="uk-UA" sz="1000" u="sng" dirty="0">
                <a:hlinkClick r:id="rId4"/>
              </a:rPr>
              <a:t>/</a:t>
            </a:r>
            <a:r>
              <a:rPr lang="uk-UA" sz="1000" u="sng" dirty="0" err="1">
                <a:hlinkClick r:id="rId4"/>
              </a:rPr>
              <a:t>laws</a:t>
            </a:r>
            <a:r>
              <a:rPr lang="uk-UA" sz="1000" u="sng" dirty="0">
                <a:hlinkClick r:id="rId4"/>
              </a:rPr>
              <a:t>/</a:t>
            </a:r>
            <a:r>
              <a:rPr lang="uk-UA" sz="1000" u="sng" dirty="0" err="1">
                <a:hlinkClick r:id="rId4"/>
              </a:rPr>
              <a:t>show</a:t>
            </a:r>
            <a:r>
              <a:rPr lang="uk-UA" sz="1000" u="sng" dirty="0">
                <a:hlinkClick r:id="rId4"/>
              </a:rPr>
              <a:t>/z0255-95</a:t>
            </a:r>
            <a:r>
              <a:rPr lang="uk-UA" sz="1000" dirty="0"/>
              <a:t>.</a:t>
            </a:r>
          </a:p>
          <a:p>
            <a:pPr marL="90488" lvl="0" indent="-90488">
              <a:buFont typeface="+mj-lt"/>
              <a:buAutoNum type="arabicPeriod"/>
            </a:pPr>
            <a:r>
              <a:rPr lang="uk-UA" sz="1000" dirty="0"/>
              <a:t>Про судову практику в справах про злочини про життя та </a:t>
            </a:r>
            <a:r>
              <a:rPr lang="uk-UA" sz="1000" dirty="0" err="1"/>
              <a:t>здоров</a:t>
            </a:r>
            <a:r>
              <a:rPr lang="ru-RU" sz="1000" dirty="0"/>
              <a:t>’</a:t>
            </a:r>
            <a:r>
              <a:rPr lang="uk-UA" sz="1000" dirty="0"/>
              <a:t>я особи. Постанова Пленуму Верховного Суду України від 07 лютого 2003 р. № 2. URL.: </a:t>
            </a:r>
            <a:r>
              <a:rPr lang="uk-UA" sz="1000" u="sng" dirty="0" err="1">
                <a:hlinkClick r:id="rId5"/>
              </a:rPr>
              <a:t>https</a:t>
            </a:r>
            <a:r>
              <a:rPr lang="uk-UA" sz="1000" u="sng" dirty="0">
                <a:hlinkClick r:id="rId5"/>
              </a:rPr>
              <a:t>://</a:t>
            </a:r>
            <a:r>
              <a:rPr lang="uk-UA" sz="1000" u="sng" dirty="0" err="1">
                <a:hlinkClick r:id="rId5"/>
              </a:rPr>
              <a:t>zakon.rada.gov.ua</a:t>
            </a:r>
            <a:r>
              <a:rPr lang="uk-UA" sz="1000" u="sng" dirty="0">
                <a:hlinkClick r:id="rId5"/>
              </a:rPr>
              <a:t>/</a:t>
            </a:r>
            <a:r>
              <a:rPr lang="uk-UA" sz="1000" u="sng" dirty="0" err="1">
                <a:hlinkClick r:id="rId5"/>
              </a:rPr>
              <a:t>laws</a:t>
            </a:r>
            <a:r>
              <a:rPr lang="uk-UA" sz="1000" u="sng" dirty="0">
                <a:hlinkClick r:id="rId5"/>
              </a:rPr>
              <a:t>/</a:t>
            </a:r>
            <a:r>
              <a:rPr lang="uk-UA" sz="1000" u="sng" dirty="0" err="1">
                <a:hlinkClick r:id="rId5"/>
              </a:rPr>
              <a:t>show</a:t>
            </a:r>
            <a:r>
              <a:rPr lang="uk-UA" sz="1000" u="sng" dirty="0">
                <a:hlinkClick r:id="rId5"/>
              </a:rPr>
              <a:t>/v0002700-03</a:t>
            </a:r>
            <a:r>
              <a:rPr lang="uk-UA" sz="1000" dirty="0"/>
              <a:t>.</a:t>
            </a:r>
          </a:p>
          <a:p>
            <a:pPr marL="90488" lvl="0" indent="-90488">
              <a:buFont typeface="+mj-lt"/>
              <a:buAutoNum type="arabicPeriod"/>
            </a:pPr>
            <a:r>
              <a:rPr lang="uk-UA" sz="1000" dirty="0"/>
              <a:t>Про судову практику у справах про необхідну оборону. Постанова Пленуму Верховного Суду України від 26 квітня 2002 р. № 1.  </a:t>
            </a:r>
            <a:r>
              <a:rPr lang="uk-UA" sz="1000" dirty="0" smtClean="0"/>
              <a:t>          URL</a:t>
            </a:r>
            <a:r>
              <a:rPr lang="uk-UA" sz="1000" dirty="0"/>
              <a:t>.: </a:t>
            </a:r>
            <a:r>
              <a:rPr lang="uk-UA" sz="1000" u="sng" dirty="0" err="1">
                <a:hlinkClick r:id="rId6"/>
              </a:rPr>
              <a:t>https</a:t>
            </a:r>
            <a:r>
              <a:rPr lang="uk-UA" sz="1000" u="sng" dirty="0">
                <a:hlinkClick r:id="rId6"/>
              </a:rPr>
              <a:t>://</a:t>
            </a:r>
            <a:r>
              <a:rPr lang="uk-UA" sz="1000" u="sng" dirty="0" err="1">
                <a:hlinkClick r:id="rId6"/>
              </a:rPr>
              <a:t>zakon.rada.gov.ua</a:t>
            </a:r>
            <a:r>
              <a:rPr lang="uk-UA" sz="1000" u="sng" dirty="0">
                <a:hlinkClick r:id="rId6"/>
              </a:rPr>
              <a:t>/</a:t>
            </a:r>
            <a:r>
              <a:rPr lang="uk-UA" sz="1000" u="sng" dirty="0" err="1">
                <a:hlinkClick r:id="rId6"/>
              </a:rPr>
              <a:t>laws</a:t>
            </a:r>
            <a:r>
              <a:rPr lang="uk-UA" sz="1000" u="sng" dirty="0">
                <a:hlinkClick r:id="rId6"/>
              </a:rPr>
              <a:t>/</a:t>
            </a:r>
            <a:r>
              <a:rPr lang="uk-UA" sz="1000" u="sng" dirty="0" err="1">
                <a:hlinkClick r:id="rId6"/>
              </a:rPr>
              <a:t>show</a:t>
            </a:r>
            <a:r>
              <a:rPr lang="uk-UA" sz="1000" u="sng" dirty="0">
                <a:hlinkClick r:id="rId6"/>
              </a:rPr>
              <a:t>/v0001700-02</a:t>
            </a:r>
            <a:r>
              <a:rPr lang="uk-UA" sz="1000" dirty="0"/>
              <a:t>.</a:t>
            </a:r>
          </a:p>
          <a:p>
            <a:pPr marL="90488" lvl="0" indent="-90488">
              <a:buFont typeface="+mj-lt"/>
              <a:buAutoNum type="arabicPeriod"/>
            </a:pPr>
            <a:r>
              <a:rPr lang="uk-UA" sz="1000" dirty="0"/>
              <a:t>Про встановлення діагностичних критеріїв смерті мозку та процедури констатації моменту смерті людини : затверджена наказом МОЗ України від 23.09.2013  № 821. URL.: </a:t>
            </a:r>
            <a:r>
              <a:rPr lang="uk-UA" sz="1000" u="sng" dirty="0" err="1">
                <a:hlinkClick r:id="rId7"/>
              </a:rPr>
              <a:t>https</a:t>
            </a:r>
            <a:r>
              <a:rPr lang="uk-UA" sz="1000" u="sng" dirty="0">
                <a:hlinkClick r:id="rId7"/>
              </a:rPr>
              <a:t>://</a:t>
            </a:r>
            <a:r>
              <a:rPr lang="uk-UA" sz="1000" u="sng" dirty="0" err="1">
                <a:hlinkClick r:id="rId7"/>
              </a:rPr>
              <a:t>zakon.rada.gov.ua</a:t>
            </a:r>
            <a:r>
              <a:rPr lang="uk-UA" sz="1000" u="sng" dirty="0">
                <a:hlinkClick r:id="rId7"/>
              </a:rPr>
              <a:t>/</a:t>
            </a:r>
            <a:r>
              <a:rPr lang="uk-UA" sz="1000" u="sng" dirty="0" err="1">
                <a:hlinkClick r:id="rId7"/>
              </a:rPr>
              <a:t>laws</a:t>
            </a:r>
            <a:r>
              <a:rPr lang="uk-UA" sz="1000" u="sng" dirty="0">
                <a:hlinkClick r:id="rId7"/>
              </a:rPr>
              <a:t>/</a:t>
            </a:r>
            <a:r>
              <a:rPr lang="uk-UA" sz="1000" u="sng" dirty="0" err="1">
                <a:hlinkClick r:id="rId7"/>
              </a:rPr>
              <a:t>show</a:t>
            </a:r>
            <a:r>
              <a:rPr lang="uk-UA" sz="1000" u="sng" dirty="0">
                <a:hlinkClick r:id="rId7"/>
              </a:rPr>
              <a:t>/z1757-13</a:t>
            </a:r>
            <a:r>
              <a:rPr lang="uk-UA" sz="1000" dirty="0"/>
              <a:t>.</a:t>
            </a:r>
          </a:p>
          <a:p>
            <a:pPr marL="90488" lvl="0" indent="-90488">
              <a:buFont typeface="+mj-lt"/>
              <a:buAutoNum type="arabicPeriod"/>
            </a:pPr>
            <a:r>
              <a:rPr lang="uk-UA" sz="1000" dirty="0"/>
              <a:t>Науково-практичний коментар Кримінального кодексу України ; за ред. М. І. Мельника, М. І. Хавронюка. 10-те вид., </a:t>
            </a:r>
            <a:r>
              <a:rPr lang="uk-UA" sz="1000" dirty="0" err="1"/>
              <a:t>переробл</a:t>
            </a:r>
            <a:r>
              <a:rPr lang="uk-UA" sz="1000" dirty="0"/>
              <a:t>. та </a:t>
            </a:r>
            <a:r>
              <a:rPr lang="uk-UA" sz="1000" dirty="0" err="1"/>
              <a:t>допов</a:t>
            </a:r>
            <a:r>
              <a:rPr lang="uk-UA" sz="1000" dirty="0"/>
              <a:t>.  Київ : ВД «</a:t>
            </a:r>
            <a:r>
              <a:rPr lang="uk-UA" sz="1000" dirty="0" err="1"/>
              <a:t>Дакор</a:t>
            </a:r>
            <a:r>
              <a:rPr lang="uk-UA" sz="1000" dirty="0"/>
              <a:t>», 2018. 1360 с.</a:t>
            </a:r>
          </a:p>
          <a:p>
            <a:pPr marL="90488" lvl="0" indent="-90488">
              <a:buFont typeface="+mj-lt"/>
              <a:buAutoNum type="arabicPeriod"/>
            </a:pPr>
            <a:r>
              <a:rPr lang="ru-RU" sz="1000" dirty="0" err="1"/>
              <a:t>Кримінальний</a:t>
            </a:r>
            <a:r>
              <a:rPr lang="ru-RU" sz="1000" dirty="0"/>
              <a:t> кодекс </a:t>
            </a:r>
            <a:r>
              <a:rPr lang="ru-RU" sz="1000" dirty="0" err="1"/>
              <a:t>України</a:t>
            </a:r>
            <a:r>
              <a:rPr lang="ru-RU" sz="1000" dirty="0"/>
              <a:t>: </a:t>
            </a:r>
            <a:r>
              <a:rPr lang="ru-RU" sz="1000" dirty="0" err="1"/>
              <a:t>Науково-практичний</a:t>
            </a:r>
            <a:r>
              <a:rPr lang="ru-RU" sz="1000" dirty="0"/>
              <a:t> </a:t>
            </a:r>
            <a:r>
              <a:rPr lang="ru-RU" sz="1000" dirty="0" err="1"/>
              <a:t>коментар</a:t>
            </a:r>
            <a:r>
              <a:rPr lang="ru-RU" sz="1000" dirty="0"/>
              <a:t> ; за </a:t>
            </a:r>
            <a:r>
              <a:rPr lang="ru-RU" sz="1000" dirty="0" err="1"/>
              <a:t>заг</a:t>
            </a:r>
            <a:r>
              <a:rPr lang="ru-RU" sz="1000" dirty="0"/>
              <a:t>. ред. О.М. </a:t>
            </a:r>
            <a:r>
              <a:rPr lang="ru-RU" sz="1000" dirty="0" err="1"/>
              <a:t>Джужі</a:t>
            </a:r>
            <a:r>
              <a:rPr lang="ru-RU" sz="1000" dirty="0"/>
              <a:t>, А.В. </a:t>
            </a:r>
            <a:r>
              <a:rPr lang="ru-RU" sz="1000" dirty="0" err="1"/>
              <a:t>Савченка</a:t>
            </a:r>
            <a:r>
              <a:rPr lang="ru-RU" sz="1000" dirty="0"/>
              <a:t>, В.В. </a:t>
            </a:r>
            <a:r>
              <a:rPr lang="ru-RU" sz="1000" dirty="0" err="1"/>
              <a:t>Чернєя</a:t>
            </a:r>
            <a:r>
              <a:rPr lang="ru-RU" sz="1000" dirty="0"/>
              <a:t>. </a:t>
            </a:r>
            <a:r>
              <a:rPr lang="ru-RU" sz="1000" dirty="0" err="1"/>
              <a:t>Київ</a:t>
            </a:r>
            <a:r>
              <a:rPr lang="ru-RU" sz="1000" dirty="0"/>
              <a:t> : </a:t>
            </a:r>
            <a:r>
              <a:rPr lang="ru-RU" sz="1000" dirty="0" err="1"/>
              <a:t>Юрінком</a:t>
            </a:r>
            <a:r>
              <a:rPr lang="ru-RU" sz="1000" dirty="0"/>
              <a:t> </a:t>
            </a:r>
            <a:r>
              <a:rPr lang="ru-RU" sz="1000" dirty="0" err="1"/>
              <a:t>Інтер</a:t>
            </a:r>
            <a:r>
              <a:rPr lang="ru-RU" sz="1000" dirty="0"/>
              <a:t>, 2017. 1316 с.</a:t>
            </a:r>
            <a:endParaRPr lang="uk-UA" sz="1000" dirty="0"/>
          </a:p>
          <a:p>
            <a:pPr marL="90488" lvl="0" indent="-90488">
              <a:buFont typeface="+mj-lt"/>
              <a:buAutoNum type="arabicPeriod"/>
            </a:pPr>
            <a:r>
              <a:rPr lang="ru-RU" sz="1000" dirty="0" err="1"/>
              <a:t>Кримінальне</a:t>
            </a:r>
            <a:r>
              <a:rPr lang="ru-RU" sz="1000" dirty="0"/>
              <a:t> право </a:t>
            </a:r>
            <a:r>
              <a:rPr lang="ru-RU" sz="1000" dirty="0" err="1"/>
              <a:t>України</a:t>
            </a:r>
            <a:r>
              <a:rPr lang="ru-RU" sz="1000" dirty="0"/>
              <a:t>: </a:t>
            </a:r>
            <a:r>
              <a:rPr lang="ru-RU" sz="1000" dirty="0" err="1"/>
              <a:t>Особлива</a:t>
            </a:r>
            <a:r>
              <a:rPr lang="ru-RU" sz="1000" dirty="0"/>
              <a:t> </a:t>
            </a:r>
            <a:r>
              <a:rPr lang="ru-RU" sz="1000" dirty="0" err="1"/>
              <a:t>частина</a:t>
            </a:r>
            <a:r>
              <a:rPr lang="ru-RU" sz="1000" dirty="0"/>
              <a:t> : </a:t>
            </a:r>
            <a:r>
              <a:rPr lang="ru-RU" sz="1000" dirty="0" err="1"/>
              <a:t>підручник</a:t>
            </a:r>
            <a:r>
              <a:rPr lang="ru-RU" sz="1000" dirty="0"/>
              <a:t> / Ю. В. </a:t>
            </a:r>
            <a:r>
              <a:rPr lang="ru-RU" sz="1000" dirty="0" err="1"/>
              <a:t>Баулін</a:t>
            </a:r>
            <a:r>
              <a:rPr lang="ru-RU" sz="1000" dirty="0"/>
              <a:t>, В. І. Борисов, В. І. </a:t>
            </a:r>
            <a:r>
              <a:rPr lang="ru-RU" sz="1000" dirty="0" err="1"/>
              <a:t>Тютюгін</a:t>
            </a:r>
            <a:r>
              <a:rPr lang="ru-RU" sz="1000" dirty="0"/>
              <a:t> та </a:t>
            </a:r>
            <a:r>
              <a:rPr lang="ru-RU" sz="1000" dirty="0" err="1"/>
              <a:t>ін</a:t>
            </a:r>
            <a:r>
              <a:rPr lang="ru-RU" sz="1000" dirty="0"/>
              <a:t>. ; за ред. В. В. </a:t>
            </a:r>
            <a:r>
              <a:rPr lang="ru-RU" sz="1000" dirty="0" err="1"/>
              <a:t>Сташиса</a:t>
            </a:r>
            <a:r>
              <a:rPr lang="ru-RU" sz="1000" dirty="0"/>
              <a:t>, В. Я. </a:t>
            </a:r>
            <a:r>
              <a:rPr lang="ru-RU" sz="1000" dirty="0" err="1"/>
              <a:t>Тація</a:t>
            </a:r>
            <a:r>
              <a:rPr lang="ru-RU" sz="1000" dirty="0"/>
              <a:t>. 5-те вид., </a:t>
            </a:r>
            <a:r>
              <a:rPr lang="ru-RU" sz="1000" dirty="0" err="1"/>
              <a:t>переробл</a:t>
            </a:r>
            <a:r>
              <a:rPr lang="ru-RU" sz="1000" dirty="0"/>
              <a:t>. і </a:t>
            </a:r>
            <a:r>
              <a:rPr lang="ru-RU" sz="1000" dirty="0" err="1"/>
              <a:t>допов</a:t>
            </a:r>
            <a:r>
              <a:rPr lang="ru-RU" sz="1000" dirty="0"/>
              <a:t>. </a:t>
            </a:r>
            <a:r>
              <a:rPr lang="ru-RU" sz="1000" dirty="0" err="1"/>
              <a:t>Харків</a:t>
            </a:r>
            <a:r>
              <a:rPr lang="ru-RU" sz="1000" dirty="0"/>
              <a:t> : Право, 2015. 680 с.</a:t>
            </a:r>
            <a:endParaRPr lang="uk-UA" sz="1000" dirty="0"/>
          </a:p>
          <a:p>
            <a:pPr marL="90488" lvl="0" indent="-90488">
              <a:buFont typeface="+mj-lt"/>
              <a:buAutoNum type="arabicPeriod"/>
            </a:pPr>
            <a:r>
              <a:rPr lang="uk-UA" sz="1000" dirty="0" err="1"/>
              <a:t>Ортинський</a:t>
            </a:r>
            <a:r>
              <a:rPr lang="uk-UA" sz="1000" dirty="0"/>
              <a:t>  В.Л., </a:t>
            </a:r>
            <a:r>
              <a:rPr lang="uk-UA" sz="1000" dirty="0" err="1"/>
              <a:t>Марисюк</a:t>
            </a:r>
            <a:r>
              <a:rPr lang="uk-UA" sz="1000" dirty="0"/>
              <a:t> К. Б., Ступник Я. В. Кримінальне право України. Особлива частина  : </a:t>
            </a:r>
            <a:r>
              <a:rPr lang="uk-UA" sz="1000" dirty="0" err="1"/>
              <a:t>навч</a:t>
            </a:r>
            <a:r>
              <a:rPr lang="uk-UA" sz="1000" dirty="0"/>
              <a:t>. </a:t>
            </a:r>
            <a:r>
              <a:rPr lang="uk-UA" sz="1000" dirty="0" err="1"/>
              <a:t>посіб</a:t>
            </a:r>
            <a:r>
              <a:rPr lang="uk-UA" sz="1000" dirty="0"/>
              <a:t>. для студентів спец. 081 «Право» . Львів: Вид-во Львів. політехніки, 2018. 422 с.</a:t>
            </a:r>
          </a:p>
        </p:txBody>
      </p:sp>
      <p:sp>
        <p:nvSpPr>
          <p:cNvPr id="3" name="Текст 2"/>
          <p:cNvSpPr>
            <a:spLocks noGrp="1"/>
          </p:cNvSpPr>
          <p:nvPr>
            <p:ph type="body" idx="1"/>
          </p:nvPr>
        </p:nvSpPr>
        <p:spPr/>
        <p:txBody>
          <a:bodyPr/>
          <a:lstStyle/>
          <a:p>
            <a:r>
              <a:rPr lang="uk-UA" dirty="0" smtClean="0"/>
              <a:t>РЕКОМЕНДОВАНІ  ДЖЕРЕЛА</a:t>
            </a:r>
            <a:endParaRPr lang="uk-UA" dirty="0"/>
          </a:p>
        </p:txBody>
      </p:sp>
    </p:spTree>
    <p:extLst>
      <p:ext uri="{BB962C8B-B14F-4D97-AF65-F5344CB8AC3E}">
        <p14:creationId xmlns:p14="http://schemas.microsoft.com/office/powerpoint/2010/main" val="2024278403"/>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solidFill>
                  <a:schemeClr val="accent1">
                    <a:lumMod val="75000"/>
                  </a:schemeClr>
                </a:solidFill>
                <a:effectLst>
                  <a:outerShdw blurRad="38100" dist="38100" dir="2700000" algn="tl">
                    <a:srgbClr val="000000">
                      <a:alpha val="43137"/>
                    </a:srgbClr>
                  </a:outerShdw>
                </a:effectLst>
              </a:rPr>
              <a:t>ТЕМА </a:t>
            </a:r>
            <a:r>
              <a:rPr lang="en-US" b="1" dirty="0" smtClean="0">
                <a:solidFill>
                  <a:schemeClr val="accent1">
                    <a:lumMod val="75000"/>
                  </a:schemeClr>
                </a:solidFill>
                <a:effectLst>
                  <a:outerShdw blurRad="38100" dist="38100" dir="2700000" algn="tl">
                    <a:srgbClr val="000000">
                      <a:alpha val="43137"/>
                    </a:srgbClr>
                  </a:outerShdw>
                </a:effectLst>
              </a:rPr>
              <a:t>3</a:t>
            </a:r>
            <a:endParaRPr lang="uk-UA" b="1" dirty="0">
              <a:solidFill>
                <a:schemeClr val="accent1">
                  <a:lumMod val="75000"/>
                </a:schemeClr>
              </a:solidFill>
              <a:effectLst>
                <a:outerShdw blurRad="38100" dist="38100" dir="2700000" algn="tl">
                  <a:srgbClr val="000000">
                    <a:alpha val="43137"/>
                  </a:srgbClr>
                </a:outerShdw>
              </a:effectLst>
            </a:endParaRPr>
          </a:p>
        </p:txBody>
      </p:sp>
      <p:sp>
        <p:nvSpPr>
          <p:cNvPr id="4" name="Объект 3"/>
          <p:cNvSpPr>
            <a:spLocks noGrp="1"/>
          </p:cNvSpPr>
          <p:nvPr>
            <p:ph sz="quarter" idx="13"/>
          </p:nvPr>
        </p:nvSpPr>
        <p:spPr>
          <a:xfrm>
            <a:off x="1331640" y="1275606"/>
            <a:ext cx="7812360" cy="3816424"/>
          </a:xfrm>
        </p:spPr>
        <p:txBody>
          <a:bodyPr>
            <a:noAutofit/>
          </a:bodyPr>
          <a:lstStyle/>
          <a:p>
            <a:pPr marL="228600" lvl="0" indent="-228600">
              <a:buFont typeface="+mj-lt"/>
              <a:buAutoNum type="arabicPeriod" startAt="11"/>
            </a:pPr>
            <a:r>
              <a:rPr lang="uk-UA" sz="1000" dirty="0" err="1"/>
              <a:t>Дудоров</a:t>
            </a:r>
            <a:r>
              <a:rPr lang="uk-UA" sz="1000" dirty="0"/>
              <a:t> О.О. Кримінальне право: теорія і практика (вибрані праці). Київ: </a:t>
            </a:r>
            <a:r>
              <a:rPr lang="uk-UA" sz="1000" dirty="0" err="1"/>
              <a:t>Ваіте</a:t>
            </a:r>
            <a:r>
              <a:rPr lang="uk-UA" sz="1000" dirty="0"/>
              <a:t>, 2017. 872 с.</a:t>
            </a:r>
          </a:p>
          <a:p>
            <a:pPr marL="180975" lvl="0" indent="-180975">
              <a:buFont typeface="+mj-lt"/>
              <a:buAutoNum type="arabicPeriod" startAt="11"/>
            </a:pPr>
            <a:r>
              <a:rPr lang="uk-UA" sz="1000" dirty="0"/>
              <a:t>Гаркуша А.Г., </a:t>
            </a:r>
            <a:r>
              <a:rPr lang="uk-UA" sz="1000" dirty="0" err="1"/>
              <a:t>Лень</a:t>
            </a:r>
            <a:r>
              <a:rPr lang="uk-UA" sz="1000" dirty="0"/>
              <a:t> В.В. Побої і мордування у кримінальному праві та законодавстві: монографія. Дніпро: </a:t>
            </a:r>
            <a:r>
              <a:rPr lang="uk-UA" sz="1000" dirty="0" err="1"/>
              <a:t>Дніпроп</a:t>
            </a:r>
            <a:r>
              <a:rPr lang="uk-UA" sz="1000" dirty="0"/>
              <a:t>. </a:t>
            </a:r>
            <a:r>
              <a:rPr lang="uk-UA" sz="1000" dirty="0" err="1"/>
              <a:t>держ</a:t>
            </a:r>
            <a:r>
              <a:rPr lang="uk-UA" sz="1000" dirty="0"/>
              <a:t>. ун-т </a:t>
            </a:r>
            <a:r>
              <a:rPr lang="uk-UA" sz="1000" dirty="0" err="1"/>
              <a:t>внутр</a:t>
            </a:r>
            <a:r>
              <a:rPr lang="uk-UA" sz="1000" dirty="0"/>
              <a:t>. справ, 2018. 129 с.</a:t>
            </a:r>
          </a:p>
          <a:p>
            <a:pPr marL="180975" lvl="0" indent="-180975">
              <a:buFont typeface="+mj-lt"/>
              <a:buAutoNum type="arabicPeriod" startAt="11"/>
            </a:pPr>
            <a:r>
              <a:rPr lang="uk-UA" sz="1000" dirty="0" err="1"/>
              <a:t>Телесніцький</a:t>
            </a:r>
            <a:r>
              <a:rPr lang="uk-UA" sz="1000" dirty="0"/>
              <a:t> Г. Використання зарубіжного досвіту для вдосконалення кваліфікуючих ознак і покарання за катування. </a:t>
            </a:r>
            <a:r>
              <a:rPr lang="uk-UA" sz="1000" i="1" dirty="0"/>
              <a:t>Вісник прокуратури</a:t>
            </a:r>
            <a:r>
              <a:rPr lang="uk-UA" sz="1000" dirty="0"/>
              <a:t>. 2013. № 4. С.88–90.</a:t>
            </a:r>
          </a:p>
          <a:p>
            <a:pPr marL="180975" lvl="0" indent="-180975">
              <a:buFont typeface="+mj-lt"/>
              <a:buAutoNum type="arabicPeriod" startAt="11"/>
            </a:pPr>
            <a:r>
              <a:rPr lang="uk-UA" sz="1000" dirty="0"/>
              <a:t>Пилипенко Є. О., </a:t>
            </a:r>
            <a:r>
              <a:rPr lang="uk-UA" sz="1000" dirty="0" err="1"/>
              <a:t>Назимко</a:t>
            </a:r>
            <a:r>
              <a:rPr lang="uk-UA" sz="1000" dirty="0"/>
              <a:t> Є. С. Кримінальна відповідальність за залишення у небезпеці: наук.-</a:t>
            </a:r>
            <a:r>
              <a:rPr lang="uk-UA" sz="1000" dirty="0" err="1"/>
              <a:t>практ</a:t>
            </a:r>
            <a:r>
              <a:rPr lang="uk-UA" sz="1000" dirty="0"/>
              <a:t>. </a:t>
            </a:r>
            <a:r>
              <a:rPr lang="uk-UA" sz="1000" dirty="0" err="1"/>
              <a:t>реком</a:t>
            </a:r>
            <a:r>
              <a:rPr lang="uk-UA" sz="1000" dirty="0"/>
              <a:t>. Донецьк, 2011. 81 с.</a:t>
            </a:r>
          </a:p>
          <a:p>
            <a:pPr marL="180975" indent="-180975">
              <a:buFont typeface="+mj-lt"/>
              <a:buAutoNum type="arabicPeriod" startAt="11"/>
            </a:pPr>
            <a:endParaRPr lang="uk-UA" sz="1000" dirty="0"/>
          </a:p>
          <a:p>
            <a:r>
              <a:rPr lang="uk-UA" sz="1100" b="1" dirty="0">
                <a:solidFill>
                  <a:schemeClr val="accent1">
                    <a:lumMod val="75000"/>
                  </a:schemeClr>
                </a:solidFill>
                <a:effectLst>
                  <a:outerShdw blurRad="38100" dist="38100" dir="2700000" algn="tl">
                    <a:srgbClr val="000000">
                      <a:alpha val="43137"/>
                    </a:srgbClr>
                  </a:outerShdw>
                </a:effectLst>
              </a:rPr>
              <a:t>Додаткові електронні інформаційні ресурси до теми </a:t>
            </a:r>
            <a:r>
              <a:rPr lang="uk-UA" sz="1100" b="1" dirty="0" smtClean="0">
                <a:solidFill>
                  <a:schemeClr val="accent1">
                    <a:lumMod val="75000"/>
                  </a:schemeClr>
                </a:solidFill>
                <a:effectLst>
                  <a:outerShdw blurRad="38100" dist="38100" dir="2700000" algn="tl">
                    <a:srgbClr val="000000">
                      <a:alpha val="43137"/>
                    </a:srgbClr>
                  </a:outerShdw>
                </a:effectLst>
              </a:rPr>
              <a:t>3</a:t>
            </a:r>
            <a:endParaRPr lang="uk-UA" sz="1100" dirty="0">
              <a:solidFill>
                <a:schemeClr val="accent1">
                  <a:lumMod val="75000"/>
                </a:schemeClr>
              </a:solidFill>
              <a:effectLst>
                <a:outerShdw blurRad="38100" dist="38100" dir="2700000" algn="tl">
                  <a:srgbClr val="000000">
                    <a:alpha val="43137"/>
                  </a:srgbClr>
                </a:outerShdw>
              </a:effectLst>
            </a:endParaRPr>
          </a:p>
          <a:p>
            <a:pPr marL="228600" indent="-228600">
              <a:buFont typeface="+mj-lt"/>
              <a:buAutoNum type="arabicPeriod" startAt="15"/>
            </a:pPr>
            <a:r>
              <a:rPr lang="uk-UA" sz="1000" dirty="0"/>
              <a:t> </a:t>
            </a:r>
            <a:r>
              <a:rPr lang="uk-UA" sz="1000" dirty="0" smtClean="0"/>
              <a:t>Семенюк І.С. Відповідальність за умисне вбивство матір’ю своєї новонародженої дитини за кримінальним законодавством України та зарубіжних країн : </a:t>
            </a:r>
            <a:r>
              <a:rPr lang="uk-UA" sz="1000" dirty="0" err="1" smtClean="0"/>
              <a:t>дис</a:t>
            </a:r>
            <a:r>
              <a:rPr lang="uk-UA" sz="1000" dirty="0" smtClean="0"/>
              <a:t>. … </a:t>
            </a:r>
            <a:r>
              <a:rPr lang="uk-UA" sz="1000" dirty="0" err="1" smtClean="0"/>
              <a:t>канд</a:t>
            </a:r>
            <a:r>
              <a:rPr lang="uk-UA" sz="1000" dirty="0" smtClean="0"/>
              <a:t>. </a:t>
            </a:r>
            <a:r>
              <a:rPr lang="uk-UA" sz="1000" dirty="0" err="1" smtClean="0"/>
              <a:t>юрид</a:t>
            </a:r>
            <a:r>
              <a:rPr lang="uk-UA" sz="1000" dirty="0" smtClean="0"/>
              <a:t>. наук : 12.00.08 / Класичний приватний університет. Запоріжжя, 2016. 248 с.                                      </a:t>
            </a:r>
            <a:r>
              <a:rPr lang="en-US" sz="1000" dirty="0" smtClean="0"/>
              <a:t>URL</a:t>
            </a:r>
            <a:r>
              <a:rPr lang="uk-UA" sz="1000" dirty="0" smtClean="0"/>
              <a:t>: </a:t>
            </a:r>
            <a:r>
              <a:rPr lang="uk-UA" sz="1000" u="sng" dirty="0" err="1" smtClean="0">
                <a:hlinkClick r:id="rId2"/>
              </a:rPr>
              <a:t>http</a:t>
            </a:r>
            <a:r>
              <a:rPr lang="uk-UA" sz="1000" u="sng" dirty="0">
                <a:hlinkClick r:id="rId2"/>
              </a:rPr>
              <a:t>://</a:t>
            </a:r>
            <a:r>
              <a:rPr lang="uk-UA" sz="1000" u="sng" dirty="0" err="1">
                <a:hlinkClick r:id="rId2"/>
              </a:rPr>
              <a:t>virtuni.education.zp.ua</a:t>
            </a:r>
            <a:r>
              <a:rPr lang="uk-UA" sz="1000" u="sng" dirty="0">
                <a:hlinkClick r:id="rId2"/>
              </a:rPr>
              <a:t>/</a:t>
            </a:r>
            <a:r>
              <a:rPr lang="uk-UA" sz="1000" u="sng" dirty="0" err="1">
                <a:hlinkClick r:id="rId2"/>
              </a:rPr>
              <a:t>info_cpu</a:t>
            </a:r>
            <a:r>
              <a:rPr lang="uk-UA" sz="1000" u="sng" dirty="0">
                <a:hlinkClick r:id="rId2"/>
              </a:rPr>
              <a:t>/</a:t>
            </a:r>
            <a:r>
              <a:rPr lang="uk-UA" sz="1000" u="sng" dirty="0" err="1">
                <a:hlinkClick r:id="rId2"/>
              </a:rPr>
              <a:t>sites</a:t>
            </a:r>
            <a:r>
              <a:rPr lang="uk-UA" sz="1000" u="sng" dirty="0">
                <a:hlinkClick r:id="rId2"/>
              </a:rPr>
              <a:t>/</a:t>
            </a:r>
            <a:r>
              <a:rPr lang="uk-UA" sz="1000" u="sng" dirty="0" err="1">
                <a:hlinkClick r:id="rId2"/>
              </a:rPr>
              <a:t>default</a:t>
            </a:r>
            <a:r>
              <a:rPr lang="uk-UA" sz="1000" u="sng" dirty="0">
                <a:hlinkClick r:id="rId2"/>
              </a:rPr>
              <a:t>/</a:t>
            </a:r>
            <a:r>
              <a:rPr lang="uk-UA" sz="1000" u="sng" dirty="0" err="1">
                <a:hlinkClick r:id="rId2"/>
              </a:rPr>
              <a:t>files</a:t>
            </a:r>
            <a:r>
              <a:rPr lang="uk-UA" sz="1000" u="sng" dirty="0">
                <a:hlinkClick r:id="rId2"/>
              </a:rPr>
              <a:t>/_%</a:t>
            </a:r>
            <a:r>
              <a:rPr lang="uk-UA" sz="1000" u="sng" dirty="0" smtClean="0">
                <a:hlinkClick r:id="rId2"/>
              </a:rPr>
              <a:t>D0%A1%D0%B5%D0%BC%D0%B5%D0%BD%D1%8E%D0%BA.pdf</a:t>
            </a:r>
            <a:endParaRPr lang="uk-UA" sz="1000" dirty="0"/>
          </a:p>
          <a:p>
            <a:pPr marL="180975" lvl="0" indent="-180975">
              <a:buFont typeface="+mj-lt"/>
              <a:buAutoNum type="arabicPeriod" startAt="15"/>
            </a:pPr>
            <a:r>
              <a:rPr lang="uk-UA" sz="1000" dirty="0" err="1"/>
              <a:t>Дудоров</a:t>
            </a:r>
            <a:r>
              <a:rPr lang="uk-UA" sz="1000" dirty="0"/>
              <a:t> О. О. Умисне вбивство, поєднане зі зґвалтуванням: питання кваліфікації та вдосконалення кримінального закону. </a:t>
            </a:r>
            <a:r>
              <a:rPr lang="uk-UA" sz="1000" i="1" dirty="0"/>
              <a:t>Вісник Луганського державного університету внутрішніх справ ім. Е.О. </a:t>
            </a:r>
            <a:r>
              <a:rPr lang="uk-UA" sz="1000" i="1" dirty="0" err="1"/>
              <a:t>Дідоренка</a:t>
            </a:r>
            <a:r>
              <a:rPr lang="uk-UA" sz="1000" i="1" dirty="0"/>
              <a:t>.</a:t>
            </a:r>
            <a:r>
              <a:rPr lang="uk-UA" sz="1000" dirty="0"/>
              <a:t> 2016. № 4 (76). С. 77–92. </a:t>
            </a:r>
            <a:endParaRPr lang="uk-UA" sz="1000" dirty="0" smtClean="0"/>
          </a:p>
          <a:p>
            <a:pPr>
              <a:spcBef>
                <a:spcPts val="0"/>
              </a:spcBef>
            </a:pPr>
            <a:r>
              <a:rPr lang="uk-UA" sz="1000" dirty="0" smtClean="0"/>
              <a:t>      </a:t>
            </a:r>
            <a:r>
              <a:rPr lang="en-US" sz="1000" dirty="0" smtClean="0"/>
              <a:t>URL</a:t>
            </a:r>
            <a:r>
              <a:rPr lang="uk-UA" sz="1000" dirty="0"/>
              <a:t>: </a:t>
            </a:r>
            <a:r>
              <a:rPr lang="en-US" sz="1000" u="sng" dirty="0">
                <a:hlinkClick r:id="rId3"/>
              </a:rPr>
              <a:t>http</a:t>
            </a:r>
            <a:r>
              <a:rPr lang="uk-UA" sz="1000" u="sng" dirty="0">
                <a:hlinkClick r:id="rId3"/>
              </a:rPr>
              <a:t>:.</a:t>
            </a:r>
            <a:r>
              <a:rPr lang="en-US" sz="1000" u="sng" dirty="0" err="1">
                <a:hlinkClick r:id="rId3"/>
              </a:rPr>
              <a:t>nbuv</a:t>
            </a:r>
            <a:r>
              <a:rPr lang="uk-UA" sz="1000" u="sng" dirty="0">
                <a:hlinkClick r:id="rId3"/>
              </a:rPr>
              <a:t>.</a:t>
            </a:r>
            <a:r>
              <a:rPr lang="en-US" sz="1000" u="sng" dirty="0" err="1">
                <a:hlinkClick r:id="rId3"/>
              </a:rPr>
              <a:t>gov</a:t>
            </a:r>
            <a:r>
              <a:rPr lang="uk-UA" sz="1000" u="sng" dirty="0">
                <a:hlinkClick r:id="rId3"/>
              </a:rPr>
              <a:t>.</a:t>
            </a:r>
            <a:r>
              <a:rPr lang="en-US" sz="1000" u="sng" dirty="0" err="1">
                <a:hlinkClick r:id="rId3"/>
              </a:rPr>
              <a:t>ua</a:t>
            </a:r>
            <a:r>
              <a:rPr lang="uk-UA" sz="1000" u="sng" dirty="0">
                <a:hlinkClick r:id="rId3"/>
              </a:rPr>
              <a:t>/</a:t>
            </a:r>
            <a:r>
              <a:rPr lang="en-US" sz="1000" u="sng" dirty="0">
                <a:hlinkClick r:id="rId3"/>
              </a:rPr>
              <a:t>UJRN</a:t>
            </a:r>
            <a:r>
              <a:rPr lang="uk-UA" sz="1000" u="sng" dirty="0">
                <a:hlinkClick r:id="rId3"/>
              </a:rPr>
              <a:t>/</a:t>
            </a:r>
            <a:r>
              <a:rPr lang="en-US" sz="1000" u="sng" dirty="0" err="1">
                <a:hlinkClick r:id="rId3"/>
              </a:rPr>
              <a:t>Vlduvs</a:t>
            </a:r>
            <a:r>
              <a:rPr lang="uk-UA" sz="1000" u="sng" dirty="0" smtClean="0">
                <a:hlinkClick r:id="rId3"/>
              </a:rPr>
              <a:t>_2016_4_11</a:t>
            </a:r>
            <a:endParaRPr lang="uk-UA" sz="1000" dirty="0"/>
          </a:p>
          <a:p>
            <a:pPr marL="228600" lvl="0" indent="-228600">
              <a:buFont typeface="+mj-lt"/>
              <a:buAutoNum type="arabicPeriod" startAt="17"/>
            </a:pPr>
            <a:r>
              <a:rPr lang="uk-UA" sz="1000" dirty="0"/>
              <a:t>Катеринчук К. Особливості злочинів проти здоров’я особи, що вчиняються на замовлення. </a:t>
            </a:r>
            <a:r>
              <a:rPr lang="uk-UA" sz="1000" i="1" u="sng" dirty="0">
                <a:hlinkClick r:id="rId4" tooltip="Періодичне видання"/>
              </a:rPr>
              <a:t>Судова апеляція</a:t>
            </a:r>
            <a:r>
              <a:rPr lang="uk-UA" sz="1000" i="1" dirty="0"/>
              <a:t>.</a:t>
            </a:r>
            <a:r>
              <a:rPr lang="uk-UA" sz="1000" dirty="0"/>
              <a:t> 2016. № 1. </a:t>
            </a:r>
            <a:r>
              <a:rPr lang="en-US" sz="1000" dirty="0"/>
              <a:t>C</a:t>
            </a:r>
            <a:r>
              <a:rPr lang="uk-UA" sz="1000" dirty="0"/>
              <a:t>. 46–51. </a:t>
            </a:r>
          </a:p>
          <a:p>
            <a:pPr>
              <a:spcBef>
                <a:spcPts val="0"/>
              </a:spcBef>
            </a:pPr>
            <a:r>
              <a:rPr lang="uk-UA" sz="1000" dirty="0" smtClean="0"/>
              <a:t>        </a:t>
            </a:r>
            <a:r>
              <a:rPr lang="en-US" sz="1000" dirty="0" smtClean="0"/>
              <a:t>URL</a:t>
            </a:r>
            <a:r>
              <a:rPr lang="uk-UA" sz="1000" dirty="0"/>
              <a:t>: </a:t>
            </a:r>
            <a:r>
              <a:rPr lang="uk-UA" sz="1000" u="sng" dirty="0" err="1">
                <a:hlinkClick r:id="rId5"/>
              </a:rPr>
              <a:t>http</a:t>
            </a:r>
            <a:r>
              <a:rPr lang="uk-UA" sz="1000" u="sng" dirty="0">
                <a:hlinkClick r:id="rId5"/>
              </a:rPr>
              <a:t>://</a:t>
            </a:r>
            <a:r>
              <a:rPr lang="uk-UA" sz="1000" u="sng" dirty="0" err="1" smtClean="0">
                <a:hlinkClick r:id="rId5"/>
              </a:rPr>
              <a:t>nbuv.gov.ua</a:t>
            </a:r>
            <a:r>
              <a:rPr lang="uk-UA" sz="1000" u="sng" dirty="0" smtClean="0">
                <a:hlinkClick r:id="rId5"/>
              </a:rPr>
              <a:t>/UJRN/Suap_2016_1_8</a:t>
            </a:r>
            <a:endParaRPr lang="uk-UA" sz="1000" dirty="0"/>
          </a:p>
          <a:p>
            <a:pPr marL="228600" lvl="0" indent="-228600">
              <a:buFont typeface="+mj-lt"/>
              <a:buAutoNum type="arabicPeriod" startAt="18"/>
            </a:pPr>
            <a:r>
              <a:rPr lang="uk-UA" sz="1000" dirty="0"/>
              <a:t>Новікова К. Деякі питання караності злочинів проти життя та здоров’я особи. </a:t>
            </a:r>
            <a:r>
              <a:rPr lang="uk-UA" sz="1000" i="1" dirty="0"/>
              <a:t>Вісник Асоціації кримінального права України.</a:t>
            </a:r>
            <a:r>
              <a:rPr lang="uk-UA" sz="1000" dirty="0"/>
              <a:t> 2016. </a:t>
            </a:r>
            <a:r>
              <a:rPr lang="ru-RU" sz="1000" dirty="0"/>
              <a:t>№ 2. </a:t>
            </a:r>
            <a:r>
              <a:rPr lang="uk-UA" sz="1000" dirty="0"/>
              <a:t>С. 187–201. </a:t>
            </a:r>
            <a:r>
              <a:rPr lang="en-US" sz="1000" dirty="0"/>
              <a:t>URL</a:t>
            </a:r>
            <a:r>
              <a:rPr lang="ru-RU" sz="1000" dirty="0"/>
              <a:t>: </a:t>
            </a:r>
            <a:r>
              <a:rPr lang="en-US" sz="1000" u="sng" dirty="0">
                <a:hlinkClick r:id="rId6"/>
              </a:rPr>
              <a:t>http</a:t>
            </a:r>
            <a:r>
              <a:rPr lang="ru-RU" sz="1000" u="sng" dirty="0">
                <a:hlinkClick r:id="rId6"/>
              </a:rPr>
              <a:t>://</a:t>
            </a:r>
            <a:r>
              <a:rPr lang="en-US" sz="1000" u="sng" dirty="0" err="1">
                <a:hlinkClick r:id="rId6"/>
              </a:rPr>
              <a:t>nauka</a:t>
            </a:r>
            <a:r>
              <a:rPr lang="ru-RU" sz="1000" u="sng" dirty="0">
                <a:hlinkClick r:id="rId6"/>
              </a:rPr>
              <a:t>.</a:t>
            </a:r>
            <a:r>
              <a:rPr lang="en-US" sz="1000" u="sng" dirty="0" err="1">
                <a:hlinkClick r:id="rId6"/>
              </a:rPr>
              <a:t>nlu</a:t>
            </a:r>
            <a:r>
              <a:rPr lang="ru-RU" sz="1000" u="sng" dirty="0">
                <a:hlinkClick r:id="rId6"/>
              </a:rPr>
              <a:t>.</a:t>
            </a:r>
            <a:r>
              <a:rPr lang="en-US" sz="1000" u="sng" dirty="0" err="1">
                <a:hlinkClick r:id="rId6"/>
              </a:rPr>
              <a:t>edu</a:t>
            </a:r>
            <a:r>
              <a:rPr lang="ru-RU" sz="1000" u="sng" dirty="0">
                <a:hlinkClick r:id="rId6"/>
              </a:rPr>
              <a:t>.</a:t>
            </a:r>
            <a:r>
              <a:rPr lang="en-US" sz="1000" u="sng" dirty="0" err="1">
                <a:hlinkClick r:id="rId6"/>
              </a:rPr>
              <a:t>ua</a:t>
            </a:r>
            <a:r>
              <a:rPr lang="ru-RU" sz="1000" u="sng" dirty="0">
                <a:hlinkClick r:id="rId6"/>
              </a:rPr>
              <a:t>/</a:t>
            </a:r>
            <a:r>
              <a:rPr lang="en-US" sz="1000" u="sng" dirty="0" err="1">
                <a:hlinkClick r:id="rId6"/>
              </a:rPr>
              <a:t>wp</a:t>
            </a:r>
            <a:r>
              <a:rPr lang="ru-RU" sz="1000" u="sng" dirty="0">
                <a:hlinkClick r:id="rId6"/>
              </a:rPr>
              <a:t>-</a:t>
            </a:r>
            <a:r>
              <a:rPr lang="en-US" sz="1000" u="sng" dirty="0">
                <a:hlinkClick r:id="rId6"/>
              </a:rPr>
              <a:t>content</a:t>
            </a:r>
            <a:r>
              <a:rPr lang="ru-RU" sz="1000" u="sng" dirty="0">
                <a:hlinkClick r:id="rId6"/>
              </a:rPr>
              <a:t>/</a:t>
            </a:r>
            <a:r>
              <a:rPr lang="en-US" sz="1000" u="sng" dirty="0">
                <a:hlinkClick r:id="rId6"/>
              </a:rPr>
              <a:t>uploads</a:t>
            </a:r>
            <a:r>
              <a:rPr lang="ru-RU" sz="1000" u="sng" dirty="0">
                <a:hlinkClick r:id="rId6"/>
              </a:rPr>
              <a:t>/2016/12/12_</a:t>
            </a:r>
            <a:r>
              <a:rPr lang="en-US" sz="1000" u="sng" dirty="0" err="1">
                <a:hlinkClick r:id="rId6"/>
              </a:rPr>
              <a:t>Novikova</a:t>
            </a:r>
            <a:r>
              <a:rPr lang="ru-RU" sz="1000" u="sng" dirty="0">
                <a:hlinkClick r:id="rId6"/>
              </a:rPr>
              <a:t>.</a:t>
            </a:r>
            <a:r>
              <a:rPr lang="en-US" sz="1000" u="sng" dirty="0" smtClean="0">
                <a:hlinkClick r:id="rId6"/>
              </a:rPr>
              <a:t>pdf</a:t>
            </a:r>
            <a:endParaRPr lang="uk-UA" sz="1000" dirty="0"/>
          </a:p>
          <a:p>
            <a:endParaRPr lang="uk-UA" sz="1000" dirty="0"/>
          </a:p>
        </p:txBody>
      </p:sp>
      <p:sp>
        <p:nvSpPr>
          <p:cNvPr id="3" name="Текст 2"/>
          <p:cNvSpPr>
            <a:spLocks noGrp="1"/>
          </p:cNvSpPr>
          <p:nvPr>
            <p:ph type="body" idx="1"/>
          </p:nvPr>
        </p:nvSpPr>
        <p:spPr/>
        <p:txBody>
          <a:bodyPr/>
          <a:lstStyle/>
          <a:p>
            <a:r>
              <a:rPr lang="uk-UA" dirty="0" smtClean="0"/>
              <a:t>РЕКОМЕНДОВАНІ  ДЖЕРЕЛА 2</a:t>
            </a:r>
            <a:endParaRPr lang="uk-UA" dirty="0"/>
          </a:p>
        </p:txBody>
      </p:sp>
    </p:spTree>
    <p:extLst>
      <p:ext uri="{BB962C8B-B14F-4D97-AF65-F5344CB8AC3E}">
        <p14:creationId xmlns:p14="http://schemas.microsoft.com/office/powerpoint/2010/main" val="16410090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lvl="0"/>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1.3.</a:t>
            </a:r>
            <a:r>
              <a:rPr lang="uk-UA" sz="2400" dirty="0" smtClean="0">
                <a:solidFill>
                  <a:schemeClr val="accent1">
                    <a:lumMod val="75000"/>
                  </a:schemeClr>
                </a:solidFill>
                <a:effectLst>
                  <a:outerShdw blurRad="38100" dist="38100" dir="2700000" algn="tl">
                    <a:srgbClr val="000000">
                      <a:alpha val="43137"/>
                    </a:srgbClr>
                  </a:outerShdw>
                </a:effectLst>
              </a:rPr>
              <a:t> </a:t>
            </a:r>
            <a:r>
              <a:rPr lang="uk-UA" sz="2400" dirty="0">
                <a:solidFill>
                  <a:schemeClr val="accent1">
                    <a:lumMod val="75000"/>
                  </a:schemeClr>
                </a:solidFill>
                <a:effectLst>
                  <a:outerShdw blurRad="38100" dist="38100" dir="2700000" algn="tl">
                    <a:srgbClr val="000000">
                      <a:alpha val="43137"/>
                    </a:srgbClr>
                  </a:outerShdw>
                </a:effectLst>
              </a:rPr>
              <a:t>Процес кваліфікації злочинів, його етапи. </a:t>
            </a:r>
            <a:r>
              <a:rPr lang="uk-UA" sz="2400" dirty="0" smtClean="0">
                <a:solidFill>
                  <a:schemeClr val="accent1">
                    <a:lumMod val="75000"/>
                  </a:schemeClr>
                </a:solidFill>
                <a:effectLst>
                  <a:outerShdw blurRad="38100" dist="38100" dir="2700000" algn="tl">
                    <a:srgbClr val="000000">
                      <a:alpha val="43137"/>
                    </a:srgbClr>
                  </a:outerShdw>
                </a:effectLst>
              </a:rPr>
              <a:t/>
            </a:r>
            <a:br>
              <a:rPr lang="uk-UA" sz="2400" dirty="0" smtClean="0">
                <a:solidFill>
                  <a:schemeClr val="accent1">
                    <a:lumMod val="75000"/>
                  </a:schemeClr>
                </a:solidFill>
                <a:effectLst>
                  <a:outerShdw blurRad="38100" dist="38100" dir="2700000" algn="tl">
                    <a:srgbClr val="000000">
                      <a:alpha val="43137"/>
                    </a:srgbClr>
                  </a:outerShdw>
                </a:effectLst>
              </a:rPr>
            </a:br>
            <a:r>
              <a:rPr lang="uk-UA" sz="2400" dirty="0">
                <a:solidFill>
                  <a:schemeClr val="accent1">
                    <a:lumMod val="75000"/>
                  </a:schemeClr>
                </a:solidFill>
                <a:effectLst>
                  <a:outerShdw blurRad="38100" dist="38100" dir="2700000" algn="tl">
                    <a:srgbClr val="000000">
                      <a:alpha val="43137"/>
                    </a:srgbClr>
                  </a:outerShdw>
                </a:effectLst>
              </a:rPr>
              <a:t> </a:t>
            </a:r>
            <a:r>
              <a:rPr lang="uk-UA" sz="2400" dirty="0" smtClean="0">
                <a:solidFill>
                  <a:schemeClr val="accent1">
                    <a:lumMod val="75000"/>
                  </a:schemeClr>
                </a:solidFill>
                <a:effectLst>
                  <a:outerShdw blurRad="38100" dist="38100" dir="2700000" algn="tl">
                    <a:srgbClr val="000000">
                      <a:alpha val="43137"/>
                    </a:srgbClr>
                  </a:outerShdw>
                </a:effectLst>
              </a:rPr>
              <a:t>          Значення </a:t>
            </a:r>
            <a:r>
              <a:rPr lang="uk-UA" sz="2400" dirty="0">
                <a:solidFill>
                  <a:schemeClr val="accent1">
                    <a:lumMod val="75000"/>
                  </a:schemeClr>
                </a:solidFill>
                <a:effectLst>
                  <a:outerShdw blurRad="38100" dist="38100" dir="2700000" algn="tl">
                    <a:srgbClr val="000000">
                      <a:alpha val="43137"/>
                    </a:srgbClr>
                  </a:outerShdw>
                </a:effectLst>
              </a:rPr>
              <a:t>правильної кваліфікації </a:t>
            </a:r>
            <a:r>
              <a:rPr lang="uk-UA" sz="2400" dirty="0" smtClean="0">
                <a:solidFill>
                  <a:schemeClr val="accent1">
                    <a:lumMod val="75000"/>
                  </a:schemeClr>
                </a:solidFill>
                <a:effectLst>
                  <a:outerShdw blurRad="38100" dist="38100" dir="2700000" algn="tl">
                    <a:srgbClr val="000000">
                      <a:alpha val="43137"/>
                    </a:srgbClr>
                  </a:outerShdw>
                </a:effectLst>
              </a:rPr>
              <a:t>злочинів</a:t>
            </a:r>
            <a:endParaRPr lang="uk-UA" sz="2400" dirty="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p:txBody>
          <a:bodyPr>
            <a:noAutofit/>
          </a:bodyPr>
          <a:lstStyle/>
          <a:p>
            <a:r>
              <a:rPr lang="uk-UA" sz="1200" b="1" dirty="0"/>
              <a:t>Структуру </a:t>
            </a:r>
            <a:r>
              <a:rPr lang="uk-UA" sz="1200" dirty="0"/>
              <a:t>кваліфікації злочинів утворюють такі елементи: </a:t>
            </a:r>
            <a:endParaRPr lang="uk-UA" sz="1200" dirty="0" smtClean="0"/>
          </a:p>
          <a:p>
            <a:r>
              <a:rPr lang="uk-UA" sz="1200" i="1" dirty="0" smtClean="0"/>
              <a:t>а</a:t>
            </a:r>
            <a:r>
              <a:rPr lang="uk-UA" sz="1200" i="1" dirty="0"/>
              <a:t>)</a:t>
            </a:r>
            <a:r>
              <a:rPr lang="uk-UA" sz="1200" dirty="0"/>
              <a:t> </a:t>
            </a:r>
            <a:r>
              <a:rPr lang="uk-UA" sz="1200" i="1" dirty="0"/>
              <a:t>об'єкт кваліфікації</a:t>
            </a:r>
            <a:r>
              <a:rPr lang="uk-UA" sz="1200" dirty="0"/>
              <a:t> – це діяння, що підлягає кримінально-правовій оцінці; </a:t>
            </a:r>
            <a:endParaRPr lang="uk-UA" sz="1200" dirty="0" smtClean="0"/>
          </a:p>
          <a:p>
            <a:r>
              <a:rPr lang="uk-UA" sz="1200" i="1" dirty="0" smtClean="0"/>
              <a:t>б</a:t>
            </a:r>
            <a:r>
              <a:rPr lang="uk-UA" sz="1200" i="1" dirty="0"/>
              <a:t>)</a:t>
            </a:r>
            <a:r>
              <a:rPr lang="uk-UA" sz="1200" dirty="0"/>
              <a:t> </a:t>
            </a:r>
            <a:r>
              <a:rPr lang="uk-UA" sz="1200" i="1" dirty="0"/>
              <a:t>суб'єкт кваліфікації</a:t>
            </a:r>
            <a:r>
              <a:rPr lang="uk-UA" sz="1200" dirty="0"/>
              <a:t> – це органи, що здійснюють кримінально-правову оцінку діяння; </a:t>
            </a:r>
            <a:endParaRPr lang="uk-UA" sz="1200" dirty="0" smtClean="0"/>
          </a:p>
          <a:p>
            <a:r>
              <a:rPr lang="uk-UA" sz="1200" i="1" dirty="0" smtClean="0"/>
              <a:t>в</a:t>
            </a:r>
            <a:r>
              <a:rPr lang="uk-UA" sz="1200" i="1" dirty="0"/>
              <a:t>)</a:t>
            </a:r>
            <a:r>
              <a:rPr lang="uk-UA" sz="1200" dirty="0"/>
              <a:t> </a:t>
            </a:r>
            <a:r>
              <a:rPr lang="uk-UA" sz="1200" i="1" dirty="0"/>
              <a:t>зміст кваліфікації</a:t>
            </a:r>
            <a:r>
              <a:rPr lang="uk-UA" sz="1200" dirty="0"/>
              <a:t> – це те, що складає її сутність, у зв'язку з чим розпочинається та заради чого здійснюється певна діяльність, тобто це оцінка скоєного з погляду кримінального закону як злочину чи незлочинної поведінки.</a:t>
            </a:r>
          </a:p>
          <a:p>
            <a:endParaRPr lang="uk-UA" sz="1200" b="1" dirty="0" smtClean="0"/>
          </a:p>
          <a:p>
            <a:r>
              <a:rPr lang="uk-UA" sz="1200" b="1" dirty="0" smtClean="0"/>
              <a:t>Передумовами</a:t>
            </a:r>
            <a:r>
              <a:rPr lang="uk-UA" sz="1200" b="1" dirty="0"/>
              <a:t> </a:t>
            </a:r>
            <a:r>
              <a:rPr lang="uk-UA" sz="1200" dirty="0"/>
              <a:t>правильної кваліфікації злочинів є такі вимоги: </a:t>
            </a:r>
            <a:endParaRPr lang="uk-UA" sz="1200" dirty="0" smtClean="0"/>
          </a:p>
          <a:p>
            <a:r>
              <a:rPr lang="uk-UA" sz="1200" dirty="0" smtClean="0"/>
              <a:t>а</a:t>
            </a:r>
            <a:r>
              <a:rPr lang="uk-UA" sz="1200" dirty="0"/>
              <a:t>) глибокого вивчення та розуміння особою, що застосовує кримінально-правові норми, засад кримінального права, кримінально-правової політики держави та судово-слідчої практики; </a:t>
            </a:r>
            <a:endParaRPr lang="uk-UA" sz="1200" dirty="0" smtClean="0"/>
          </a:p>
          <a:p>
            <a:r>
              <a:rPr lang="uk-UA" sz="1200" dirty="0" smtClean="0"/>
              <a:t>б</a:t>
            </a:r>
            <a:r>
              <a:rPr lang="uk-UA" sz="1200" dirty="0"/>
              <a:t>) правильного з'ясування та тлумачення змісту кримінального закону, всіх ознак конкретної кримінально-правової норми; </a:t>
            </a:r>
            <a:endParaRPr lang="uk-UA" sz="1200" dirty="0" smtClean="0"/>
          </a:p>
          <a:p>
            <a:r>
              <a:rPr lang="uk-UA" sz="1200" dirty="0" smtClean="0"/>
              <a:t>в</a:t>
            </a:r>
            <a:r>
              <a:rPr lang="uk-UA" sz="1200" dirty="0"/>
              <a:t>) повного й усебічного дослідження фактичних ознак учиненого суспільно небезпечного діяння; </a:t>
            </a:r>
            <a:endParaRPr lang="uk-UA" sz="1200" dirty="0" smtClean="0"/>
          </a:p>
          <a:p>
            <a:r>
              <a:rPr lang="uk-UA" sz="1200" dirty="0" smtClean="0"/>
              <a:t>г</a:t>
            </a:r>
            <a:r>
              <a:rPr lang="uk-UA" sz="1200" dirty="0"/>
              <a:t>) застосування правил кваліфікації злочинів, вироблених теорією та практикою, при обґрунтованому поєднанні ознак злочину, що встановлені законом, із ознаками вчиненого діяння.</a:t>
            </a:r>
          </a:p>
          <a:p>
            <a:endParaRPr lang="uk-UA" sz="1300" dirty="0"/>
          </a:p>
          <a:p>
            <a:endParaRPr lang="uk-UA" sz="12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2810338223"/>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solidFill>
                  <a:schemeClr val="accent1">
                    <a:lumMod val="75000"/>
                  </a:schemeClr>
                </a:solidFill>
                <a:effectLst>
                  <a:outerShdw blurRad="38100" dist="38100" dir="2700000" algn="tl">
                    <a:srgbClr val="000000">
                      <a:alpha val="43137"/>
                    </a:srgbClr>
                  </a:outerShdw>
                </a:effectLst>
              </a:rPr>
              <a:t>ТЕМА </a:t>
            </a:r>
            <a:r>
              <a:rPr lang="en-US" b="1" dirty="0" smtClean="0">
                <a:solidFill>
                  <a:schemeClr val="accent1">
                    <a:lumMod val="75000"/>
                  </a:schemeClr>
                </a:solidFill>
                <a:effectLst>
                  <a:outerShdw blurRad="38100" dist="38100" dir="2700000" algn="tl">
                    <a:srgbClr val="000000">
                      <a:alpha val="43137"/>
                    </a:srgbClr>
                  </a:outerShdw>
                </a:effectLst>
              </a:rPr>
              <a:t>3</a:t>
            </a:r>
            <a:endParaRPr lang="uk-UA" b="1" dirty="0">
              <a:solidFill>
                <a:schemeClr val="accent1">
                  <a:lumMod val="75000"/>
                </a:schemeClr>
              </a:solidFill>
              <a:effectLst>
                <a:outerShdw blurRad="38100" dist="38100" dir="2700000" algn="tl">
                  <a:srgbClr val="000000">
                    <a:alpha val="43137"/>
                  </a:srgbClr>
                </a:outerShdw>
              </a:effectLst>
            </a:endParaRPr>
          </a:p>
        </p:txBody>
      </p:sp>
      <p:sp>
        <p:nvSpPr>
          <p:cNvPr id="4" name="Объект 3"/>
          <p:cNvSpPr>
            <a:spLocks noGrp="1"/>
          </p:cNvSpPr>
          <p:nvPr>
            <p:ph sz="quarter" idx="13"/>
          </p:nvPr>
        </p:nvSpPr>
        <p:spPr>
          <a:xfrm>
            <a:off x="1331640" y="1275606"/>
            <a:ext cx="7812360" cy="3816424"/>
          </a:xfrm>
        </p:spPr>
        <p:txBody>
          <a:bodyPr>
            <a:noAutofit/>
          </a:bodyPr>
          <a:lstStyle/>
          <a:p>
            <a:pPr marL="228600" lvl="0" indent="-228600">
              <a:buFont typeface="+mj-lt"/>
              <a:buAutoNum type="arabicPeriod" startAt="19"/>
            </a:pPr>
            <a:r>
              <a:rPr lang="uk-UA" sz="1000" dirty="0" err="1"/>
              <a:t>Харь</a:t>
            </a:r>
            <a:r>
              <a:rPr lang="uk-UA" sz="1000" dirty="0"/>
              <a:t> І. Суб’єкт злочинів проти життя особи: проблеми теорії і практики. Юридична наука. 2016.   № 4.   C. 144–163.   </a:t>
            </a:r>
          </a:p>
          <a:p>
            <a:pPr marL="180975" indent="-180975">
              <a:spcBef>
                <a:spcPts val="0"/>
              </a:spcBef>
            </a:pPr>
            <a:r>
              <a:rPr lang="uk-UA" sz="1000" dirty="0" smtClean="0"/>
              <a:t>        </a:t>
            </a:r>
            <a:r>
              <a:rPr lang="en-US" sz="1000" dirty="0" smtClean="0"/>
              <a:t>URL</a:t>
            </a:r>
            <a:r>
              <a:rPr lang="uk-UA" sz="1000" dirty="0"/>
              <a:t>: </a:t>
            </a:r>
            <a:r>
              <a:rPr lang="en-US" sz="1000" u="sng" dirty="0">
                <a:hlinkClick r:id="rId2"/>
              </a:rPr>
              <a:t>http</a:t>
            </a:r>
            <a:r>
              <a:rPr lang="uk-UA" sz="1000" u="sng" dirty="0">
                <a:hlinkClick r:id="rId2"/>
              </a:rPr>
              <a:t>://</a:t>
            </a:r>
            <a:r>
              <a:rPr lang="en-US" sz="1000" u="sng" dirty="0" err="1">
                <a:hlinkClick r:id="rId2"/>
              </a:rPr>
              <a:t>nbuv</a:t>
            </a:r>
            <a:r>
              <a:rPr lang="uk-UA" sz="1000" u="sng" dirty="0">
                <a:hlinkClick r:id="rId2"/>
              </a:rPr>
              <a:t>.</a:t>
            </a:r>
            <a:r>
              <a:rPr lang="en-US" sz="1000" u="sng" dirty="0" err="1">
                <a:hlinkClick r:id="rId2"/>
              </a:rPr>
              <a:t>gov</a:t>
            </a:r>
            <a:r>
              <a:rPr lang="uk-UA" sz="1000" u="sng" dirty="0">
                <a:hlinkClick r:id="rId2"/>
              </a:rPr>
              <a:t>.</a:t>
            </a:r>
            <a:r>
              <a:rPr lang="en-US" sz="1000" u="sng" dirty="0" err="1">
                <a:hlinkClick r:id="rId2"/>
              </a:rPr>
              <a:t>ua</a:t>
            </a:r>
            <a:r>
              <a:rPr lang="uk-UA" sz="1000" u="sng" dirty="0">
                <a:hlinkClick r:id="rId2"/>
              </a:rPr>
              <a:t>/</a:t>
            </a:r>
            <a:r>
              <a:rPr lang="en-US" sz="1000" u="sng" dirty="0">
                <a:hlinkClick r:id="rId2"/>
              </a:rPr>
              <a:t>UJRN</a:t>
            </a:r>
            <a:r>
              <a:rPr lang="uk-UA" sz="1000" u="sng" dirty="0">
                <a:hlinkClick r:id="rId2"/>
              </a:rPr>
              <a:t>/</a:t>
            </a:r>
            <a:r>
              <a:rPr lang="en-US" sz="1000" u="sng" dirty="0" err="1">
                <a:hlinkClick r:id="rId2"/>
              </a:rPr>
              <a:t>jnn</a:t>
            </a:r>
            <a:r>
              <a:rPr lang="uk-UA" sz="1000" u="sng" dirty="0">
                <a:hlinkClick r:id="rId2"/>
              </a:rPr>
              <a:t>_2016_4_11</a:t>
            </a:r>
            <a:r>
              <a:rPr lang="uk-UA" sz="1000" dirty="0"/>
              <a:t>.</a:t>
            </a:r>
          </a:p>
          <a:p>
            <a:pPr marL="228600" lvl="0" indent="-228600">
              <a:buFont typeface="+mj-lt"/>
              <a:buAutoNum type="arabicPeriod" startAt="20"/>
            </a:pPr>
            <a:r>
              <a:rPr lang="uk-UA" sz="1000" dirty="0" err="1"/>
              <a:t>Сомарчук</a:t>
            </a:r>
            <a:r>
              <a:rPr lang="uk-UA" sz="1000" dirty="0"/>
              <a:t> М. Диференціація кримінальної відповідальності за вбивство, поєднане з іншими </a:t>
            </a:r>
            <a:r>
              <a:rPr lang="uk-UA" sz="1000" dirty="0" smtClean="0"/>
              <a:t>злочинами</a:t>
            </a:r>
            <a:r>
              <a:rPr lang="ru-RU" sz="1000" dirty="0" smtClean="0"/>
              <a:t>. </a:t>
            </a:r>
            <a:r>
              <a:rPr lang="ru-RU" sz="1000" dirty="0" err="1"/>
              <a:t>Науковий</a:t>
            </a:r>
            <a:r>
              <a:rPr lang="ru-RU" sz="1000" dirty="0"/>
              <a:t> </a:t>
            </a:r>
            <a:r>
              <a:rPr lang="ru-RU" sz="1000" dirty="0" err="1"/>
              <a:t>вісник</a:t>
            </a:r>
            <a:r>
              <a:rPr lang="ru-RU" sz="1000" dirty="0"/>
              <a:t> </a:t>
            </a:r>
            <a:r>
              <a:rPr lang="ru-RU" sz="1000" dirty="0" err="1"/>
              <a:t>Дніпропетровського</a:t>
            </a:r>
            <a:r>
              <a:rPr lang="ru-RU" sz="1000" dirty="0"/>
              <a:t> державного </a:t>
            </a:r>
            <a:r>
              <a:rPr lang="ru-RU" sz="1000" dirty="0" err="1"/>
              <a:t>університету</a:t>
            </a:r>
            <a:r>
              <a:rPr lang="ru-RU" sz="1000" dirty="0"/>
              <a:t> </a:t>
            </a:r>
            <a:r>
              <a:rPr lang="ru-RU" sz="1000" dirty="0" err="1"/>
              <a:t>внутрішніх</a:t>
            </a:r>
            <a:r>
              <a:rPr lang="ru-RU" sz="1000" dirty="0"/>
              <a:t> справ. </a:t>
            </a:r>
            <a:r>
              <a:rPr lang="uk-UA" sz="1000" dirty="0" smtClean="0"/>
              <a:t> </a:t>
            </a:r>
            <a:r>
              <a:rPr lang="uk-UA" sz="1000" dirty="0"/>
              <a:t>2016.   № 1.   С. 358–365</a:t>
            </a:r>
          </a:p>
          <a:p>
            <a:pPr marL="180975" indent="-180975">
              <a:spcBef>
                <a:spcPts val="0"/>
              </a:spcBef>
            </a:pPr>
            <a:r>
              <a:rPr lang="uk-UA" sz="1000" dirty="0" smtClean="0"/>
              <a:t>        </a:t>
            </a:r>
            <a:r>
              <a:rPr lang="en-US" sz="1000" dirty="0" smtClean="0"/>
              <a:t>URL</a:t>
            </a:r>
            <a:r>
              <a:rPr lang="en-US" sz="1000" dirty="0"/>
              <a:t>: </a:t>
            </a:r>
            <a:r>
              <a:rPr lang="en-US" sz="1000" u="sng" dirty="0">
                <a:hlinkClick r:id="rId3"/>
              </a:rPr>
              <a:t>http://</a:t>
            </a:r>
            <a:r>
              <a:rPr lang="en-US" sz="1000" u="sng" dirty="0" err="1">
                <a:hlinkClick r:id="rId3"/>
              </a:rPr>
              <a:t>nbuv.gov.ua</a:t>
            </a:r>
            <a:r>
              <a:rPr lang="en-US" sz="1000" u="sng" dirty="0">
                <a:hlinkClick r:id="rId3"/>
              </a:rPr>
              <a:t>/UJRN/Nvdduvs_2016_1_51</a:t>
            </a:r>
            <a:r>
              <a:rPr lang="uk-UA" sz="1000" dirty="0"/>
              <a:t>.</a:t>
            </a:r>
          </a:p>
          <a:p>
            <a:pPr marL="228600" lvl="0" indent="-228600">
              <a:buFont typeface="+mj-lt"/>
              <a:buAutoNum type="arabicPeriod" startAt="21"/>
            </a:pPr>
            <a:r>
              <a:rPr lang="uk-UA" sz="1000" dirty="0" err="1"/>
              <a:t>Сомарчук</a:t>
            </a:r>
            <a:r>
              <a:rPr lang="uk-UA" sz="1000" dirty="0"/>
              <a:t> М. Проблемні аспекти поняття умисного вбивства, поєднаного зі зґвалтуванням або насильницьким задоволенням статевої пристрасті неприродним способом. </a:t>
            </a:r>
            <a:r>
              <a:rPr lang="uk-UA" sz="1000" i="1" dirty="0"/>
              <a:t>Науковий вісник Херсонського державного університету (Серія «Юридичні науки»).</a:t>
            </a:r>
            <a:r>
              <a:rPr lang="uk-UA" sz="1000" dirty="0"/>
              <a:t>   2016.   № 1.   Т</a:t>
            </a:r>
            <a:r>
              <a:rPr lang="ru-RU" sz="1000" dirty="0"/>
              <a:t>. 4. </a:t>
            </a:r>
            <a:r>
              <a:rPr lang="uk-UA" sz="1000" dirty="0"/>
              <a:t>С</a:t>
            </a:r>
            <a:r>
              <a:rPr lang="ru-RU" sz="1000" dirty="0"/>
              <a:t>. 43</a:t>
            </a:r>
            <a:r>
              <a:rPr lang="uk-UA" sz="1000" dirty="0"/>
              <a:t>­–46</a:t>
            </a:r>
            <a:r>
              <a:rPr lang="ru-RU" sz="1000" dirty="0"/>
              <a:t>.   </a:t>
            </a:r>
            <a:r>
              <a:rPr lang="en-US" sz="1000" dirty="0"/>
              <a:t>URL</a:t>
            </a:r>
            <a:r>
              <a:rPr lang="en-US" sz="1000" dirty="0" smtClean="0"/>
              <a:t>:</a:t>
            </a:r>
            <a:r>
              <a:rPr lang="uk-UA" sz="1000" dirty="0" smtClean="0"/>
              <a:t>  </a:t>
            </a:r>
            <a:r>
              <a:rPr lang="en-US" sz="1000" u="sng" dirty="0" smtClean="0">
                <a:hlinkClick r:id="rId4"/>
              </a:rPr>
              <a:t>http</a:t>
            </a:r>
            <a:r>
              <a:rPr lang="en-US" sz="1000" u="sng" dirty="0">
                <a:hlinkClick r:id="rId4"/>
              </a:rPr>
              <a:t>://</a:t>
            </a:r>
            <a:r>
              <a:rPr lang="en-US" sz="1000" u="sng" dirty="0" err="1">
                <a:hlinkClick r:id="rId4"/>
              </a:rPr>
              <a:t>nbuv.gov.ua</a:t>
            </a:r>
            <a:r>
              <a:rPr lang="en-US" sz="1000" u="sng" dirty="0">
                <a:hlinkClick r:id="rId4"/>
              </a:rPr>
              <a:t>/UJRN/Nvkhdu_jur_2016_1%284%29__12</a:t>
            </a:r>
            <a:endParaRPr lang="uk-UA" sz="1000" dirty="0"/>
          </a:p>
          <a:p>
            <a:pPr marL="180975" lvl="0" indent="-180975">
              <a:buFont typeface="+mj-lt"/>
              <a:buAutoNum type="arabicPeriod" startAt="21"/>
            </a:pPr>
            <a:r>
              <a:rPr lang="uk-UA" sz="1000" dirty="0"/>
              <a:t>Міщук І., Савчук А. До питання про покарання за вчинення злочину, передбаченого ст. 116 КК України. </a:t>
            </a:r>
            <a:r>
              <a:rPr lang="uk-UA" sz="1000" i="1" dirty="0"/>
              <a:t>Порівняльно-аналітичне право.</a:t>
            </a:r>
            <a:r>
              <a:rPr lang="uk-UA" sz="1000" dirty="0"/>
              <a:t> 2016. № 1.  С. 305–307. URL: </a:t>
            </a:r>
            <a:r>
              <a:rPr lang="uk-UA" sz="1000" u="sng" dirty="0" err="1">
                <a:hlinkClick r:id="rId5"/>
              </a:rPr>
              <a:t>http</a:t>
            </a:r>
            <a:r>
              <a:rPr lang="uk-UA" sz="1000" u="sng" dirty="0">
                <a:hlinkClick r:id="rId5"/>
              </a:rPr>
              <a:t>://</a:t>
            </a:r>
            <a:r>
              <a:rPr lang="uk-UA" sz="1000" u="sng" dirty="0" err="1">
                <a:hlinkClick r:id="rId5"/>
              </a:rPr>
              <a:t>pap.in.ua</a:t>
            </a:r>
            <a:r>
              <a:rPr lang="uk-UA" sz="1000" u="sng" dirty="0">
                <a:hlinkClick r:id="rId5"/>
              </a:rPr>
              <a:t>/1_2016/91.pdf</a:t>
            </a:r>
            <a:r>
              <a:rPr lang="uk-UA" sz="1000" dirty="0"/>
              <a:t>.</a:t>
            </a:r>
          </a:p>
          <a:p>
            <a:pPr marL="180975" lvl="0" indent="-180975">
              <a:buFont typeface="+mj-lt"/>
              <a:buAutoNum type="arabicPeriod" startAt="21"/>
            </a:pPr>
            <a:r>
              <a:rPr lang="uk-UA" sz="1000" dirty="0"/>
              <a:t>Семенюк І. Суб’єкт злочину, передбаченого ст. 117 Кримінального кодексу України: кримінально-правова та кримінологічна характеристика. </a:t>
            </a:r>
            <a:r>
              <a:rPr lang="ru-RU" sz="1000" dirty="0"/>
              <a:t>Держава та </a:t>
            </a:r>
            <a:r>
              <a:rPr lang="ru-RU" sz="1000" dirty="0" err="1"/>
              <a:t>регіони</a:t>
            </a:r>
            <a:r>
              <a:rPr lang="ru-RU" sz="1000" dirty="0"/>
              <a:t>. </a:t>
            </a:r>
            <a:r>
              <a:rPr lang="ru-RU" sz="1000" dirty="0" err="1"/>
              <a:t>Серія</a:t>
            </a:r>
            <a:r>
              <a:rPr lang="ru-RU" sz="1000" dirty="0"/>
              <a:t>: Право. </a:t>
            </a:r>
            <a:r>
              <a:rPr lang="uk-UA" sz="1000" dirty="0" smtClean="0"/>
              <a:t>2015</a:t>
            </a:r>
            <a:r>
              <a:rPr lang="uk-UA" sz="1000" dirty="0"/>
              <a:t>. № 4. С. 95–99. </a:t>
            </a:r>
            <a:r>
              <a:rPr lang="en-US" sz="1000" dirty="0" smtClean="0"/>
              <a:t>URL</a:t>
            </a:r>
            <a:r>
              <a:rPr lang="en-US" sz="1000" dirty="0"/>
              <a:t>: </a:t>
            </a:r>
            <a:r>
              <a:rPr lang="en-US" sz="1000" u="sng" dirty="0" smtClean="0">
                <a:hlinkClick r:id="rId6"/>
              </a:rPr>
              <a:t>http</a:t>
            </a:r>
            <a:r>
              <a:rPr lang="en-US" sz="1000" u="sng" dirty="0">
                <a:hlinkClick r:id="rId6"/>
              </a:rPr>
              <a:t>://</a:t>
            </a:r>
            <a:r>
              <a:rPr lang="en-US" sz="1000" u="sng" dirty="0" err="1" smtClean="0">
                <a:hlinkClick r:id="rId6"/>
              </a:rPr>
              <a:t>www.law.stateandregions.zp.ua</a:t>
            </a:r>
            <a:r>
              <a:rPr lang="en-US" sz="1000" u="sng" dirty="0" smtClean="0">
                <a:hlinkClick r:id="rId6"/>
              </a:rPr>
              <a:t>/archive/4_2015/17.pdf</a:t>
            </a:r>
            <a:endParaRPr lang="uk-UA" sz="1000" dirty="0"/>
          </a:p>
          <a:p>
            <a:pPr marL="180975" lvl="0" indent="-180975">
              <a:buFont typeface="+mj-lt"/>
              <a:buAutoNum type="arabicPeriod" startAt="21"/>
            </a:pPr>
            <a:r>
              <a:rPr lang="uk-UA" sz="1000" dirty="0"/>
              <a:t>Глушков В. Вбивство через необережність. </a:t>
            </a:r>
            <a:r>
              <a:rPr lang="uk-UA" sz="1000" i="1" dirty="0"/>
              <a:t>Вісник Асоціації кримінального права </a:t>
            </a:r>
            <a:r>
              <a:rPr lang="uk-UA" sz="1000" i="1" dirty="0" smtClean="0"/>
              <a:t>України</a:t>
            </a:r>
            <a:r>
              <a:rPr lang="uk-UA" sz="1000" i="1" dirty="0"/>
              <a:t>.</a:t>
            </a:r>
            <a:r>
              <a:rPr lang="uk-UA" sz="1000" dirty="0"/>
              <a:t> </a:t>
            </a:r>
            <a:r>
              <a:rPr lang="en-US" sz="1000" dirty="0"/>
              <a:t>2016. № 1.</a:t>
            </a:r>
            <a:r>
              <a:rPr lang="uk-UA" sz="1000" dirty="0"/>
              <a:t> С. 415–416</a:t>
            </a:r>
            <a:r>
              <a:rPr lang="en-US" sz="1000" dirty="0"/>
              <a:t> URL: </a:t>
            </a:r>
            <a:r>
              <a:rPr lang="en-US" sz="1000" u="sng" dirty="0">
                <a:hlinkClick r:id="rId7"/>
              </a:rPr>
              <a:t>http://</a:t>
            </a:r>
            <a:r>
              <a:rPr lang="en-US" sz="1000" u="sng" dirty="0" err="1">
                <a:hlinkClick r:id="rId7"/>
              </a:rPr>
              <a:t>nauka.nlu.edu.ua</a:t>
            </a:r>
            <a:r>
              <a:rPr lang="en-US" sz="1000" u="sng" dirty="0">
                <a:hlinkClick r:id="rId7"/>
              </a:rPr>
              <a:t>/</a:t>
            </a:r>
            <a:r>
              <a:rPr lang="en-US" sz="1000" u="sng" dirty="0" err="1">
                <a:hlinkClick r:id="rId7"/>
              </a:rPr>
              <a:t>wp</a:t>
            </a:r>
            <a:r>
              <a:rPr lang="en-US" sz="1000" u="sng" dirty="0">
                <a:hlinkClick r:id="rId7"/>
              </a:rPr>
              <a:t>-content/uploads/2016/07/28_Murder.pdf</a:t>
            </a:r>
            <a:r>
              <a:rPr lang="uk-UA" sz="1000" dirty="0"/>
              <a:t>.</a:t>
            </a:r>
          </a:p>
          <a:p>
            <a:pPr marL="180975" lvl="0" indent="-180975">
              <a:buFont typeface="+mj-lt"/>
              <a:buAutoNum type="arabicPeriod" startAt="21"/>
            </a:pPr>
            <a:r>
              <a:rPr lang="uk-UA" sz="1000" dirty="0" err="1"/>
              <a:t>Гороховська</a:t>
            </a:r>
            <a:r>
              <a:rPr lang="uk-UA" sz="1000" dirty="0"/>
              <a:t> О. Поняття злочинів, пов’язаних із необережним позбавленням життя</a:t>
            </a:r>
            <a:r>
              <a:rPr lang="uk-UA" sz="1000" dirty="0" smtClean="0"/>
              <a:t>.</a:t>
            </a:r>
            <a:r>
              <a:rPr lang="ru-RU" sz="1000" dirty="0"/>
              <a:t> Держава та </a:t>
            </a:r>
            <a:r>
              <a:rPr lang="ru-RU" sz="1000" dirty="0" err="1"/>
              <a:t>регіони</a:t>
            </a:r>
            <a:r>
              <a:rPr lang="ru-RU" sz="1000" dirty="0"/>
              <a:t>. </a:t>
            </a:r>
            <a:r>
              <a:rPr lang="ru-RU" sz="1000" dirty="0" err="1"/>
              <a:t>Серія</a:t>
            </a:r>
            <a:r>
              <a:rPr lang="ru-RU" sz="1000" dirty="0"/>
              <a:t>: Право. </a:t>
            </a:r>
            <a:r>
              <a:rPr lang="uk-UA" sz="1000" dirty="0" smtClean="0"/>
              <a:t> 2016</a:t>
            </a:r>
            <a:r>
              <a:rPr lang="uk-UA" sz="1000" dirty="0"/>
              <a:t>.   № 2.   С. 67–71.   URL: </a:t>
            </a:r>
            <a:r>
              <a:rPr lang="uk-UA" sz="1000" u="sng" dirty="0" err="1">
                <a:hlinkClick r:id="rId8"/>
              </a:rPr>
              <a:t>http</a:t>
            </a:r>
            <a:r>
              <a:rPr lang="uk-UA" sz="1000" u="sng" dirty="0">
                <a:hlinkClick r:id="rId8"/>
              </a:rPr>
              <a:t>:.</a:t>
            </a:r>
            <a:r>
              <a:rPr lang="uk-UA" sz="1000" u="sng" dirty="0" err="1">
                <a:hlinkClick r:id="rId8"/>
              </a:rPr>
              <a:t>www.law.stateandregions.zp.ua</a:t>
            </a:r>
            <a:r>
              <a:rPr lang="uk-UA" sz="1000" u="sng" dirty="0">
                <a:hlinkClick r:id="rId8"/>
              </a:rPr>
              <a:t>/</a:t>
            </a:r>
            <a:r>
              <a:rPr lang="uk-UA" sz="1000" dirty="0"/>
              <a:t>.</a:t>
            </a:r>
          </a:p>
          <a:p>
            <a:pPr marL="180975" lvl="0" indent="-180975">
              <a:buFont typeface="+mj-lt"/>
              <a:buAutoNum type="arabicPeriod" startAt="21"/>
            </a:pPr>
            <a:r>
              <a:rPr lang="uk-UA" sz="1000" dirty="0"/>
              <a:t>Байда А. До питання кримінальної відповідальності за калічення жіночих статевих органів. </a:t>
            </a:r>
            <a:r>
              <a:rPr lang="uk-UA" sz="1000" i="1" dirty="0"/>
              <a:t>Вісник Асоціації кримінального права України.</a:t>
            </a:r>
            <a:r>
              <a:rPr lang="uk-UA" sz="1000" dirty="0"/>
              <a:t>   2016.   № 2. С. 202–210</a:t>
            </a:r>
            <a:r>
              <a:rPr lang="uk-UA" sz="1000" dirty="0" smtClean="0"/>
              <a:t>.</a:t>
            </a:r>
            <a:r>
              <a:rPr lang="en-US" sz="1000" dirty="0" smtClean="0"/>
              <a:t> URL</a:t>
            </a:r>
            <a:r>
              <a:rPr lang="en-US" sz="1000" dirty="0"/>
              <a:t>: </a:t>
            </a:r>
            <a:r>
              <a:rPr lang="en-US" sz="1000" u="sng" dirty="0">
                <a:hlinkClick r:id="rId9"/>
              </a:rPr>
              <a:t>http://</a:t>
            </a:r>
            <a:r>
              <a:rPr lang="en-US" sz="1000" u="sng" dirty="0" err="1">
                <a:hlinkClick r:id="rId9"/>
              </a:rPr>
              <a:t>nauka.nlu.edu.ua</a:t>
            </a:r>
            <a:r>
              <a:rPr lang="en-US" sz="1000" u="sng" dirty="0">
                <a:hlinkClick r:id="rId9"/>
              </a:rPr>
              <a:t>/</a:t>
            </a:r>
            <a:r>
              <a:rPr lang="en-US" sz="1000" u="sng" dirty="0" err="1">
                <a:hlinkClick r:id="rId9"/>
              </a:rPr>
              <a:t>wpcontent</a:t>
            </a:r>
            <a:r>
              <a:rPr lang="en-US" sz="1000" u="sng" dirty="0">
                <a:hlinkClick r:id="rId9"/>
              </a:rPr>
              <a:t>/uploads/2016/12/13_Bayda.pdf</a:t>
            </a:r>
            <a:endParaRPr lang="uk-UA" sz="1000" dirty="0"/>
          </a:p>
          <a:p>
            <a:pPr marL="180975" lvl="0" indent="-180975">
              <a:buFont typeface="+mj-lt"/>
              <a:buAutoNum type="arabicPeriod" startAt="21"/>
            </a:pPr>
            <a:r>
              <a:rPr lang="uk-UA" sz="1000" dirty="0"/>
              <a:t>Гринь О. Кримінально-правова характеристика об`єктивної сторони злочину, передбаченого ст. 131 КК України. </a:t>
            </a:r>
            <a:r>
              <a:rPr lang="uk-UA" sz="1000" i="1" u="sng" dirty="0">
                <a:hlinkClick r:id="rId10" tooltip="Періодичне видання"/>
              </a:rPr>
              <a:t>Юридична наука</a:t>
            </a:r>
            <a:r>
              <a:rPr lang="uk-UA" sz="1000" i="1" dirty="0"/>
              <a:t>.</a:t>
            </a:r>
            <a:r>
              <a:rPr lang="uk-UA" sz="1000" dirty="0"/>
              <a:t>   2016.   № 2.   C. 31-41.   URL: </a:t>
            </a:r>
            <a:r>
              <a:rPr lang="uk-UA" sz="1000" u="sng" dirty="0" err="1">
                <a:hlinkClick r:id="rId11"/>
              </a:rPr>
              <a:t>http</a:t>
            </a:r>
            <a:r>
              <a:rPr lang="uk-UA" sz="1000" u="sng" dirty="0">
                <a:hlinkClick r:id="rId11"/>
              </a:rPr>
              <a:t>://</a:t>
            </a:r>
            <a:r>
              <a:rPr lang="uk-UA" sz="1000" u="sng" dirty="0" err="1">
                <a:hlinkClick r:id="rId11"/>
              </a:rPr>
              <a:t>nbuv.gov.ua</a:t>
            </a:r>
            <a:r>
              <a:rPr lang="uk-UA" sz="1000" u="sng" dirty="0">
                <a:hlinkClick r:id="rId11"/>
              </a:rPr>
              <a:t>/UJRN/jnn_2016_2_6</a:t>
            </a:r>
            <a:r>
              <a:rPr lang="uk-UA" sz="1000" u="sng" dirty="0"/>
              <a:t>.</a:t>
            </a:r>
            <a:endParaRPr lang="uk-UA" sz="1000" dirty="0"/>
          </a:p>
          <a:p>
            <a:pPr marL="180975" indent="-180975">
              <a:buFont typeface="+mj-lt"/>
              <a:buAutoNum type="arabicPeriod" startAt="21"/>
            </a:pPr>
            <a:endParaRPr lang="uk-UA" sz="1000" dirty="0"/>
          </a:p>
        </p:txBody>
      </p:sp>
      <p:sp>
        <p:nvSpPr>
          <p:cNvPr id="3" name="Текст 2"/>
          <p:cNvSpPr>
            <a:spLocks noGrp="1"/>
          </p:cNvSpPr>
          <p:nvPr>
            <p:ph type="body" idx="1"/>
          </p:nvPr>
        </p:nvSpPr>
        <p:spPr/>
        <p:txBody>
          <a:bodyPr/>
          <a:lstStyle/>
          <a:p>
            <a:r>
              <a:rPr lang="uk-UA" dirty="0" smtClean="0"/>
              <a:t>РЕКОМЕНДОВАНІ  ДЖЕРЕЛА </a:t>
            </a:r>
            <a:r>
              <a:rPr lang="en-US" dirty="0" smtClean="0"/>
              <a:t>3</a:t>
            </a:r>
            <a:endParaRPr lang="uk-UA" dirty="0"/>
          </a:p>
        </p:txBody>
      </p:sp>
    </p:spTree>
    <p:extLst>
      <p:ext uri="{BB962C8B-B14F-4D97-AF65-F5344CB8AC3E}">
        <p14:creationId xmlns:p14="http://schemas.microsoft.com/office/powerpoint/2010/main" val="4034970267"/>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solidFill>
                  <a:schemeClr val="accent1">
                    <a:lumMod val="75000"/>
                  </a:schemeClr>
                </a:solidFill>
                <a:effectLst>
                  <a:outerShdw blurRad="38100" dist="38100" dir="2700000" algn="tl">
                    <a:srgbClr val="000000">
                      <a:alpha val="43137"/>
                    </a:srgbClr>
                  </a:outerShdw>
                </a:effectLst>
              </a:rPr>
              <a:t>ТЕМА </a:t>
            </a:r>
            <a:r>
              <a:rPr lang="en-US" b="1" dirty="0" smtClean="0">
                <a:solidFill>
                  <a:schemeClr val="accent1">
                    <a:lumMod val="75000"/>
                  </a:schemeClr>
                </a:solidFill>
                <a:effectLst>
                  <a:outerShdw blurRad="38100" dist="38100" dir="2700000" algn="tl">
                    <a:srgbClr val="000000">
                      <a:alpha val="43137"/>
                    </a:srgbClr>
                  </a:outerShdw>
                </a:effectLst>
              </a:rPr>
              <a:t>3</a:t>
            </a:r>
            <a:endParaRPr lang="uk-UA" b="1" dirty="0">
              <a:solidFill>
                <a:schemeClr val="accent1">
                  <a:lumMod val="75000"/>
                </a:schemeClr>
              </a:solidFill>
              <a:effectLst>
                <a:outerShdw blurRad="38100" dist="38100" dir="2700000" algn="tl">
                  <a:srgbClr val="000000">
                    <a:alpha val="43137"/>
                  </a:srgbClr>
                </a:outerShdw>
              </a:effectLst>
            </a:endParaRPr>
          </a:p>
        </p:txBody>
      </p:sp>
      <p:sp>
        <p:nvSpPr>
          <p:cNvPr id="4" name="Объект 3"/>
          <p:cNvSpPr>
            <a:spLocks noGrp="1"/>
          </p:cNvSpPr>
          <p:nvPr>
            <p:ph sz="quarter" idx="13"/>
          </p:nvPr>
        </p:nvSpPr>
        <p:spPr>
          <a:xfrm>
            <a:off x="1331640" y="1275606"/>
            <a:ext cx="7812360" cy="3816424"/>
          </a:xfrm>
        </p:spPr>
        <p:txBody>
          <a:bodyPr>
            <a:noAutofit/>
          </a:bodyPr>
          <a:lstStyle/>
          <a:p>
            <a:pPr marL="228600" lvl="0" indent="-228600">
              <a:buFont typeface="+mj-lt"/>
              <a:buAutoNum type="arabicPeriod" startAt="28"/>
            </a:pPr>
            <a:r>
              <a:rPr lang="uk-UA" sz="1000" dirty="0"/>
              <a:t>Гринь О. Характерні особливості встановлення ознак суб’єктивної сторони злочину «неналежне виконання професійних обов’язків, що спричинило зараження вірусом імунодефіциту людини чи іншої невиліковної хвороби». Правова держава. 2016.   № 21.   С. 206–211.   </a:t>
            </a:r>
          </a:p>
          <a:p>
            <a:pPr>
              <a:spcBef>
                <a:spcPts val="0"/>
              </a:spcBef>
            </a:pPr>
            <a:r>
              <a:rPr lang="en-US" sz="1000" dirty="0" smtClean="0"/>
              <a:t>       URL</a:t>
            </a:r>
            <a:r>
              <a:rPr lang="en-US" sz="1000" dirty="0"/>
              <a:t>: </a:t>
            </a:r>
            <a:r>
              <a:rPr lang="en-US" sz="1000" u="sng" dirty="0">
                <a:hlinkClick r:id="rId2"/>
              </a:rPr>
              <a:t>http://</a:t>
            </a:r>
            <a:r>
              <a:rPr lang="en-US" sz="1000" u="sng" dirty="0" smtClean="0">
                <a:hlinkClick r:id="rId2"/>
              </a:rPr>
              <a:t>dspace.onu.edu.ua:8080/</a:t>
            </a:r>
            <a:r>
              <a:rPr lang="en-US" sz="1000" u="sng" dirty="0" err="1" smtClean="0">
                <a:hlinkClick r:id="rId2"/>
              </a:rPr>
              <a:t>jspui</a:t>
            </a:r>
            <a:r>
              <a:rPr lang="en-US" sz="1000" u="sng" dirty="0" smtClean="0">
                <a:hlinkClick r:id="rId2"/>
              </a:rPr>
              <a:t>/</a:t>
            </a:r>
            <a:r>
              <a:rPr lang="en-US" sz="1000" u="sng" dirty="0" err="1" smtClean="0">
                <a:hlinkClick r:id="rId2"/>
              </a:rPr>
              <a:t>bitstream</a:t>
            </a:r>
            <a:r>
              <a:rPr lang="en-US" sz="1000" u="sng" dirty="0" smtClean="0">
                <a:hlinkClick r:id="rId2"/>
              </a:rPr>
              <a:t>/123456789/8450/1/206-211.pdf</a:t>
            </a:r>
            <a:endParaRPr lang="uk-UA" sz="1000" dirty="0"/>
          </a:p>
          <a:p>
            <a:pPr marL="228600" lvl="0" indent="-228600">
              <a:buFont typeface="+mj-lt"/>
              <a:buAutoNum type="arabicPeriod" startAt="29"/>
            </a:pPr>
            <a:r>
              <a:rPr lang="uk-UA" sz="1000" dirty="0"/>
              <a:t>Алієва О. Деякі проблеми кримінальної відповідальності за незаконне проведення аборту. </a:t>
            </a:r>
            <a:r>
              <a:rPr lang="uk-UA" sz="1000" i="1" dirty="0"/>
              <a:t>Вісник Одеського національного університету. Серія : Правознавство.</a:t>
            </a:r>
            <a:r>
              <a:rPr lang="uk-UA" sz="1000" dirty="0"/>
              <a:t> 2015. Т. 20, </a:t>
            </a:r>
            <a:r>
              <a:rPr lang="uk-UA" sz="1000" dirty="0" err="1"/>
              <a:t>Вип</a:t>
            </a:r>
            <a:r>
              <a:rPr lang="uk-UA" sz="1000" dirty="0"/>
              <a:t>. 2. С. 67–77.  </a:t>
            </a:r>
            <a:r>
              <a:rPr lang="uk-UA" sz="1000" dirty="0" smtClean="0"/>
              <a:t>URL</a:t>
            </a:r>
            <a:r>
              <a:rPr lang="uk-UA" sz="1000" dirty="0"/>
              <a:t>: </a:t>
            </a:r>
            <a:r>
              <a:rPr lang="uk-UA" sz="1000" u="sng" dirty="0" err="1">
                <a:hlinkClick r:id="rId3"/>
              </a:rPr>
              <a:t>http</a:t>
            </a:r>
            <a:r>
              <a:rPr lang="uk-UA" sz="1000" u="sng" dirty="0">
                <a:hlinkClick r:id="rId3"/>
              </a:rPr>
              <a:t>://</a:t>
            </a:r>
            <a:r>
              <a:rPr lang="uk-UA" sz="1000" u="sng" dirty="0" err="1" smtClean="0">
                <a:hlinkClick r:id="rId3"/>
              </a:rPr>
              <a:t>nbuv.gov.ua</a:t>
            </a:r>
            <a:r>
              <a:rPr lang="uk-UA" sz="1000" u="sng" dirty="0" smtClean="0">
                <a:hlinkClick r:id="rId3"/>
              </a:rPr>
              <a:t>/UJRN/Vonu_prav_2015_20_2_10</a:t>
            </a:r>
            <a:endParaRPr lang="uk-UA" sz="1000" dirty="0"/>
          </a:p>
          <a:p>
            <a:pPr marL="228600" lvl="0" indent="-228600">
              <a:buFont typeface="+mj-lt"/>
              <a:buAutoNum type="arabicPeriod" startAt="29"/>
            </a:pPr>
            <a:r>
              <a:rPr lang="uk-UA" sz="1000" dirty="0"/>
              <a:t>Зубець Ю. Об’єктивна сторона злочину ненадання допомоги особі, яка перебуває в небезпечному для життя стані, передбачена ч. 1 ст. 136 КК України. Юридична наука. </a:t>
            </a:r>
            <a:r>
              <a:rPr lang="uk-UA" sz="1000" i="1" u="sng" dirty="0" smtClean="0">
                <a:hlinkClick r:id="rId4" tooltip="Періодичне видання"/>
              </a:rPr>
              <a:t> </a:t>
            </a:r>
            <a:r>
              <a:rPr lang="uk-UA" sz="1000" dirty="0" smtClean="0"/>
              <a:t>2016</a:t>
            </a:r>
            <a:r>
              <a:rPr lang="uk-UA" sz="1000" dirty="0"/>
              <a:t>.   № 2.   C. 60–83.   </a:t>
            </a:r>
            <a:r>
              <a:rPr lang="uk-UA" sz="1000" dirty="0" smtClean="0"/>
              <a:t>URL</a:t>
            </a:r>
            <a:r>
              <a:rPr lang="uk-UA" sz="1000" dirty="0"/>
              <a:t>: </a:t>
            </a:r>
            <a:r>
              <a:rPr lang="en-US" sz="1000" u="sng" dirty="0">
                <a:hlinkClick r:id="rId5"/>
              </a:rPr>
              <a:t>http://</a:t>
            </a:r>
            <a:r>
              <a:rPr lang="en-US" sz="1000" u="sng" dirty="0" err="1" smtClean="0">
                <a:hlinkClick r:id="rId5"/>
              </a:rPr>
              <a:t>nbuv.gov.ua</a:t>
            </a:r>
            <a:r>
              <a:rPr lang="en-US" sz="1000" u="sng" dirty="0" smtClean="0">
                <a:hlinkClick r:id="rId5"/>
              </a:rPr>
              <a:t>/UJRN/jnn_2016_2_9</a:t>
            </a:r>
            <a:endParaRPr lang="uk-UA" sz="1000" dirty="0"/>
          </a:p>
          <a:p>
            <a:pPr marL="228600" lvl="0" indent="-228600">
              <a:buFont typeface="+mj-lt"/>
              <a:buAutoNum type="arabicPeriod" startAt="29"/>
            </a:pPr>
            <a:r>
              <a:rPr lang="uk-UA" sz="1000" dirty="0"/>
              <a:t>Зубець Ю. Кваліфікуючі та особливо кваліфікуючі ознаки злочину ненадання допомоги особі, яка перебуває в небезпечному для життя стані. Юридична наука. </a:t>
            </a:r>
            <a:r>
              <a:rPr lang="en-US" sz="1000" dirty="0" smtClean="0"/>
              <a:t> </a:t>
            </a:r>
            <a:r>
              <a:rPr lang="uk-UA" sz="1000" dirty="0" smtClean="0"/>
              <a:t>2016</a:t>
            </a:r>
            <a:r>
              <a:rPr lang="uk-UA" sz="1000" dirty="0"/>
              <a:t>.   № 4.   C. 65–85.   URL: </a:t>
            </a:r>
            <a:r>
              <a:rPr lang="uk-UA" sz="1000" u="sng" dirty="0" err="1">
                <a:hlinkClick r:id="rId6"/>
              </a:rPr>
              <a:t>http</a:t>
            </a:r>
            <a:r>
              <a:rPr lang="uk-UA" sz="1000" u="sng" dirty="0">
                <a:hlinkClick r:id="rId6"/>
              </a:rPr>
              <a:t>://</a:t>
            </a:r>
            <a:r>
              <a:rPr lang="uk-UA" sz="1000" u="sng" dirty="0" err="1" smtClean="0">
                <a:hlinkClick r:id="rId6"/>
              </a:rPr>
              <a:t>nbuv.gov.ua</a:t>
            </a:r>
            <a:r>
              <a:rPr lang="uk-UA" sz="1000" u="sng" dirty="0" smtClean="0">
                <a:hlinkClick r:id="rId6"/>
              </a:rPr>
              <a:t>/UJRN/jnn_2016_4_6</a:t>
            </a:r>
            <a:endParaRPr lang="uk-UA" sz="1000" dirty="0"/>
          </a:p>
          <a:p>
            <a:pPr marL="228600" lvl="0" indent="-228600">
              <a:buFont typeface="+mj-lt"/>
              <a:buAutoNum type="arabicPeriod" startAt="29"/>
            </a:pPr>
            <a:r>
              <a:rPr lang="uk-UA" sz="1000" dirty="0"/>
              <a:t>Зубець Ю. Суб’єкт злочину ненадання допомоги особі, яка перебуває в небезпечному для життя стані. Юридична наука. 2016.   №8.   С. 25–42.  </a:t>
            </a:r>
            <a:r>
              <a:rPr lang="uk-UA" sz="1000" dirty="0" smtClean="0"/>
              <a:t>URL</a:t>
            </a:r>
            <a:r>
              <a:rPr lang="uk-UA" sz="1000" dirty="0"/>
              <a:t>: </a:t>
            </a:r>
            <a:r>
              <a:rPr lang="en-US" sz="1000" u="sng" dirty="0">
                <a:hlinkClick r:id="rId7"/>
              </a:rPr>
              <a:t>http://</a:t>
            </a:r>
            <a:r>
              <a:rPr lang="en-US" sz="1000" u="sng" dirty="0" err="1" smtClean="0">
                <a:hlinkClick r:id="rId7"/>
              </a:rPr>
              <a:t>nbuv.gov.ua</a:t>
            </a:r>
            <a:r>
              <a:rPr lang="en-US" sz="1000" u="sng" dirty="0" smtClean="0">
                <a:hlinkClick r:id="rId7"/>
              </a:rPr>
              <a:t>/UJRN/jnn_2016_8_5</a:t>
            </a:r>
            <a:endParaRPr lang="uk-UA" sz="1000" dirty="0"/>
          </a:p>
          <a:p>
            <a:pPr marL="228600" lvl="0" indent="-228600">
              <a:buFont typeface="+mj-lt"/>
              <a:buAutoNum type="arabicPeriod" startAt="29"/>
            </a:pPr>
            <a:r>
              <a:rPr lang="uk-UA" sz="1000" dirty="0"/>
              <a:t>Бандурка І. Об’єкт неналежного виконання обов’язків щодо охорони життя та здоров’я дітей. </a:t>
            </a:r>
            <a:r>
              <a:rPr lang="uk-UA" sz="1000" i="1" dirty="0"/>
              <a:t>Верховенство права.</a:t>
            </a:r>
            <a:r>
              <a:rPr lang="uk-UA" sz="1000" dirty="0"/>
              <a:t> 2016. № 3. С. 111–115. URL: </a:t>
            </a:r>
            <a:r>
              <a:rPr lang="en-US" sz="1000" u="sng" dirty="0">
                <a:hlinkClick r:id="rId8"/>
              </a:rPr>
              <a:t>http</a:t>
            </a:r>
            <a:r>
              <a:rPr lang="ru-RU" sz="1000" u="sng" dirty="0">
                <a:hlinkClick r:id="rId8"/>
              </a:rPr>
              <a:t>://</a:t>
            </a:r>
            <a:r>
              <a:rPr lang="en-US" sz="1000" u="sng" dirty="0" err="1">
                <a:hlinkClick r:id="rId8"/>
              </a:rPr>
              <a:t>sd</a:t>
            </a:r>
            <a:r>
              <a:rPr lang="ru-RU" sz="1000" u="sng" dirty="0">
                <a:hlinkClick r:id="rId8"/>
              </a:rPr>
              <a:t>-</a:t>
            </a:r>
            <a:r>
              <a:rPr lang="en-US" sz="1000" u="sng" dirty="0" err="1">
                <a:hlinkClick r:id="rId8"/>
              </a:rPr>
              <a:t>vp</a:t>
            </a:r>
            <a:r>
              <a:rPr lang="ru-RU" sz="1000" u="sng" dirty="0">
                <a:hlinkClick r:id="rId8"/>
              </a:rPr>
              <a:t>.</a:t>
            </a:r>
            <a:r>
              <a:rPr lang="en-US" sz="1000" u="sng" dirty="0">
                <a:hlinkClick r:id="rId8"/>
              </a:rPr>
              <a:t>info</a:t>
            </a:r>
            <a:r>
              <a:rPr lang="ru-RU" sz="1000" u="sng" dirty="0">
                <a:hlinkClick r:id="rId8"/>
              </a:rPr>
              <a:t>/2016/</a:t>
            </a:r>
            <a:r>
              <a:rPr lang="en-US" sz="1000" u="sng" dirty="0" err="1">
                <a:hlinkClick r:id="rId8"/>
              </a:rPr>
              <a:t>ob</a:t>
            </a:r>
            <a:r>
              <a:rPr lang="ru-RU" sz="1000" u="sng" dirty="0">
                <a:hlinkClick r:id="rId8"/>
              </a:rPr>
              <a:t>-</a:t>
            </a:r>
            <a:r>
              <a:rPr lang="en-US" sz="1000" u="sng" dirty="0" err="1">
                <a:hlinkClick r:id="rId8"/>
              </a:rPr>
              <a:t>yekt</a:t>
            </a:r>
            <a:r>
              <a:rPr lang="ru-RU" sz="1000" u="sng" dirty="0">
                <a:hlinkClick r:id="rId8"/>
              </a:rPr>
              <a:t>-</a:t>
            </a:r>
            <a:r>
              <a:rPr lang="en-US" sz="1000" u="sng" dirty="0" err="1">
                <a:hlinkClick r:id="rId8"/>
              </a:rPr>
              <a:t>nenalezhnogo</a:t>
            </a:r>
            <a:r>
              <a:rPr lang="ru-RU" sz="1000" u="sng" dirty="0">
                <a:hlinkClick r:id="rId8"/>
              </a:rPr>
              <a:t>-</a:t>
            </a:r>
            <a:r>
              <a:rPr lang="en-US" sz="1000" u="sng" dirty="0" err="1">
                <a:hlinkClick r:id="rId8"/>
              </a:rPr>
              <a:t>vikonannya</a:t>
            </a:r>
            <a:r>
              <a:rPr lang="ru-RU" sz="1000" u="sng" dirty="0">
                <a:hlinkClick r:id="rId8"/>
              </a:rPr>
              <a:t>-</a:t>
            </a:r>
            <a:r>
              <a:rPr lang="en-US" sz="1000" u="sng" dirty="0" err="1">
                <a:hlinkClick r:id="rId8"/>
              </a:rPr>
              <a:t>obov</a:t>
            </a:r>
            <a:r>
              <a:rPr lang="ru-RU" sz="1000" u="sng" dirty="0">
                <a:hlinkClick r:id="rId8"/>
              </a:rPr>
              <a:t>-</a:t>
            </a:r>
            <a:r>
              <a:rPr lang="en-US" sz="1000" u="sng" dirty="0" err="1">
                <a:hlinkClick r:id="rId8"/>
              </a:rPr>
              <a:t>yazkiv</a:t>
            </a:r>
            <a:r>
              <a:rPr lang="ru-RU" sz="1000" u="sng" dirty="0">
                <a:hlinkClick r:id="rId8"/>
              </a:rPr>
              <a:t>-</a:t>
            </a:r>
            <a:r>
              <a:rPr lang="en-US" sz="1000" u="sng" dirty="0" err="1">
                <a:hlinkClick r:id="rId8"/>
              </a:rPr>
              <a:t>shhodo</a:t>
            </a:r>
            <a:r>
              <a:rPr lang="ru-RU" sz="1000" u="sng" dirty="0">
                <a:hlinkClick r:id="rId8"/>
              </a:rPr>
              <a:t>-</a:t>
            </a:r>
            <a:r>
              <a:rPr lang="en-US" sz="1000" u="sng" dirty="0" err="1">
                <a:hlinkClick r:id="rId8"/>
              </a:rPr>
              <a:t>ohoroni</a:t>
            </a:r>
            <a:r>
              <a:rPr lang="ru-RU" sz="1000" u="sng" dirty="0">
                <a:hlinkClick r:id="rId8"/>
              </a:rPr>
              <a:t>-</a:t>
            </a:r>
            <a:r>
              <a:rPr lang="en-US" sz="1000" u="sng" dirty="0" err="1">
                <a:hlinkClick r:id="rId8"/>
              </a:rPr>
              <a:t>zhittya</a:t>
            </a:r>
            <a:r>
              <a:rPr lang="ru-RU" sz="1000" u="sng" dirty="0">
                <a:hlinkClick r:id="rId8"/>
              </a:rPr>
              <a:t>-</a:t>
            </a:r>
            <a:r>
              <a:rPr lang="en-US" sz="1000" u="sng" dirty="0">
                <a:hlinkClick r:id="rId8"/>
              </a:rPr>
              <a:t>ta</a:t>
            </a:r>
            <a:r>
              <a:rPr lang="ru-RU" sz="1000" u="sng" dirty="0">
                <a:hlinkClick r:id="rId8"/>
              </a:rPr>
              <a:t>-</a:t>
            </a:r>
            <a:r>
              <a:rPr lang="en-US" sz="1000" u="sng" dirty="0" err="1">
                <a:hlinkClick r:id="rId8"/>
              </a:rPr>
              <a:t>zdorov</a:t>
            </a:r>
            <a:r>
              <a:rPr lang="ru-RU" sz="1000" u="sng" dirty="0">
                <a:hlinkClick r:id="rId8"/>
              </a:rPr>
              <a:t>-</a:t>
            </a:r>
            <a:r>
              <a:rPr lang="en-US" sz="1000" u="sng" dirty="0" err="1">
                <a:hlinkClick r:id="rId8"/>
              </a:rPr>
              <a:t>ya</a:t>
            </a:r>
            <a:r>
              <a:rPr lang="ru-RU" sz="1000" u="sng" dirty="0">
                <a:hlinkClick r:id="rId8"/>
              </a:rPr>
              <a:t>-</a:t>
            </a:r>
            <a:r>
              <a:rPr lang="en-US" sz="1000" u="sng" dirty="0" err="1">
                <a:hlinkClick r:id="rId8"/>
              </a:rPr>
              <a:t>ditej</a:t>
            </a:r>
            <a:r>
              <a:rPr lang="ru-RU" sz="1000" u="sng" dirty="0" smtClean="0">
                <a:hlinkClick r:id="rId8"/>
              </a:rPr>
              <a:t>/</a:t>
            </a:r>
            <a:endParaRPr lang="uk-UA" sz="1000" dirty="0"/>
          </a:p>
          <a:p>
            <a:pPr marL="228600" lvl="0" indent="-228600">
              <a:buFont typeface="+mj-lt"/>
              <a:buAutoNum type="arabicPeriod" startAt="29"/>
            </a:pPr>
            <a:r>
              <a:rPr lang="uk-UA" sz="1000" dirty="0" err="1"/>
              <a:t>Cтецик</a:t>
            </a:r>
            <a:r>
              <a:rPr lang="uk-UA" sz="1000" dirty="0"/>
              <a:t> Б. Кримінально-правова характеристика діяння при здійсненні незаконної лікувальної діяльності. </a:t>
            </a:r>
            <a:r>
              <a:rPr lang="uk-UA" sz="1000" i="1" dirty="0"/>
              <a:t>Верховенство права.</a:t>
            </a:r>
            <a:r>
              <a:rPr lang="uk-UA" sz="1000" dirty="0"/>
              <a:t>  2016.   №3.   С. 168­–178.   URL: </a:t>
            </a:r>
            <a:r>
              <a:rPr lang="uk-UA" sz="1000" u="sng" dirty="0" err="1">
                <a:hlinkClick r:id="rId9"/>
              </a:rPr>
              <a:t>http</a:t>
            </a:r>
            <a:r>
              <a:rPr lang="uk-UA" sz="1000" u="sng" dirty="0">
                <a:hlinkClick r:id="rId9"/>
              </a:rPr>
              <a:t>://</a:t>
            </a:r>
            <a:r>
              <a:rPr lang="uk-UA" sz="1000" u="sng" dirty="0" err="1" smtClean="0">
                <a:hlinkClick r:id="rId9"/>
              </a:rPr>
              <a:t>nbuv.gov.ua</a:t>
            </a:r>
            <a:r>
              <a:rPr lang="uk-UA" sz="1000" u="sng" dirty="0" smtClean="0">
                <a:hlinkClick r:id="rId9"/>
              </a:rPr>
              <a:t>/UJRN/nvlkau_2016_3_18</a:t>
            </a:r>
            <a:endParaRPr lang="uk-UA" sz="1000" dirty="0"/>
          </a:p>
          <a:p>
            <a:pPr marL="228600" indent="-228600">
              <a:buFont typeface="+mj-lt"/>
              <a:buAutoNum type="arabicPeriod" startAt="29"/>
            </a:pPr>
            <a:r>
              <a:rPr lang="uk-UA" sz="1000" dirty="0" err="1"/>
              <a:t>Стецик</a:t>
            </a:r>
            <a:r>
              <a:rPr lang="uk-UA" sz="1000" dirty="0"/>
              <a:t> Б. Спосіб учинення незаконної лікувальної діяльності . </a:t>
            </a:r>
            <a:r>
              <a:rPr lang="uk-UA" sz="1000" i="1" dirty="0" err="1"/>
              <a:t>Jurnalul</a:t>
            </a:r>
            <a:r>
              <a:rPr lang="uk-UA" sz="1000" i="1" dirty="0"/>
              <a:t> </a:t>
            </a:r>
            <a:r>
              <a:rPr lang="uk-UA" sz="1000" i="1" dirty="0" err="1"/>
              <a:t>juridic</a:t>
            </a:r>
            <a:r>
              <a:rPr lang="uk-UA" sz="1000" i="1" dirty="0"/>
              <a:t> </a:t>
            </a:r>
            <a:r>
              <a:rPr lang="uk-UA" sz="1000" i="1" dirty="0" err="1"/>
              <a:t>național</a:t>
            </a:r>
            <a:r>
              <a:rPr lang="uk-UA" sz="1000" i="1" dirty="0"/>
              <a:t>: </a:t>
            </a:r>
            <a:r>
              <a:rPr lang="uk-UA" sz="1000" i="1" dirty="0" err="1"/>
              <a:t>teorie</a:t>
            </a:r>
            <a:r>
              <a:rPr lang="uk-UA" sz="1000" i="1" dirty="0"/>
              <a:t> </a:t>
            </a:r>
            <a:r>
              <a:rPr lang="uk-UA" sz="1000" i="1" dirty="0" err="1"/>
              <a:t>și</a:t>
            </a:r>
            <a:r>
              <a:rPr lang="uk-UA" sz="1000" i="1" dirty="0"/>
              <a:t> </a:t>
            </a:r>
            <a:r>
              <a:rPr lang="uk-UA" sz="1000" i="1" dirty="0" err="1"/>
              <a:t>practică</a:t>
            </a:r>
            <a:r>
              <a:rPr lang="uk-UA" sz="1000" i="1" dirty="0"/>
              <a:t> (</a:t>
            </a:r>
            <a:r>
              <a:rPr lang="uk-UA" sz="1000" i="1" dirty="0" err="1"/>
              <a:t>Национальный</a:t>
            </a:r>
            <a:r>
              <a:rPr lang="uk-UA" sz="1000" i="1" dirty="0"/>
              <a:t> </a:t>
            </a:r>
            <a:r>
              <a:rPr lang="uk-UA" sz="1000" i="1" dirty="0" err="1"/>
              <a:t>юридический</a:t>
            </a:r>
            <a:r>
              <a:rPr lang="uk-UA" sz="1000" i="1" dirty="0"/>
              <a:t> </a:t>
            </a:r>
            <a:r>
              <a:rPr lang="uk-UA" sz="1000" i="1" dirty="0" smtClean="0"/>
              <a:t>журнал</a:t>
            </a:r>
            <a:r>
              <a:rPr lang="uk-UA" sz="1000" i="1" dirty="0"/>
              <a:t>: </a:t>
            </a:r>
            <a:r>
              <a:rPr lang="uk-UA" sz="1000" i="1" dirty="0" err="1"/>
              <a:t>теория</a:t>
            </a:r>
            <a:r>
              <a:rPr lang="uk-UA" sz="1000" i="1" dirty="0"/>
              <a:t> </a:t>
            </a:r>
            <a:r>
              <a:rPr lang="uk-UA" sz="1000" i="1" dirty="0" smtClean="0"/>
              <a:t>и</a:t>
            </a:r>
            <a:r>
              <a:rPr lang="en-US" sz="1000" i="1" dirty="0" smtClean="0"/>
              <a:t> </a:t>
            </a:r>
            <a:r>
              <a:rPr lang="uk-UA" sz="1000" i="1" dirty="0" smtClean="0"/>
              <a:t> практика</a:t>
            </a:r>
            <a:r>
              <a:rPr lang="uk-UA" sz="1000" i="1" dirty="0"/>
              <a:t>)</a:t>
            </a:r>
            <a:r>
              <a:rPr lang="uk-UA" sz="1000" dirty="0"/>
              <a:t>.   2016.   № 3.   С. 203–206.   URL: </a:t>
            </a:r>
            <a:r>
              <a:rPr lang="uk-UA" sz="1000" u="sng" dirty="0" err="1">
                <a:hlinkClick r:id="rId10"/>
              </a:rPr>
              <a:t>http</a:t>
            </a:r>
            <a:r>
              <a:rPr lang="uk-UA" sz="1000" u="sng" dirty="0">
                <a:hlinkClick r:id="rId10"/>
              </a:rPr>
              <a:t>:.</a:t>
            </a:r>
            <a:r>
              <a:rPr lang="uk-UA" sz="1000" u="sng" dirty="0" err="1" smtClean="0">
                <a:hlinkClick r:id="rId10"/>
              </a:rPr>
              <a:t>jurnaluljuridic.in.ua</a:t>
            </a:r>
            <a:r>
              <a:rPr lang="uk-UA" sz="1000" u="sng" dirty="0" smtClean="0">
                <a:hlinkClick r:id="rId10"/>
              </a:rPr>
              <a:t>/</a:t>
            </a:r>
            <a:r>
              <a:rPr lang="en-US" sz="1000" u="sng" dirty="0" smtClean="0"/>
              <a:t> </a:t>
            </a:r>
          </a:p>
          <a:p>
            <a:pPr marL="228600" indent="-228600">
              <a:buFont typeface="+mj-lt"/>
              <a:buAutoNum type="arabicPeriod" startAt="29"/>
            </a:pPr>
            <a:r>
              <a:rPr lang="uk-UA" sz="1000" dirty="0" err="1" smtClean="0"/>
              <a:t>Cтецик</a:t>
            </a:r>
            <a:r>
              <a:rPr lang="uk-UA" sz="1000" dirty="0" smtClean="0"/>
              <a:t> </a:t>
            </a:r>
            <a:r>
              <a:rPr lang="uk-UA" sz="1000" dirty="0"/>
              <a:t>Б. Характеристика злочинних наслідків і причинного зв’язку незаконної лікувальної діяльності. </a:t>
            </a:r>
            <a:r>
              <a:rPr lang="uk-UA" sz="1000" i="1" u="sng" dirty="0">
                <a:hlinkClick r:id="rId11" tooltip="Періодичне видання"/>
              </a:rPr>
              <a:t>Європейські перспективи</a:t>
            </a:r>
            <a:r>
              <a:rPr lang="uk-UA" sz="1000" i="1" dirty="0"/>
              <a:t>.   </a:t>
            </a:r>
            <a:r>
              <a:rPr lang="uk-UA" sz="1000" dirty="0"/>
              <a:t>2016.   №3.   С. 141.   URL: </a:t>
            </a:r>
            <a:r>
              <a:rPr lang="uk-UA" sz="1000" u="sng" dirty="0" err="1">
                <a:hlinkClick r:id="rId12"/>
              </a:rPr>
              <a:t>http</a:t>
            </a:r>
            <a:r>
              <a:rPr lang="uk-UA" sz="1000" u="sng" dirty="0">
                <a:hlinkClick r:id="rId12"/>
              </a:rPr>
              <a:t>:.</a:t>
            </a:r>
            <a:r>
              <a:rPr lang="uk-UA" sz="1000" u="sng" dirty="0" err="1">
                <a:hlinkClick r:id="rId12"/>
              </a:rPr>
              <a:t>evro-perspektyvy.unesco-socio.in.ua</a:t>
            </a:r>
            <a:r>
              <a:rPr lang="uk-UA" sz="1000" u="sng" dirty="0">
                <a:hlinkClick r:id="rId12"/>
              </a:rPr>
              <a:t>/</a:t>
            </a:r>
            <a:r>
              <a:rPr lang="uk-UA" sz="1000" dirty="0"/>
              <a:t>.</a:t>
            </a:r>
          </a:p>
          <a:p>
            <a:pPr marL="228600" lvl="0" indent="-228600">
              <a:buFont typeface="+mj-lt"/>
              <a:buAutoNum type="arabicPeriod" startAt="29"/>
            </a:pPr>
            <a:endParaRPr lang="uk-UA" sz="1000" dirty="0"/>
          </a:p>
        </p:txBody>
      </p:sp>
      <p:sp>
        <p:nvSpPr>
          <p:cNvPr id="3" name="Текст 2"/>
          <p:cNvSpPr>
            <a:spLocks noGrp="1"/>
          </p:cNvSpPr>
          <p:nvPr>
            <p:ph type="body" idx="1"/>
          </p:nvPr>
        </p:nvSpPr>
        <p:spPr/>
        <p:txBody>
          <a:bodyPr/>
          <a:lstStyle/>
          <a:p>
            <a:r>
              <a:rPr lang="uk-UA" dirty="0" smtClean="0"/>
              <a:t>РЕКОМЕНДОВАНІ  ДЖЕРЕЛА </a:t>
            </a:r>
            <a:r>
              <a:rPr lang="en-US" dirty="0" smtClean="0"/>
              <a:t>4</a:t>
            </a:r>
            <a:endParaRPr lang="uk-UA" dirty="0"/>
          </a:p>
        </p:txBody>
      </p:sp>
    </p:spTree>
    <p:extLst>
      <p:ext uri="{BB962C8B-B14F-4D97-AF65-F5344CB8AC3E}">
        <p14:creationId xmlns:p14="http://schemas.microsoft.com/office/powerpoint/2010/main" val="3242400774"/>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solidFill>
                  <a:schemeClr val="accent1">
                    <a:lumMod val="75000"/>
                  </a:schemeClr>
                </a:solidFill>
                <a:effectLst>
                  <a:outerShdw blurRad="38100" dist="38100" dir="2700000" algn="tl">
                    <a:srgbClr val="000000">
                      <a:alpha val="43137"/>
                    </a:srgbClr>
                  </a:outerShdw>
                </a:effectLst>
              </a:rPr>
              <a:t>ТЕМА </a:t>
            </a:r>
            <a:r>
              <a:rPr lang="en-US" b="1" dirty="0" smtClean="0">
                <a:solidFill>
                  <a:schemeClr val="accent1">
                    <a:lumMod val="75000"/>
                  </a:schemeClr>
                </a:solidFill>
                <a:effectLst>
                  <a:outerShdw blurRad="38100" dist="38100" dir="2700000" algn="tl">
                    <a:srgbClr val="000000">
                      <a:alpha val="43137"/>
                    </a:srgbClr>
                  </a:outerShdw>
                </a:effectLst>
              </a:rPr>
              <a:t>3</a:t>
            </a:r>
            <a:endParaRPr lang="uk-UA" b="1" dirty="0">
              <a:solidFill>
                <a:schemeClr val="accent1">
                  <a:lumMod val="75000"/>
                </a:schemeClr>
              </a:solidFill>
              <a:effectLst>
                <a:outerShdw blurRad="38100" dist="38100" dir="2700000" algn="tl">
                  <a:srgbClr val="000000">
                    <a:alpha val="43137"/>
                  </a:srgbClr>
                </a:outerShdw>
              </a:effectLst>
            </a:endParaRPr>
          </a:p>
        </p:txBody>
      </p:sp>
      <p:sp>
        <p:nvSpPr>
          <p:cNvPr id="4" name="Объект 3"/>
          <p:cNvSpPr>
            <a:spLocks noGrp="1"/>
          </p:cNvSpPr>
          <p:nvPr>
            <p:ph sz="quarter" idx="13"/>
          </p:nvPr>
        </p:nvSpPr>
        <p:spPr>
          <a:xfrm>
            <a:off x="1331640" y="1419622"/>
            <a:ext cx="7812360" cy="3816424"/>
          </a:xfrm>
        </p:spPr>
        <p:txBody>
          <a:bodyPr>
            <a:noAutofit/>
          </a:bodyPr>
          <a:lstStyle/>
          <a:p>
            <a:pPr marL="228600" lvl="0" indent="-228600">
              <a:buFont typeface="+mj-lt"/>
              <a:buAutoNum type="arabicPeriod" startAt="37"/>
            </a:pPr>
            <a:r>
              <a:rPr lang="uk-UA" sz="1000" dirty="0" err="1"/>
              <a:t>Махатадзе</a:t>
            </a:r>
            <a:r>
              <a:rPr lang="uk-UA" sz="1000" dirty="0"/>
              <a:t> К. </a:t>
            </a:r>
            <a:r>
              <a:rPr lang="uk-UA" sz="1000" dirty="0" err="1"/>
              <a:t>Уголовная</a:t>
            </a:r>
            <a:r>
              <a:rPr lang="uk-UA" sz="1000" dirty="0"/>
              <a:t> </a:t>
            </a:r>
            <a:r>
              <a:rPr lang="uk-UA" sz="1000" dirty="0" err="1"/>
              <a:t>ответственность</a:t>
            </a:r>
            <a:r>
              <a:rPr lang="uk-UA" sz="1000" dirty="0"/>
              <a:t> за </a:t>
            </a:r>
            <a:r>
              <a:rPr lang="uk-UA" sz="1000" dirty="0" err="1"/>
              <a:t>преступления</a:t>
            </a:r>
            <a:r>
              <a:rPr lang="uk-UA" sz="1000" dirty="0"/>
              <a:t> в </a:t>
            </a:r>
            <a:r>
              <a:rPr lang="uk-UA" sz="1000" dirty="0" err="1"/>
              <a:t>медицинской</a:t>
            </a:r>
            <a:r>
              <a:rPr lang="uk-UA" sz="1000" dirty="0"/>
              <a:t> </a:t>
            </a:r>
            <a:r>
              <a:rPr lang="uk-UA" sz="1000" dirty="0" err="1"/>
              <a:t>сфере</a:t>
            </a:r>
            <a:r>
              <a:rPr lang="uk-UA" sz="1000" dirty="0"/>
              <a:t>, </a:t>
            </a:r>
            <a:r>
              <a:rPr lang="uk-UA" sz="1000" dirty="0" err="1"/>
              <a:t>связанные</a:t>
            </a:r>
            <a:r>
              <a:rPr lang="uk-UA" sz="1000" dirty="0"/>
              <a:t> с </a:t>
            </a:r>
            <a:r>
              <a:rPr lang="uk-UA" sz="1000" dirty="0" err="1"/>
              <a:t>неоказанием</a:t>
            </a:r>
            <a:r>
              <a:rPr lang="uk-UA" sz="1000" dirty="0"/>
              <a:t> </a:t>
            </a:r>
            <a:r>
              <a:rPr lang="uk-UA" sz="1000" dirty="0" err="1"/>
              <a:t>помощи</a:t>
            </a:r>
            <a:r>
              <a:rPr lang="uk-UA" sz="1000" dirty="0"/>
              <a:t>. </a:t>
            </a:r>
            <a:r>
              <a:rPr lang="uk-UA" sz="1000" i="1" dirty="0" err="1"/>
              <a:t>Legea</a:t>
            </a:r>
            <a:r>
              <a:rPr lang="uk-UA" sz="1000" i="1" dirty="0"/>
              <a:t> </a:t>
            </a:r>
            <a:r>
              <a:rPr lang="uk-UA" sz="1000" i="1" dirty="0" err="1"/>
              <a:t>si</a:t>
            </a:r>
            <a:r>
              <a:rPr lang="uk-UA" sz="1000" i="1" dirty="0"/>
              <a:t> </a:t>
            </a:r>
            <a:r>
              <a:rPr lang="uk-UA" sz="1000" i="1" dirty="0" err="1"/>
              <a:t>Viata</a:t>
            </a:r>
            <a:r>
              <a:rPr lang="uk-UA" sz="1000" i="1" dirty="0"/>
              <a:t> («Закон и </a:t>
            </a:r>
            <a:r>
              <a:rPr lang="uk-UA" sz="1000" i="1" dirty="0" err="1"/>
              <a:t>Жизнь</a:t>
            </a:r>
            <a:r>
              <a:rPr lang="uk-UA" sz="1000" i="1" dirty="0"/>
              <a:t>»)</a:t>
            </a:r>
            <a:r>
              <a:rPr lang="uk-UA" sz="1000" b="1" i="1" dirty="0"/>
              <a:t>.</a:t>
            </a:r>
            <a:r>
              <a:rPr lang="uk-UA" sz="1000" dirty="0"/>
              <a:t>   2016.   №10/2.   С. 69–73. URL: </a:t>
            </a:r>
            <a:r>
              <a:rPr lang="uk-UA" sz="1000" u="sng" dirty="0" err="1">
                <a:hlinkClick r:id="rId2"/>
              </a:rPr>
              <a:t>http</a:t>
            </a:r>
            <a:r>
              <a:rPr lang="uk-UA" sz="1000" u="sng" dirty="0">
                <a:hlinkClick r:id="rId2"/>
              </a:rPr>
              <a:t>://</a:t>
            </a:r>
            <a:r>
              <a:rPr lang="uk-UA" sz="1000" u="sng" dirty="0" err="1">
                <a:hlinkClick r:id="rId2"/>
              </a:rPr>
              <a:t>www.legeasiviata.in.ua</a:t>
            </a:r>
            <a:r>
              <a:rPr lang="uk-UA" sz="1000" u="sng" dirty="0">
                <a:hlinkClick r:id="rId2"/>
              </a:rPr>
              <a:t>/</a:t>
            </a:r>
            <a:r>
              <a:rPr lang="uk-UA" sz="1000" u="sng" dirty="0" err="1">
                <a:hlinkClick r:id="rId2"/>
              </a:rPr>
              <a:t>archive</a:t>
            </a:r>
            <a:r>
              <a:rPr lang="uk-UA" sz="1000" u="sng" dirty="0">
                <a:hlinkClick r:id="rId2"/>
              </a:rPr>
              <a:t>/2016/10-2/18.pdf</a:t>
            </a:r>
            <a:r>
              <a:rPr lang="uk-UA" sz="1000" dirty="0"/>
              <a:t>.</a:t>
            </a:r>
          </a:p>
          <a:p>
            <a:pPr marL="228600" lvl="0" indent="-228600">
              <a:buFont typeface="+mj-lt"/>
              <a:buAutoNum type="arabicPeriod" startAt="37"/>
            </a:pPr>
            <a:r>
              <a:rPr lang="uk-UA" sz="1000" dirty="0" err="1"/>
              <a:t>Болдіжар</a:t>
            </a:r>
            <a:r>
              <a:rPr lang="uk-UA" sz="1000" dirty="0"/>
              <a:t> С., </a:t>
            </a:r>
            <a:r>
              <a:rPr lang="uk-UA" sz="1000" dirty="0" err="1"/>
              <a:t>Хохлова</a:t>
            </a:r>
            <a:r>
              <a:rPr lang="uk-UA" sz="1000" dirty="0"/>
              <a:t> І., </a:t>
            </a:r>
            <a:r>
              <a:rPr lang="uk-UA" sz="1000" dirty="0" err="1"/>
              <a:t>Пішта</a:t>
            </a:r>
            <a:r>
              <a:rPr lang="uk-UA" sz="1000" dirty="0"/>
              <a:t> В. Особливості кримінальної відповідальності медичних працівників у США . </a:t>
            </a:r>
            <a:r>
              <a:rPr lang="ru-RU" sz="1000" dirty="0" err="1"/>
              <a:t>Науковий</a:t>
            </a:r>
            <a:r>
              <a:rPr lang="ru-RU" sz="1000" dirty="0"/>
              <a:t> </a:t>
            </a:r>
            <a:r>
              <a:rPr lang="ru-RU" sz="1000" dirty="0" err="1"/>
              <a:t>вісник</a:t>
            </a:r>
            <a:r>
              <a:rPr lang="ru-RU" sz="1000" dirty="0"/>
              <a:t> </a:t>
            </a:r>
            <a:r>
              <a:rPr lang="ru-RU" sz="1000" dirty="0" err="1"/>
              <a:t>Ужгородського</a:t>
            </a:r>
            <a:r>
              <a:rPr lang="ru-RU" sz="1000" dirty="0"/>
              <a:t> </a:t>
            </a:r>
            <a:r>
              <a:rPr lang="ru-RU" sz="1000" dirty="0" err="1"/>
              <a:t>національного</a:t>
            </a:r>
            <a:r>
              <a:rPr lang="ru-RU" sz="1000" dirty="0"/>
              <a:t> </a:t>
            </a:r>
            <a:r>
              <a:rPr lang="ru-RU" sz="1000" dirty="0" err="1"/>
              <a:t>університету</a:t>
            </a:r>
            <a:r>
              <a:rPr lang="ru-RU" sz="1000" dirty="0"/>
              <a:t>. Сер.: Право</a:t>
            </a:r>
            <a:r>
              <a:rPr lang="ru-RU" sz="1000" dirty="0" smtClean="0"/>
              <a:t>.</a:t>
            </a:r>
            <a:r>
              <a:rPr lang="en-US" sz="1000" dirty="0" smtClean="0"/>
              <a:t> </a:t>
            </a:r>
            <a:r>
              <a:rPr lang="uk-UA" sz="1000" dirty="0" smtClean="0"/>
              <a:t>2016</a:t>
            </a:r>
            <a:r>
              <a:rPr lang="uk-UA" sz="1000" dirty="0"/>
              <a:t>. </a:t>
            </a:r>
            <a:r>
              <a:rPr lang="uk-UA" sz="1000" dirty="0" err="1"/>
              <a:t>Вип</a:t>
            </a:r>
            <a:r>
              <a:rPr lang="uk-UA" sz="1000" dirty="0"/>
              <a:t>. 37.  Т. 3.   С. 36–39.   </a:t>
            </a:r>
          </a:p>
          <a:p>
            <a:pPr>
              <a:spcBef>
                <a:spcPts val="0"/>
              </a:spcBef>
            </a:pPr>
            <a:r>
              <a:rPr lang="en-US" sz="1000" dirty="0" smtClean="0"/>
              <a:t>      </a:t>
            </a:r>
            <a:r>
              <a:rPr lang="uk-UA" sz="1000" dirty="0" smtClean="0"/>
              <a:t>URL</a:t>
            </a:r>
            <a:r>
              <a:rPr lang="uk-UA" sz="1000" dirty="0"/>
              <a:t>: </a:t>
            </a:r>
            <a:r>
              <a:rPr lang="uk-UA" sz="1000" u="sng" dirty="0" err="1">
                <a:hlinkClick r:id="rId3"/>
              </a:rPr>
              <a:t>http</a:t>
            </a:r>
            <a:r>
              <a:rPr lang="uk-UA" sz="1000" u="sng" dirty="0">
                <a:hlinkClick r:id="rId3"/>
              </a:rPr>
              <a:t>://</a:t>
            </a:r>
            <a:r>
              <a:rPr lang="uk-UA" sz="1000" u="sng" dirty="0" err="1">
                <a:hlinkClick r:id="rId3"/>
              </a:rPr>
              <a:t>nbuv.gov.ua</a:t>
            </a:r>
            <a:r>
              <a:rPr lang="uk-UA" sz="1000" u="sng" dirty="0">
                <a:hlinkClick r:id="rId3"/>
              </a:rPr>
              <a:t>/UJRN/nvuzhpr_2016_37%283%29__10</a:t>
            </a:r>
            <a:r>
              <a:rPr lang="uk-UA" sz="1000" dirty="0"/>
              <a:t>.</a:t>
            </a:r>
          </a:p>
          <a:p>
            <a:pPr marL="228600" lvl="0" indent="-228600">
              <a:buFont typeface="+mj-lt"/>
              <a:buAutoNum type="arabicPeriod" startAt="39"/>
            </a:pPr>
            <a:r>
              <a:rPr lang="uk-UA" sz="1000" dirty="0" err="1"/>
              <a:t>Гринчак</a:t>
            </a:r>
            <a:r>
              <a:rPr lang="uk-UA" sz="1000" dirty="0"/>
              <a:t> С</a:t>
            </a:r>
            <a:r>
              <a:rPr lang="uk-UA" sz="1000"/>
              <a:t>. </a:t>
            </a:r>
            <a:r>
              <a:rPr lang="ru-RU" sz="1000"/>
              <a:t>Науково-практичний аналіз складів злочинів, передбачених ст. 143 КК України. Форум права. </a:t>
            </a:r>
            <a:r>
              <a:rPr lang="uk-UA" sz="1000" smtClean="0"/>
              <a:t>2016</a:t>
            </a:r>
            <a:r>
              <a:rPr lang="uk-UA" sz="1000" dirty="0"/>
              <a:t>.  </a:t>
            </a:r>
            <a:r>
              <a:rPr lang="en-US" sz="1000" dirty="0"/>
              <a:t>№ 2. C. 43</a:t>
            </a:r>
            <a:r>
              <a:rPr lang="uk-UA" sz="1000" dirty="0"/>
              <a:t>–</a:t>
            </a:r>
            <a:r>
              <a:rPr lang="en-US" sz="1000" dirty="0"/>
              <a:t>53. </a:t>
            </a:r>
            <a:endParaRPr lang="uk-UA" sz="1000" dirty="0"/>
          </a:p>
          <a:p>
            <a:pPr>
              <a:spcBef>
                <a:spcPts val="0"/>
              </a:spcBef>
            </a:pPr>
            <a:r>
              <a:rPr lang="en-US" sz="1000" dirty="0" smtClean="0"/>
              <a:t>       URL</a:t>
            </a:r>
            <a:r>
              <a:rPr lang="en-US" sz="1000" dirty="0"/>
              <a:t>: </a:t>
            </a:r>
            <a:r>
              <a:rPr lang="en-US" sz="1000" u="sng" dirty="0">
                <a:hlinkClick r:id="rId4"/>
              </a:rPr>
              <a:t>http://</a:t>
            </a:r>
            <a:r>
              <a:rPr lang="en-US" sz="1000" u="sng" dirty="0" err="1">
                <a:hlinkClick r:id="rId4"/>
              </a:rPr>
              <a:t>nbuv.gov.ua</a:t>
            </a:r>
            <a:r>
              <a:rPr lang="en-US" sz="1000" u="sng" dirty="0">
                <a:hlinkClick r:id="rId4"/>
              </a:rPr>
              <a:t>/UJRN/FP_index.htm_2016_2_9</a:t>
            </a:r>
            <a:r>
              <a:rPr lang="uk-UA" sz="1000" dirty="0"/>
              <a:t>.</a:t>
            </a:r>
          </a:p>
          <a:p>
            <a:pPr marL="228600" lvl="0" indent="-228600">
              <a:buFont typeface="+mj-lt"/>
              <a:buAutoNum type="arabicPeriod" startAt="40"/>
            </a:pPr>
            <a:r>
              <a:rPr lang="uk-UA" sz="1000" dirty="0"/>
              <a:t>Литвин І. Відмежування залишення в небезпеці від деяких суміжних складів злочинів. </a:t>
            </a:r>
            <a:r>
              <a:rPr lang="uk-UA" sz="1000" i="1" dirty="0"/>
              <a:t>Підприємництво, господарство і право</a:t>
            </a:r>
            <a:r>
              <a:rPr lang="uk-UA" sz="1000" dirty="0"/>
              <a:t>. 2017. № 3. С. 227­­–231</a:t>
            </a:r>
            <a:r>
              <a:rPr lang="uk-UA" sz="1000" dirty="0" smtClean="0"/>
              <a:t>.</a:t>
            </a:r>
            <a:r>
              <a:rPr lang="en-US" sz="1000" dirty="0" smtClean="0"/>
              <a:t> URL</a:t>
            </a:r>
            <a:r>
              <a:rPr lang="uk-UA" sz="1000" dirty="0"/>
              <a:t>: </a:t>
            </a:r>
            <a:r>
              <a:rPr lang="en-US" sz="1000" u="sng" dirty="0">
                <a:hlinkClick r:id="rId5"/>
              </a:rPr>
              <a:t>http</a:t>
            </a:r>
            <a:r>
              <a:rPr lang="uk-UA" sz="1000" u="sng" dirty="0">
                <a:hlinkClick r:id="rId5"/>
              </a:rPr>
              <a:t>://</a:t>
            </a:r>
            <a:r>
              <a:rPr lang="en-US" sz="1000" u="sng" dirty="0" err="1">
                <a:hlinkClick r:id="rId5"/>
              </a:rPr>
              <a:t>nbuv</a:t>
            </a:r>
            <a:r>
              <a:rPr lang="uk-UA" sz="1000" u="sng" dirty="0">
                <a:hlinkClick r:id="rId5"/>
              </a:rPr>
              <a:t>.</a:t>
            </a:r>
            <a:r>
              <a:rPr lang="en-US" sz="1000" u="sng" dirty="0" err="1">
                <a:hlinkClick r:id="rId5"/>
              </a:rPr>
              <a:t>gov</a:t>
            </a:r>
            <a:r>
              <a:rPr lang="uk-UA" sz="1000" u="sng" dirty="0">
                <a:hlinkClick r:id="rId5"/>
              </a:rPr>
              <a:t>.</a:t>
            </a:r>
            <a:r>
              <a:rPr lang="en-US" sz="1000" u="sng" dirty="0" err="1">
                <a:hlinkClick r:id="rId5"/>
              </a:rPr>
              <a:t>ua</a:t>
            </a:r>
            <a:r>
              <a:rPr lang="uk-UA" sz="1000" u="sng" dirty="0">
                <a:hlinkClick r:id="rId5"/>
              </a:rPr>
              <a:t>/</a:t>
            </a:r>
            <a:r>
              <a:rPr lang="en-US" sz="1000" u="sng" dirty="0">
                <a:hlinkClick r:id="rId5"/>
              </a:rPr>
              <a:t>UJRN</a:t>
            </a:r>
            <a:r>
              <a:rPr lang="uk-UA" sz="1000" u="sng" dirty="0">
                <a:hlinkClick r:id="rId5"/>
              </a:rPr>
              <a:t>/</a:t>
            </a:r>
            <a:r>
              <a:rPr lang="en-US" sz="1000" u="sng" dirty="0" err="1">
                <a:hlinkClick r:id="rId5"/>
              </a:rPr>
              <a:t>Pgip</a:t>
            </a:r>
            <a:r>
              <a:rPr lang="uk-UA" sz="1000" u="sng" dirty="0">
                <a:hlinkClick r:id="rId5"/>
              </a:rPr>
              <a:t>_2017_3_52</a:t>
            </a:r>
            <a:r>
              <a:rPr lang="uk-UA" sz="1000" dirty="0"/>
              <a:t>.</a:t>
            </a:r>
          </a:p>
          <a:p>
            <a:pPr marL="228600" lvl="0" indent="-228600">
              <a:buFont typeface="+mj-lt"/>
              <a:buAutoNum type="arabicPeriod" startAt="40"/>
            </a:pPr>
            <a:r>
              <a:rPr lang="uk-UA" sz="1000" dirty="0" err="1"/>
              <a:t>Русакова</a:t>
            </a:r>
            <a:r>
              <a:rPr lang="uk-UA" sz="1000" dirty="0"/>
              <a:t> І. Умисне тяжке тілесне ушкодження, вчинене групою осіб (ч. 2 ст. 121 КК України): вади законодавчого формулювання та проблеми правозастосування. </a:t>
            </a:r>
            <a:r>
              <a:rPr lang="uk-UA" sz="1000" i="1" dirty="0"/>
              <a:t>Підприємництво, господарство і право</a:t>
            </a:r>
            <a:r>
              <a:rPr lang="uk-UA" sz="1000" dirty="0"/>
              <a:t>. 2018. № 9. С. 211­­–216. </a:t>
            </a:r>
            <a:endParaRPr lang="en-US" sz="1000" dirty="0" smtClean="0"/>
          </a:p>
          <a:p>
            <a:pPr lvl="0">
              <a:spcBef>
                <a:spcPts val="0"/>
              </a:spcBef>
            </a:pPr>
            <a:r>
              <a:rPr lang="en-US" sz="1000" dirty="0"/>
              <a:t> </a:t>
            </a:r>
            <a:r>
              <a:rPr lang="en-US" sz="1000" dirty="0" smtClean="0"/>
              <a:t>      URL</a:t>
            </a:r>
            <a:r>
              <a:rPr lang="uk-UA" sz="1000" dirty="0"/>
              <a:t>: </a:t>
            </a:r>
            <a:r>
              <a:rPr lang="uk-UA" sz="1000" u="sng" dirty="0" err="1">
                <a:hlinkClick r:id="rId6"/>
              </a:rPr>
              <a:t>http</a:t>
            </a:r>
            <a:r>
              <a:rPr lang="uk-UA" sz="1000" u="sng" dirty="0">
                <a:hlinkClick r:id="rId6"/>
              </a:rPr>
              <a:t>://</a:t>
            </a:r>
            <a:r>
              <a:rPr lang="uk-UA" sz="1000" u="sng" dirty="0" err="1">
                <a:hlinkClick r:id="rId6"/>
              </a:rPr>
              <a:t>pgp-journal.kiev.ua</a:t>
            </a:r>
            <a:r>
              <a:rPr lang="uk-UA" sz="1000" u="sng" dirty="0">
                <a:hlinkClick r:id="rId6"/>
              </a:rPr>
              <a:t>/</a:t>
            </a:r>
            <a:r>
              <a:rPr lang="uk-UA" sz="1000" u="sng" dirty="0" err="1">
                <a:hlinkClick r:id="rId6"/>
              </a:rPr>
              <a:t>archive</a:t>
            </a:r>
            <a:r>
              <a:rPr lang="uk-UA" sz="1000" u="sng" dirty="0">
                <a:hlinkClick r:id="rId6"/>
              </a:rPr>
              <a:t>/2018/9/40.pdf</a:t>
            </a:r>
            <a:r>
              <a:rPr lang="uk-UA" sz="1000" dirty="0"/>
              <a:t>.</a:t>
            </a:r>
          </a:p>
          <a:p>
            <a:pPr marL="228600" lvl="0" indent="-228600">
              <a:buFont typeface="+mj-lt"/>
              <a:buAutoNum type="arabicPeriod" startAt="42"/>
            </a:pPr>
            <a:r>
              <a:rPr lang="uk-UA" sz="1000" dirty="0"/>
              <a:t>Романюк Х.І. Суб’єкт незаконного проведення аборту</a:t>
            </a:r>
            <a:r>
              <a:rPr lang="uk-UA" sz="1000" i="1" dirty="0"/>
              <a:t>.  Науковий вісник Ужгородського національного університету.</a:t>
            </a:r>
            <a:r>
              <a:rPr lang="uk-UA" sz="1000" dirty="0"/>
              <a:t> Серія ПРАВО. 2017. </a:t>
            </a:r>
            <a:r>
              <a:rPr lang="uk-UA" sz="1000" dirty="0" err="1"/>
              <a:t>Вип</a:t>
            </a:r>
            <a:r>
              <a:rPr lang="uk-UA" sz="1000" dirty="0"/>
              <a:t>. 43. Том  2. С. 140–143. </a:t>
            </a:r>
            <a:r>
              <a:rPr lang="en-US" sz="1000" dirty="0"/>
              <a:t>URL</a:t>
            </a:r>
            <a:r>
              <a:rPr lang="uk-UA" sz="1000" dirty="0"/>
              <a:t>: </a:t>
            </a:r>
            <a:r>
              <a:rPr lang="uk-UA" sz="1000" u="sng" dirty="0" err="1">
                <a:hlinkClick r:id="rId7"/>
              </a:rPr>
              <a:t>http</a:t>
            </a:r>
            <a:r>
              <a:rPr lang="uk-UA" sz="1000" u="sng" dirty="0">
                <a:hlinkClick r:id="rId7"/>
              </a:rPr>
              <a:t>://</a:t>
            </a:r>
            <a:r>
              <a:rPr lang="uk-UA" sz="1000" u="sng" dirty="0" err="1">
                <a:hlinkClick r:id="rId7"/>
              </a:rPr>
              <a:t>nbuv.gov.ua</a:t>
            </a:r>
            <a:r>
              <a:rPr lang="uk-UA" sz="1000" u="sng" dirty="0">
                <a:hlinkClick r:id="rId7"/>
              </a:rPr>
              <a:t>/UJRN/nvuzhpr_2017_43%282%29__33</a:t>
            </a:r>
            <a:r>
              <a:rPr lang="uk-UA" sz="1000" dirty="0"/>
              <a:t>.</a:t>
            </a:r>
          </a:p>
          <a:p>
            <a:pPr marL="228600" lvl="0" indent="-228600">
              <a:buFont typeface="+mj-lt"/>
              <a:buAutoNum type="arabicPeriod" startAt="42"/>
            </a:pPr>
            <a:r>
              <a:rPr lang="uk-UA" sz="1000" dirty="0" err="1"/>
              <a:t>Кокоша</a:t>
            </a:r>
            <a:r>
              <a:rPr lang="uk-UA" sz="1000" dirty="0"/>
              <a:t> Д. Ю. Відмежування перевищення влади або службових повноважень працівником правоохоронного органу від катування. </a:t>
            </a:r>
            <a:r>
              <a:rPr lang="uk-UA" sz="1000" i="1" dirty="0"/>
              <a:t>Проблеми захисту прав та свобод людини і громадянина</a:t>
            </a:r>
            <a:r>
              <a:rPr lang="uk-UA" sz="1000" dirty="0"/>
              <a:t> : тези </a:t>
            </a:r>
            <a:r>
              <a:rPr lang="uk-UA" sz="1000" dirty="0" err="1"/>
              <a:t>доп</a:t>
            </a:r>
            <a:r>
              <a:rPr lang="uk-UA" sz="1000" dirty="0"/>
              <a:t>. V </a:t>
            </a:r>
            <a:r>
              <a:rPr lang="uk-UA" sz="1000" dirty="0" err="1"/>
              <a:t>Всеукр</a:t>
            </a:r>
            <a:r>
              <a:rPr lang="uk-UA" sz="1000" dirty="0"/>
              <a:t>. наук.-</a:t>
            </a:r>
            <a:r>
              <a:rPr lang="uk-UA" sz="1000" dirty="0" err="1"/>
              <a:t>практ</a:t>
            </a:r>
            <a:r>
              <a:rPr lang="uk-UA" sz="1000" dirty="0"/>
              <a:t>. </a:t>
            </a:r>
            <a:r>
              <a:rPr lang="uk-UA" sz="1000" dirty="0" err="1"/>
              <a:t>конф</a:t>
            </a:r>
            <a:r>
              <a:rPr lang="uk-UA" sz="1000" dirty="0"/>
              <a:t>. молодих вчених та студентів (м. Чернігів, 16-17 трав. 2018 р.).</a:t>
            </a:r>
            <a:r>
              <a:rPr lang="uk-UA" sz="1000" i="1" dirty="0"/>
              <a:t> Чернігів :</a:t>
            </a:r>
            <a:r>
              <a:rPr lang="uk-UA" sz="1000" dirty="0"/>
              <a:t> </a:t>
            </a:r>
            <a:r>
              <a:rPr lang="uk-UA" sz="1000" i="1" dirty="0"/>
              <a:t>ЧНТУ</a:t>
            </a:r>
            <a:r>
              <a:rPr lang="uk-UA" sz="1000" dirty="0"/>
              <a:t>, 2018. С. 195–198. </a:t>
            </a:r>
            <a:r>
              <a:rPr lang="en-US" sz="1000" dirty="0"/>
              <a:t>URL</a:t>
            </a:r>
            <a:r>
              <a:rPr lang="uk-UA" sz="1000" dirty="0"/>
              <a:t>: </a:t>
            </a:r>
            <a:r>
              <a:rPr lang="uk-UA" sz="1000" u="sng" dirty="0" err="1">
                <a:hlinkClick r:id="rId8"/>
              </a:rPr>
              <a:t>http</a:t>
            </a:r>
            <a:r>
              <a:rPr lang="uk-UA" sz="1000" u="sng" dirty="0">
                <a:hlinkClick r:id="rId8"/>
              </a:rPr>
              <a:t>://</a:t>
            </a:r>
            <a:r>
              <a:rPr lang="uk-UA" sz="1000" u="sng" dirty="0" err="1">
                <a:hlinkClick r:id="rId8"/>
              </a:rPr>
              <a:t>ir.stu.cn.ua</a:t>
            </a:r>
            <a:r>
              <a:rPr lang="uk-UA" sz="1000" u="sng" dirty="0">
                <a:hlinkClick r:id="rId8"/>
              </a:rPr>
              <a:t>/</a:t>
            </a:r>
            <a:r>
              <a:rPr lang="uk-UA" sz="1000" u="sng" dirty="0" err="1">
                <a:hlinkClick r:id="rId8"/>
              </a:rPr>
              <a:t>handle</a:t>
            </a:r>
            <a:r>
              <a:rPr lang="uk-UA" sz="1000" u="sng" dirty="0">
                <a:hlinkClick r:id="rId8"/>
              </a:rPr>
              <a:t>/123456789/17051</a:t>
            </a:r>
            <a:r>
              <a:rPr lang="uk-UA" sz="1000" dirty="0"/>
              <a:t>.</a:t>
            </a:r>
          </a:p>
          <a:p>
            <a:pPr lvl="0"/>
            <a:endParaRPr lang="uk-UA" sz="1000" dirty="0"/>
          </a:p>
        </p:txBody>
      </p:sp>
      <p:sp>
        <p:nvSpPr>
          <p:cNvPr id="3" name="Текст 2"/>
          <p:cNvSpPr>
            <a:spLocks noGrp="1"/>
          </p:cNvSpPr>
          <p:nvPr>
            <p:ph type="body" idx="1"/>
          </p:nvPr>
        </p:nvSpPr>
        <p:spPr/>
        <p:txBody>
          <a:bodyPr/>
          <a:lstStyle/>
          <a:p>
            <a:r>
              <a:rPr lang="uk-UA" dirty="0" smtClean="0"/>
              <a:t>РЕКОМЕНДОВАНІ  ДЖЕРЕЛА </a:t>
            </a:r>
            <a:r>
              <a:rPr lang="en-US" dirty="0"/>
              <a:t>5</a:t>
            </a:r>
            <a:endParaRPr lang="uk-UA" dirty="0"/>
          </a:p>
        </p:txBody>
      </p:sp>
    </p:spTree>
    <p:extLst>
      <p:ext uri="{BB962C8B-B14F-4D97-AF65-F5344CB8AC3E}">
        <p14:creationId xmlns:p14="http://schemas.microsoft.com/office/powerpoint/2010/main" val="4161900492"/>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sz="quarter" idx="13"/>
          </p:nvPr>
        </p:nvSpPr>
        <p:spPr>
          <a:xfrm>
            <a:off x="1475656" y="1275606"/>
            <a:ext cx="7287344" cy="3591272"/>
          </a:xfrm>
        </p:spPr>
        <p:txBody>
          <a:bodyPr>
            <a:noAutofit/>
          </a:bodyPr>
          <a:lstStyle/>
          <a:p>
            <a:pPr marL="173038" lvl="1" indent="-173038">
              <a:lnSpc>
                <a:spcPct val="120000"/>
              </a:lnSpc>
              <a:spcBef>
                <a:spcPts val="0"/>
              </a:spcBef>
              <a:buFont typeface="+mj-lt"/>
              <a:buAutoNum type="arabicPeriod"/>
            </a:pPr>
            <a:r>
              <a:rPr lang="uk-UA" sz="900" dirty="0"/>
              <a:t>Що таке злочини життя та здоров’я особи та які бувають їх види?</a:t>
            </a:r>
          </a:p>
          <a:p>
            <a:pPr marL="173038" lvl="1" indent="-173038">
              <a:lnSpc>
                <a:spcPct val="120000"/>
              </a:lnSpc>
              <a:spcBef>
                <a:spcPts val="0"/>
              </a:spcBef>
              <a:buFont typeface="+mj-lt"/>
              <a:buAutoNum type="arabicPeriod"/>
            </a:pPr>
            <a:r>
              <a:rPr lang="uk-UA" sz="900" dirty="0"/>
              <a:t>Назвіть види вбивств і їх відмінність.</a:t>
            </a:r>
          </a:p>
          <a:p>
            <a:pPr marL="173038" lvl="1" indent="-173038">
              <a:lnSpc>
                <a:spcPct val="120000"/>
              </a:lnSpc>
              <a:spcBef>
                <a:spcPts val="0"/>
              </a:spcBef>
              <a:buFont typeface="+mj-lt"/>
              <a:buAutoNum type="arabicPeriod"/>
            </a:pPr>
            <a:r>
              <a:rPr lang="uk-UA" sz="900" dirty="0"/>
              <a:t>Як впливає на кваліфікацію злочинів той чи інший вид вбивства?</a:t>
            </a:r>
          </a:p>
          <a:p>
            <a:pPr marL="173038" lvl="1" indent="-173038">
              <a:lnSpc>
                <a:spcPct val="120000"/>
              </a:lnSpc>
              <a:spcBef>
                <a:spcPts val="0"/>
              </a:spcBef>
              <a:buFont typeface="+mj-lt"/>
              <a:buAutoNum type="arabicPeriod"/>
            </a:pPr>
            <a:r>
              <a:rPr lang="uk-UA" sz="900" dirty="0"/>
              <a:t>Як визначається умисне вбивство у Кримінальному кодексі України?</a:t>
            </a:r>
          </a:p>
          <a:p>
            <a:pPr marL="173038" lvl="1" indent="-173038">
              <a:lnSpc>
                <a:spcPct val="120000"/>
              </a:lnSpc>
              <a:spcBef>
                <a:spcPts val="0"/>
              </a:spcBef>
              <a:buFont typeface="+mj-lt"/>
              <a:buAutoNum type="arabicPeriod"/>
            </a:pPr>
            <a:r>
              <a:rPr lang="uk-UA" sz="900" dirty="0"/>
              <a:t>Що є початковим і кінцевим моментами життя людини та як ці моменти впливають на кваліфікацію вбивства?</a:t>
            </a:r>
          </a:p>
          <a:p>
            <a:pPr marL="173038" lvl="1" indent="-173038">
              <a:lnSpc>
                <a:spcPct val="120000"/>
              </a:lnSpc>
              <a:spcBef>
                <a:spcPts val="0"/>
              </a:spcBef>
              <a:buFont typeface="+mj-lt"/>
              <a:buAutoNum type="arabicPeriod"/>
            </a:pPr>
            <a:r>
              <a:rPr lang="uk-UA" sz="900" dirty="0"/>
              <a:t>Чим характеризується об’єктивна сторона вбивства?</a:t>
            </a:r>
          </a:p>
          <a:p>
            <a:pPr marL="173038" lvl="1" indent="-173038">
              <a:lnSpc>
                <a:spcPct val="120000"/>
              </a:lnSpc>
              <a:spcBef>
                <a:spcPts val="0"/>
              </a:spcBef>
              <a:buFont typeface="+mj-lt"/>
              <a:buAutoNum type="arabicPeriod"/>
            </a:pPr>
            <a:r>
              <a:rPr lang="uk-UA" sz="900" dirty="0"/>
              <a:t>Чи впливає на кваліфікацію вбивства вік, з якого може наставати кримінальна відповідальність?</a:t>
            </a:r>
          </a:p>
          <a:p>
            <a:pPr marL="173038" lvl="1" indent="-173038">
              <a:lnSpc>
                <a:spcPct val="120000"/>
              </a:lnSpc>
              <a:spcBef>
                <a:spcPts val="0"/>
              </a:spcBef>
              <a:buFont typeface="+mj-lt"/>
              <a:buAutoNum type="arabicPeriod"/>
            </a:pPr>
            <a:r>
              <a:rPr lang="uk-UA" sz="900" dirty="0"/>
              <a:t>Що становить собою особлива жорстокість при умисному вбивстві?</a:t>
            </a:r>
          </a:p>
          <a:p>
            <a:pPr marL="173038" lvl="1" indent="-173038">
              <a:lnSpc>
                <a:spcPct val="120000"/>
              </a:lnSpc>
              <a:spcBef>
                <a:spcPts val="0"/>
              </a:spcBef>
              <a:buFont typeface="+mj-lt"/>
              <a:buAutoNum type="arabicPeriod"/>
            </a:pPr>
            <a:r>
              <a:rPr lang="uk-UA" sz="900" dirty="0"/>
              <a:t>Яким чином впливають мотив і мета на кваліфікацію умисного вбивства?</a:t>
            </a:r>
          </a:p>
          <a:p>
            <a:pPr marL="173038" lvl="1" indent="-173038">
              <a:lnSpc>
                <a:spcPct val="120000"/>
              </a:lnSpc>
              <a:spcBef>
                <a:spcPts val="0"/>
              </a:spcBef>
              <a:buFont typeface="+mj-lt"/>
              <a:buAutoNum type="arabicPeriod"/>
            </a:pPr>
            <a:r>
              <a:rPr lang="ru-RU" sz="900" dirty="0"/>
              <a:t>Коли </a:t>
            </a:r>
            <a:r>
              <a:rPr lang="ru-RU" sz="900" dirty="0" err="1"/>
              <a:t>вбивство</a:t>
            </a:r>
            <a:r>
              <a:rPr lang="ru-RU" sz="900" dirty="0"/>
              <a:t> буде </a:t>
            </a:r>
            <a:r>
              <a:rPr lang="ru-RU" sz="900" dirty="0" err="1"/>
              <a:t>закінченим</a:t>
            </a:r>
            <a:r>
              <a:rPr lang="ru-RU" sz="900" dirty="0"/>
              <a:t> складом </a:t>
            </a:r>
            <a:r>
              <a:rPr lang="ru-RU" sz="900" dirty="0" err="1"/>
              <a:t>злочину</a:t>
            </a:r>
            <a:r>
              <a:rPr lang="ru-RU" sz="900" dirty="0"/>
              <a:t>?</a:t>
            </a:r>
            <a:endParaRPr lang="uk-UA" sz="900" dirty="0"/>
          </a:p>
          <a:p>
            <a:pPr marL="173038" lvl="1" indent="-173038">
              <a:lnSpc>
                <a:spcPct val="120000"/>
              </a:lnSpc>
              <a:spcBef>
                <a:spcPts val="0"/>
              </a:spcBef>
              <a:buFont typeface="+mj-lt"/>
              <a:buAutoNum type="arabicPeriod"/>
            </a:pPr>
            <a:r>
              <a:rPr lang="uk-UA" sz="900" dirty="0"/>
              <a:t>У чому полягає специфіка умисного вбивства, вчиненого на замовлення?</a:t>
            </a:r>
          </a:p>
          <a:p>
            <a:pPr marL="173038" lvl="1" indent="-173038">
              <a:lnSpc>
                <a:spcPct val="120000"/>
              </a:lnSpc>
              <a:spcBef>
                <a:spcPts val="0"/>
              </a:spcBef>
              <a:buFont typeface="+mj-lt"/>
              <a:buAutoNum type="arabicPeriod"/>
            </a:pPr>
            <a:r>
              <a:rPr lang="uk-UA" sz="900" dirty="0"/>
              <a:t>Які особливості умисних вбивств за пом’якшуючих обставин (статті 116, 117 і 118 КК України)?</a:t>
            </a:r>
          </a:p>
          <a:p>
            <a:pPr marL="173038" lvl="1" indent="-173038">
              <a:lnSpc>
                <a:spcPct val="120000"/>
              </a:lnSpc>
              <a:spcBef>
                <a:spcPts val="0"/>
              </a:spcBef>
              <a:buFont typeface="+mj-lt"/>
              <a:buAutoNum type="arabicPeriod"/>
            </a:pPr>
            <a:r>
              <a:rPr lang="uk-UA" sz="900" dirty="0"/>
              <a:t>Чи правильною є, на вашу думку, позиція українського законодавця, який прирівнює вбивство, вчинене із співчуття і за наявності серйозного та наполегливого прохання безнадійно хворої людини, яка повсякчас відчуває неймовірного болю, до простого вбивства?</a:t>
            </a:r>
          </a:p>
          <a:p>
            <a:pPr marL="173038" lvl="1" indent="-173038">
              <a:lnSpc>
                <a:spcPct val="120000"/>
              </a:lnSpc>
              <a:spcBef>
                <a:spcPts val="0"/>
              </a:spcBef>
              <a:buFont typeface="+mj-lt"/>
              <a:buAutoNum type="arabicPeriod"/>
            </a:pPr>
            <a:r>
              <a:rPr lang="uk-UA" sz="900" dirty="0"/>
              <a:t>Що таке тілесні ушкодження та які їх види бувають?</a:t>
            </a:r>
          </a:p>
          <a:p>
            <a:pPr marL="173038" lvl="1" indent="-173038">
              <a:lnSpc>
                <a:spcPct val="120000"/>
              </a:lnSpc>
              <a:spcBef>
                <a:spcPts val="0"/>
              </a:spcBef>
              <a:buFont typeface="+mj-lt"/>
              <a:buAutoNum type="arabicPeriod"/>
            </a:pPr>
            <a:r>
              <a:rPr lang="ru-RU" sz="900" dirty="0" err="1"/>
              <a:t>Яким</a:t>
            </a:r>
            <a:r>
              <a:rPr lang="ru-RU" sz="900" dirty="0"/>
              <a:t> чином </a:t>
            </a:r>
            <a:r>
              <a:rPr lang="ru-RU" sz="900" dirty="0" err="1"/>
              <a:t>визначається</a:t>
            </a:r>
            <a:r>
              <a:rPr lang="ru-RU" sz="900" dirty="0"/>
              <a:t> </a:t>
            </a:r>
            <a:r>
              <a:rPr lang="ru-RU" sz="900" dirty="0" err="1"/>
              <a:t>ступінь</a:t>
            </a:r>
            <a:r>
              <a:rPr lang="ru-RU" sz="900" dirty="0"/>
              <a:t> </a:t>
            </a:r>
            <a:r>
              <a:rPr lang="uk-UA" sz="900" dirty="0"/>
              <a:t>тяжкості </a:t>
            </a:r>
            <a:r>
              <a:rPr lang="ru-RU" sz="900" dirty="0" err="1"/>
              <a:t>тілесних</a:t>
            </a:r>
            <a:r>
              <a:rPr lang="ru-RU" sz="900" dirty="0"/>
              <a:t> </a:t>
            </a:r>
            <a:r>
              <a:rPr lang="ru-RU" sz="900" dirty="0" err="1"/>
              <a:t>ушкоджень</a:t>
            </a:r>
            <a:r>
              <a:rPr lang="ru-RU" sz="900" dirty="0"/>
              <a:t>?</a:t>
            </a:r>
            <a:endParaRPr lang="uk-UA" sz="900" dirty="0"/>
          </a:p>
          <a:p>
            <a:pPr marL="173038" lvl="1" indent="-173038">
              <a:lnSpc>
                <a:spcPct val="120000"/>
              </a:lnSpc>
              <a:spcBef>
                <a:spcPts val="0"/>
              </a:spcBef>
              <a:buFont typeface="+mj-lt"/>
              <a:buAutoNum type="arabicPeriod"/>
            </a:pPr>
            <a:r>
              <a:rPr lang="uk-UA" sz="900" dirty="0"/>
              <a:t>Чим відрізняється умисне тяжке тілесне ушкодження  з настанням смерті потерпілого від вбивства?</a:t>
            </a:r>
          </a:p>
          <a:p>
            <a:pPr marL="173038" lvl="1" indent="-173038">
              <a:lnSpc>
                <a:spcPct val="120000"/>
              </a:lnSpc>
              <a:spcBef>
                <a:spcPts val="0"/>
              </a:spcBef>
              <a:buFont typeface="+mj-lt"/>
              <a:buAutoNum type="arabicPeriod"/>
            </a:pPr>
            <a:r>
              <a:rPr lang="uk-UA" sz="900" dirty="0"/>
              <a:t>Чим побої і мордування відрізняються від катування?</a:t>
            </a:r>
          </a:p>
          <a:p>
            <a:pPr marL="173038" lvl="1" indent="-173038">
              <a:lnSpc>
                <a:spcPct val="120000"/>
              </a:lnSpc>
              <a:spcBef>
                <a:spcPts val="0"/>
              </a:spcBef>
              <a:buFont typeface="+mj-lt"/>
              <a:buAutoNum type="arabicPeriod"/>
            </a:pPr>
            <a:r>
              <a:rPr lang="ru-RU" sz="900" dirty="0" err="1"/>
              <a:t>Який</a:t>
            </a:r>
            <a:r>
              <a:rPr lang="ru-RU" sz="900" dirty="0"/>
              <a:t> </a:t>
            </a:r>
            <a:r>
              <a:rPr lang="ru-RU" sz="900" dirty="0" err="1"/>
              <a:t>суб'єкт</a:t>
            </a:r>
            <a:r>
              <a:rPr lang="ru-RU" sz="900" dirty="0"/>
              <a:t> </a:t>
            </a:r>
            <a:r>
              <a:rPr lang="ru-RU" sz="900" dirty="0" err="1"/>
              <a:t>злочинів</a:t>
            </a:r>
            <a:r>
              <a:rPr lang="ru-RU" sz="900" dirty="0"/>
              <a:t> в </a:t>
            </a:r>
            <a:r>
              <a:rPr lang="ru-RU" sz="900" dirty="0" err="1"/>
              <a:t>сфері</a:t>
            </a:r>
            <a:r>
              <a:rPr lang="ru-RU" sz="900" dirty="0"/>
              <a:t> </a:t>
            </a:r>
            <a:r>
              <a:rPr lang="ru-RU" sz="900" dirty="0" err="1"/>
              <a:t>медичного</a:t>
            </a:r>
            <a:r>
              <a:rPr lang="ru-RU" sz="900" dirty="0"/>
              <a:t> </a:t>
            </a:r>
            <a:r>
              <a:rPr lang="ru-RU" sz="900" dirty="0" err="1"/>
              <a:t>обслуговування</a:t>
            </a:r>
            <a:r>
              <a:rPr lang="ru-RU" sz="900" dirty="0"/>
              <a:t>?</a:t>
            </a:r>
            <a:endParaRPr lang="uk-UA" sz="900" dirty="0"/>
          </a:p>
          <a:p>
            <a:pPr marL="173038" lvl="1" indent="-173038">
              <a:lnSpc>
                <a:spcPct val="120000"/>
              </a:lnSpc>
              <a:spcBef>
                <a:spcPts val="0"/>
              </a:spcBef>
              <a:buFont typeface="+mj-lt"/>
              <a:buAutoNum type="arabicPeriod"/>
            </a:pPr>
            <a:r>
              <a:rPr lang="ru-RU" sz="900" dirty="0" err="1"/>
              <a:t>Хто</a:t>
            </a:r>
            <a:r>
              <a:rPr lang="ru-RU" sz="900" dirty="0"/>
              <a:t> </a:t>
            </a:r>
            <a:r>
              <a:rPr lang="ru-RU" sz="900" dirty="0" err="1"/>
              <a:t>являється</a:t>
            </a:r>
            <a:r>
              <a:rPr lang="ru-RU" sz="900" dirty="0"/>
              <a:t> </a:t>
            </a:r>
            <a:r>
              <a:rPr lang="ru-RU" sz="900" dirty="0" err="1"/>
              <a:t>суб'єктом</a:t>
            </a:r>
            <a:r>
              <a:rPr lang="ru-RU" sz="900" dirty="0"/>
              <a:t> </a:t>
            </a:r>
            <a:r>
              <a:rPr lang="ru-RU" sz="900" dirty="0" err="1"/>
              <a:t>злочину</a:t>
            </a:r>
            <a:r>
              <a:rPr lang="ru-RU" sz="900" dirty="0"/>
              <a:t> </a:t>
            </a:r>
            <a:r>
              <a:rPr lang="ru-RU" sz="900" dirty="0" err="1"/>
              <a:t>залишення</a:t>
            </a:r>
            <a:r>
              <a:rPr lang="ru-RU" sz="900" dirty="0"/>
              <a:t> в </a:t>
            </a:r>
            <a:r>
              <a:rPr lang="ru-RU" sz="900" dirty="0" err="1"/>
              <a:t>небезпеці</a:t>
            </a:r>
            <a:r>
              <a:rPr lang="ru-RU" sz="900" dirty="0"/>
              <a:t>?</a:t>
            </a:r>
            <a:endParaRPr lang="uk-UA" sz="900" dirty="0"/>
          </a:p>
          <a:p>
            <a:pPr marL="173038" lvl="1" indent="-173038">
              <a:lnSpc>
                <a:spcPct val="120000"/>
              </a:lnSpc>
              <a:spcBef>
                <a:spcPts val="0"/>
              </a:spcBef>
              <a:buFont typeface="+mj-lt"/>
              <a:buAutoNum type="arabicPeriod"/>
            </a:pPr>
            <a:r>
              <a:rPr lang="ru-RU" sz="900" dirty="0"/>
              <a:t>У </a:t>
            </a:r>
            <a:r>
              <a:rPr lang="ru-RU" sz="900" dirty="0" err="1"/>
              <a:t>чому</a:t>
            </a:r>
            <a:r>
              <a:rPr lang="ru-RU" sz="900" dirty="0"/>
              <a:t> </a:t>
            </a:r>
            <a:r>
              <a:rPr lang="ru-RU" sz="900" dirty="0" err="1"/>
              <a:t>специфіка</a:t>
            </a:r>
            <a:r>
              <a:rPr lang="ru-RU" sz="900" dirty="0"/>
              <a:t> </a:t>
            </a:r>
            <a:r>
              <a:rPr lang="ru-RU" sz="900" dirty="0" err="1"/>
              <a:t>суб’єкта</a:t>
            </a:r>
            <a:r>
              <a:rPr lang="ru-RU" sz="900" dirty="0"/>
              <a:t> незаконного </a:t>
            </a:r>
            <a:r>
              <a:rPr lang="ru-RU" sz="900" dirty="0" err="1"/>
              <a:t>проведення</a:t>
            </a:r>
            <a:r>
              <a:rPr lang="ru-RU" sz="900" dirty="0"/>
              <a:t> аборту при </a:t>
            </a:r>
            <a:r>
              <a:rPr lang="ru-RU" sz="900" dirty="0" err="1"/>
              <a:t>кваліфікації</a:t>
            </a:r>
            <a:r>
              <a:rPr lang="ru-RU" sz="900" dirty="0"/>
              <a:t> </a:t>
            </a:r>
            <a:r>
              <a:rPr lang="ru-RU" sz="900" dirty="0" err="1"/>
              <a:t>цього</a:t>
            </a:r>
            <a:r>
              <a:rPr lang="ru-RU" sz="900" dirty="0"/>
              <a:t> </a:t>
            </a:r>
            <a:r>
              <a:rPr lang="ru-RU" sz="900" dirty="0" err="1"/>
              <a:t>злочину</a:t>
            </a:r>
            <a:r>
              <a:rPr lang="ru-RU" sz="900" dirty="0"/>
              <a:t>?</a:t>
            </a:r>
            <a:endParaRPr lang="uk-UA" sz="900" dirty="0"/>
          </a:p>
          <a:p>
            <a:pPr marL="173038" lvl="1" indent="-173038">
              <a:lnSpc>
                <a:spcPct val="120000"/>
              </a:lnSpc>
              <a:spcBef>
                <a:spcPts val="0"/>
              </a:spcBef>
              <a:buFont typeface="+mj-lt"/>
              <a:buAutoNum type="arabicPeriod"/>
            </a:pPr>
            <a:r>
              <a:rPr lang="ru-RU" sz="900" dirty="0"/>
              <a:t>У </a:t>
            </a:r>
            <a:r>
              <a:rPr lang="ru-RU" sz="900" dirty="0" err="1"/>
              <a:t>чому</a:t>
            </a:r>
            <a:r>
              <a:rPr lang="ru-RU" sz="900" dirty="0"/>
              <a:t> </a:t>
            </a:r>
            <a:r>
              <a:rPr lang="ru-RU" sz="900" dirty="0" err="1"/>
              <a:t>різниця</a:t>
            </a:r>
            <a:r>
              <a:rPr lang="ru-RU" sz="900" dirty="0"/>
              <a:t> </a:t>
            </a:r>
            <a:r>
              <a:rPr lang="ru-RU" sz="900" dirty="0" err="1"/>
              <a:t>залишення</a:t>
            </a:r>
            <a:r>
              <a:rPr lang="ru-RU" sz="900" dirty="0"/>
              <a:t> в </a:t>
            </a:r>
            <a:r>
              <a:rPr lang="ru-RU" sz="900" dirty="0" err="1"/>
              <a:t>небезпеці</a:t>
            </a:r>
            <a:r>
              <a:rPr lang="ru-RU" sz="900" dirty="0"/>
              <a:t> та </a:t>
            </a:r>
            <a:r>
              <a:rPr lang="ru-RU" sz="900" dirty="0" err="1"/>
              <a:t>ненадання</a:t>
            </a:r>
            <a:r>
              <a:rPr lang="ru-RU" sz="900" dirty="0"/>
              <a:t> </a:t>
            </a:r>
            <a:r>
              <a:rPr lang="ru-RU" sz="900" dirty="0" err="1"/>
              <a:t>допомоги</a:t>
            </a:r>
            <a:r>
              <a:rPr lang="ru-RU" sz="900" dirty="0"/>
              <a:t> </a:t>
            </a:r>
            <a:r>
              <a:rPr lang="ru-RU" sz="900" dirty="0" err="1"/>
              <a:t>особі</a:t>
            </a:r>
            <a:r>
              <a:rPr lang="ru-RU" sz="900" dirty="0"/>
              <a:t>, яка </a:t>
            </a:r>
            <a:r>
              <a:rPr lang="ru-RU" sz="900" dirty="0" err="1"/>
              <a:t>перебуває</a:t>
            </a:r>
            <a:r>
              <a:rPr lang="ru-RU" sz="900" dirty="0"/>
              <a:t> в </a:t>
            </a:r>
            <a:r>
              <a:rPr lang="ru-RU" sz="900" dirty="0" err="1"/>
              <a:t>небезпечному</a:t>
            </a:r>
            <a:r>
              <a:rPr lang="ru-RU" sz="900" dirty="0"/>
              <a:t> для </a:t>
            </a:r>
            <a:r>
              <a:rPr lang="ru-RU" sz="900" dirty="0" err="1"/>
              <a:t>життя</a:t>
            </a:r>
            <a:r>
              <a:rPr lang="ru-RU" sz="900" dirty="0"/>
              <a:t> </a:t>
            </a:r>
            <a:r>
              <a:rPr lang="ru-RU" sz="900" dirty="0" err="1"/>
              <a:t>стані</a:t>
            </a:r>
            <a:r>
              <a:rPr lang="ru-RU" sz="900" dirty="0"/>
              <a:t>?</a:t>
            </a:r>
            <a:endParaRPr lang="uk-UA" sz="900" dirty="0"/>
          </a:p>
          <a:p>
            <a:pPr marL="173038" lvl="1" indent="-173038">
              <a:lnSpc>
                <a:spcPct val="120000"/>
              </a:lnSpc>
              <a:spcBef>
                <a:spcPts val="0"/>
              </a:spcBef>
              <a:buFont typeface="+mj-lt"/>
              <a:buAutoNum type="arabicPeriod"/>
            </a:pPr>
            <a:r>
              <a:rPr lang="ru-RU" sz="900" dirty="0" err="1"/>
              <a:t>Які</a:t>
            </a:r>
            <a:r>
              <a:rPr lang="ru-RU" sz="900" dirty="0"/>
              <a:t> </a:t>
            </a:r>
            <a:r>
              <a:rPr lang="ru-RU" sz="900" dirty="0" err="1"/>
              <a:t>ознаки</a:t>
            </a:r>
            <a:r>
              <a:rPr lang="ru-RU" sz="900" dirty="0"/>
              <a:t> </a:t>
            </a:r>
            <a:r>
              <a:rPr lang="ru-RU" sz="900" dirty="0" err="1"/>
              <a:t>злочинів</a:t>
            </a:r>
            <a:r>
              <a:rPr lang="ru-RU" sz="900" dirty="0"/>
              <a:t>, </a:t>
            </a:r>
            <a:r>
              <a:rPr lang="ru-RU" sz="900" dirty="0" err="1"/>
              <a:t>передбачених</a:t>
            </a:r>
            <a:r>
              <a:rPr lang="ru-RU" sz="900" dirty="0"/>
              <a:t> </a:t>
            </a:r>
            <a:r>
              <a:rPr lang="ru-RU" sz="900" dirty="0" err="1"/>
              <a:t>статтями</a:t>
            </a:r>
            <a:r>
              <a:rPr lang="ru-RU" sz="900" dirty="0"/>
              <a:t> 139 і 140 КК</a:t>
            </a:r>
            <a:r>
              <a:rPr lang="uk-UA" sz="900" dirty="0"/>
              <a:t> України</a:t>
            </a:r>
            <a:r>
              <a:rPr lang="ru-RU" sz="900" dirty="0"/>
              <a:t>, </a:t>
            </a:r>
            <a:r>
              <a:rPr lang="ru-RU" sz="900" dirty="0" err="1"/>
              <a:t>впливають</a:t>
            </a:r>
            <a:r>
              <a:rPr lang="ru-RU" sz="900" dirty="0"/>
              <a:t> на </a:t>
            </a:r>
            <a:r>
              <a:rPr lang="ru-RU" sz="900" dirty="0" err="1"/>
              <a:t>їх</a:t>
            </a:r>
            <a:r>
              <a:rPr lang="ru-RU" sz="900" dirty="0"/>
              <a:t> </a:t>
            </a:r>
            <a:r>
              <a:rPr lang="ru-RU" sz="900" dirty="0" err="1"/>
              <a:t>кваліфікацію</a:t>
            </a:r>
            <a:r>
              <a:rPr lang="ru-RU" sz="900" dirty="0"/>
              <a:t>?</a:t>
            </a:r>
            <a:endParaRPr lang="uk-UA" sz="900" dirty="0"/>
          </a:p>
        </p:txBody>
      </p:sp>
      <p:sp>
        <p:nvSpPr>
          <p:cNvPr id="5" name="Заголовок 1"/>
          <p:cNvSpPr txBox="1">
            <a:spLocks/>
          </p:cNvSpPr>
          <p:nvPr/>
        </p:nvSpPr>
        <p:spPr>
          <a:xfrm>
            <a:off x="611560" y="123478"/>
            <a:ext cx="8153400" cy="1005840"/>
          </a:xfrm>
          <a:prstGeom prst="rect">
            <a:avLst/>
          </a:prstGeom>
        </p:spPr>
        <p:txBody>
          <a:bodyPr vert="horz" anchor="b">
            <a:normAutofit/>
          </a:bodyPr>
          <a:lstStyle>
            <a:lvl1pPr algn="l" rtl="0" eaLnBrk="1" latinLnBrk="0" hangingPunct="1">
              <a:spcBef>
                <a:spcPct val="0"/>
              </a:spcBef>
              <a:buNone/>
              <a:defRPr kumimoji="0" lang="ru-RU" sz="4200" b="0" kern="1200">
                <a:solidFill>
                  <a:schemeClr val="tx2"/>
                </a:solidFill>
                <a:latin typeface="+mj-lt"/>
                <a:ea typeface="+mj-ea"/>
                <a:cs typeface="+mj-cs"/>
              </a:defRPr>
            </a:lvl1pPr>
            <a:extLst/>
          </a:lstStyle>
          <a:p>
            <a:r>
              <a:rPr lang="uk-UA" b="1" dirty="0" smtClean="0">
                <a:solidFill>
                  <a:schemeClr val="accent1">
                    <a:lumMod val="75000"/>
                  </a:schemeClr>
                </a:solidFill>
                <a:effectLst>
                  <a:outerShdw blurRad="38100" dist="38100" dir="2700000" algn="tl">
                    <a:srgbClr val="000000">
                      <a:alpha val="43137"/>
                    </a:srgbClr>
                  </a:outerShdw>
                </a:effectLst>
              </a:rPr>
              <a:t>ТЕМА </a:t>
            </a:r>
            <a:r>
              <a:rPr lang="en-US" b="1" dirty="0" smtClean="0">
                <a:solidFill>
                  <a:schemeClr val="accent1">
                    <a:lumMod val="75000"/>
                  </a:schemeClr>
                </a:solidFill>
                <a:effectLst>
                  <a:outerShdw blurRad="38100" dist="38100" dir="2700000" algn="tl">
                    <a:srgbClr val="000000">
                      <a:alpha val="43137"/>
                    </a:srgbClr>
                  </a:outerShdw>
                </a:effectLst>
              </a:rPr>
              <a:t>3</a:t>
            </a:r>
            <a:endParaRPr lang="uk-UA" b="1" dirty="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idx="1"/>
          </p:nvPr>
        </p:nvSpPr>
        <p:spPr/>
        <p:txBody>
          <a:bodyPr/>
          <a:lstStyle/>
          <a:p>
            <a:r>
              <a:rPr lang="uk-UA" dirty="0" smtClean="0"/>
              <a:t>ПИТАННЯ  ДЛЯ  КОНТРОЛЮ</a:t>
            </a:r>
            <a:endParaRPr lang="uk-UA" dirty="0"/>
          </a:p>
        </p:txBody>
      </p:sp>
      <p:sp>
        <p:nvSpPr>
          <p:cNvPr id="6" name="Прямоугольник 5">
            <a:hlinkClick r:id="rId2" action="ppaction://hlinksldjump"/>
          </p:cNvPr>
          <p:cNvSpPr/>
          <p:nvPr/>
        </p:nvSpPr>
        <p:spPr>
          <a:xfrm>
            <a:off x="35496" y="51470"/>
            <a:ext cx="9036496" cy="50200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a:p>
        </p:txBody>
      </p:sp>
    </p:spTree>
    <p:extLst>
      <p:ext uri="{BB962C8B-B14F-4D97-AF65-F5344CB8AC3E}">
        <p14:creationId xmlns:p14="http://schemas.microsoft.com/office/powerpoint/2010/main" val="32609287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lvl="0"/>
            <a:r>
              <a:rPr lang="en-US" sz="2400" dirty="0" smtClean="0">
                <a:solidFill>
                  <a:schemeClr val="accent1">
                    <a:lumMod val="75000"/>
                  </a:schemeClr>
                </a:solidFill>
                <a:effectLst>
                  <a:outerShdw blurRad="38100" dist="38100" dir="2700000" algn="tl">
                    <a:srgbClr val="000000">
                      <a:alpha val="43137"/>
                    </a:srgbClr>
                  </a:outerShdw>
                </a:effectLst>
              </a:rPr>
              <a:t>#</a:t>
            </a:r>
            <a:r>
              <a:rPr lang="ru-RU" sz="2400" dirty="0" smtClean="0">
                <a:solidFill>
                  <a:schemeClr val="accent1">
                    <a:lumMod val="75000"/>
                  </a:schemeClr>
                </a:solidFill>
                <a:effectLst>
                  <a:outerShdw blurRad="38100" dist="38100" dir="2700000" algn="tl">
                    <a:srgbClr val="000000">
                      <a:alpha val="43137"/>
                    </a:srgbClr>
                  </a:outerShdw>
                </a:effectLst>
              </a:rPr>
              <a:t>1.3.</a:t>
            </a:r>
            <a:r>
              <a:rPr lang="uk-UA" sz="2400" dirty="0" smtClean="0">
                <a:solidFill>
                  <a:schemeClr val="accent1">
                    <a:lumMod val="75000"/>
                  </a:schemeClr>
                </a:solidFill>
                <a:effectLst>
                  <a:outerShdw blurRad="38100" dist="38100" dir="2700000" algn="tl">
                    <a:srgbClr val="000000">
                      <a:alpha val="43137"/>
                    </a:srgbClr>
                  </a:outerShdw>
                </a:effectLst>
              </a:rPr>
              <a:t> </a:t>
            </a:r>
            <a:r>
              <a:rPr lang="uk-UA" sz="2400" dirty="0">
                <a:solidFill>
                  <a:schemeClr val="accent1">
                    <a:lumMod val="75000"/>
                  </a:schemeClr>
                </a:solidFill>
                <a:effectLst>
                  <a:outerShdw blurRad="38100" dist="38100" dir="2700000" algn="tl">
                    <a:srgbClr val="000000">
                      <a:alpha val="43137"/>
                    </a:srgbClr>
                  </a:outerShdw>
                </a:effectLst>
              </a:rPr>
              <a:t>Процес кваліфікації злочинів, його етапи. </a:t>
            </a:r>
            <a:r>
              <a:rPr lang="uk-UA" sz="2400" dirty="0" smtClean="0">
                <a:solidFill>
                  <a:schemeClr val="accent1">
                    <a:lumMod val="75000"/>
                  </a:schemeClr>
                </a:solidFill>
                <a:effectLst>
                  <a:outerShdw blurRad="38100" dist="38100" dir="2700000" algn="tl">
                    <a:srgbClr val="000000">
                      <a:alpha val="43137"/>
                    </a:srgbClr>
                  </a:outerShdw>
                </a:effectLst>
              </a:rPr>
              <a:t/>
            </a:r>
            <a:br>
              <a:rPr lang="uk-UA" sz="2400" dirty="0" smtClean="0">
                <a:solidFill>
                  <a:schemeClr val="accent1">
                    <a:lumMod val="75000"/>
                  </a:schemeClr>
                </a:solidFill>
                <a:effectLst>
                  <a:outerShdw blurRad="38100" dist="38100" dir="2700000" algn="tl">
                    <a:srgbClr val="000000">
                      <a:alpha val="43137"/>
                    </a:srgbClr>
                  </a:outerShdw>
                </a:effectLst>
              </a:rPr>
            </a:br>
            <a:r>
              <a:rPr lang="uk-UA" sz="2400" dirty="0">
                <a:solidFill>
                  <a:schemeClr val="accent1">
                    <a:lumMod val="75000"/>
                  </a:schemeClr>
                </a:solidFill>
                <a:effectLst>
                  <a:outerShdw blurRad="38100" dist="38100" dir="2700000" algn="tl">
                    <a:srgbClr val="000000">
                      <a:alpha val="43137"/>
                    </a:srgbClr>
                  </a:outerShdw>
                </a:effectLst>
              </a:rPr>
              <a:t> </a:t>
            </a:r>
            <a:r>
              <a:rPr lang="uk-UA" sz="2400" dirty="0" smtClean="0">
                <a:solidFill>
                  <a:schemeClr val="accent1">
                    <a:lumMod val="75000"/>
                  </a:schemeClr>
                </a:solidFill>
                <a:effectLst>
                  <a:outerShdw blurRad="38100" dist="38100" dir="2700000" algn="tl">
                    <a:srgbClr val="000000">
                      <a:alpha val="43137"/>
                    </a:srgbClr>
                  </a:outerShdw>
                </a:effectLst>
              </a:rPr>
              <a:t>          Значення </a:t>
            </a:r>
            <a:r>
              <a:rPr lang="uk-UA" sz="2400" dirty="0">
                <a:solidFill>
                  <a:schemeClr val="accent1">
                    <a:lumMod val="75000"/>
                  </a:schemeClr>
                </a:solidFill>
                <a:effectLst>
                  <a:outerShdw blurRad="38100" dist="38100" dir="2700000" algn="tl">
                    <a:srgbClr val="000000">
                      <a:alpha val="43137"/>
                    </a:srgbClr>
                  </a:outerShdw>
                </a:effectLst>
              </a:rPr>
              <a:t>правильної кваліфікації </a:t>
            </a:r>
            <a:r>
              <a:rPr lang="uk-UA" sz="2400" dirty="0" smtClean="0">
                <a:solidFill>
                  <a:schemeClr val="accent1">
                    <a:lumMod val="75000"/>
                  </a:schemeClr>
                </a:solidFill>
                <a:effectLst>
                  <a:outerShdw blurRad="38100" dist="38100" dir="2700000" algn="tl">
                    <a:srgbClr val="000000">
                      <a:alpha val="43137"/>
                    </a:srgbClr>
                  </a:outerShdw>
                </a:effectLst>
              </a:rPr>
              <a:t>злочинів</a:t>
            </a:r>
            <a:endParaRPr lang="uk-UA" sz="2400" dirty="0">
              <a:solidFill>
                <a:schemeClr val="accent1">
                  <a:lumMod val="75000"/>
                </a:schemeClr>
              </a:solidFill>
              <a:effectLst>
                <a:outerShdw blurRad="38100" dist="38100" dir="2700000" algn="tl">
                  <a:srgbClr val="000000">
                    <a:alpha val="43137"/>
                  </a:srgbClr>
                </a:outerShdw>
              </a:effectLst>
            </a:endParaRPr>
          </a:p>
        </p:txBody>
      </p:sp>
      <p:sp>
        <p:nvSpPr>
          <p:cNvPr id="3" name="Текст 2"/>
          <p:cNvSpPr>
            <a:spLocks noGrp="1"/>
          </p:cNvSpPr>
          <p:nvPr>
            <p:ph type="body" sz="quarter" idx="13"/>
          </p:nvPr>
        </p:nvSpPr>
        <p:spPr>
          <a:xfrm>
            <a:off x="899592" y="1275606"/>
            <a:ext cx="8136904" cy="3744912"/>
          </a:xfrm>
        </p:spPr>
        <p:txBody>
          <a:bodyPr>
            <a:noAutofit/>
          </a:bodyPr>
          <a:lstStyle/>
          <a:p>
            <a:pPr indent="180975">
              <a:spcBef>
                <a:spcPts val="400"/>
              </a:spcBef>
            </a:pPr>
            <a:r>
              <a:rPr lang="uk-UA" sz="1200" b="1" dirty="0"/>
              <a:t>Основними правилами кваліфікації злочинів є </a:t>
            </a:r>
            <a:r>
              <a:rPr lang="uk-UA" sz="1200" b="1" dirty="0" smtClean="0"/>
              <a:t>такі:</a:t>
            </a:r>
            <a:endParaRPr lang="uk-UA" sz="1200" dirty="0"/>
          </a:p>
          <a:p>
            <a:pPr indent="180975">
              <a:spcBef>
                <a:spcPts val="400"/>
              </a:spcBef>
            </a:pPr>
            <a:r>
              <a:rPr lang="uk-UA" sz="1200" dirty="0" smtClean="0"/>
              <a:t>1</a:t>
            </a:r>
            <a:r>
              <a:rPr lang="uk-UA" sz="1200" dirty="0"/>
              <a:t>) усі фактичні ознаки вчиненого мають відповідати юридичним ознакам складу злочину;</a:t>
            </a:r>
          </a:p>
          <a:p>
            <a:pPr indent="180975">
              <a:spcBef>
                <a:spcPts val="400"/>
              </a:spcBef>
            </a:pPr>
            <a:r>
              <a:rPr lang="uk-UA" sz="1200" dirty="0"/>
              <a:t>2) ознаки вчиненого злочину слід відмежовувати, відокремлювати від суміжних складів злочинів;</a:t>
            </a:r>
          </a:p>
          <a:p>
            <a:pPr indent="180975">
              <a:spcBef>
                <a:spcPts val="400"/>
              </a:spcBef>
            </a:pPr>
            <a:r>
              <a:rPr lang="uk-UA" sz="1200" dirty="0"/>
              <a:t>3) до вчиненого злочину завжди повинна застосовуватися та кримінально-правова норма, яка найбільш повно охоплює його ознаки;</a:t>
            </a:r>
          </a:p>
          <a:p>
            <a:pPr indent="180975">
              <a:spcBef>
                <a:spcPts val="400"/>
              </a:spcBef>
            </a:pPr>
            <a:r>
              <a:rPr lang="uk-UA" sz="1200" dirty="0"/>
              <a:t>4) за наявності у вчиненому діянні ознак загальної та спеціальної норм застосовують спеціальну норму;</a:t>
            </a:r>
          </a:p>
          <a:p>
            <a:pPr indent="180975">
              <a:spcBef>
                <a:spcPts val="400"/>
              </a:spcBef>
            </a:pPr>
            <a:r>
              <a:rPr lang="uk-UA" sz="1200" dirty="0"/>
              <a:t>5) кваліфікований склад злочину має пріоритет (перевагу) перед основним складом, а особливо кваліфікований – перед кваліфікованим і поглинає його;</a:t>
            </a:r>
          </a:p>
          <a:p>
            <a:pPr indent="180975">
              <a:spcBef>
                <a:spcPts val="400"/>
              </a:spcBef>
            </a:pPr>
            <a:r>
              <a:rPr lang="uk-UA" sz="1200" dirty="0"/>
              <a:t>6) діяння, при якому заподіяння шкоди додатковому безпосередньому об'єктові посягання є способом, складовою частиною заподіяння шкоди основному об'єктові, кваліфікується як один злочин; діяння, при вчиненні якого шкода додатковому об'єктові заподіюється факультативно, кваліфікується як сукупність злочинів;</a:t>
            </a:r>
          </a:p>
          <a:p>
            <a:pPr indent="180975">
              <a:spcBef>
                <a:spcPts val="400"/>
              </a:spcBef>
            </a:pPr>
            <a:r>
              <a:rPr lang="uk-UA" sz="1200" dirty="0"/>
              <a:t>7) спосіб учинення злочину не утворює сукупності злочинів, якщо він є обов'язковою, необхідною та невід'ємною ознакою певного діяння;</a:t>
            </a:r>
          </a:p>
          <a:p>
            <a:pPr indent="180975">
              <a:spcBef>
                <a:spcPts val="400"/>
              </a:spcBef>
            </a:pPr>
            <a:r>
              <a:rPr lang="uk-UA" sz="1200" dirty="0"/>
              <a:t>8) кожна наступна стадія завершення злочину поглинає попередню: склад закінченого злочину поглинає склад замаху, а склад замаху поглинає склад готування до цього злочину;</a:t>
            </a:r>
          </a:p>
          <a:p>
            <a:pPr indent="180975">
              <a:spcBef>
                <a:spcPts val="400"/>
              </a:spcBef>
            </a:pPr>
            <a:r>
              <a:rPr lang="uk-UA" sz="1200" dirty="0"/>
              <a:t>9) умисел завжди поглинає необережність, а будь-який вищий ступінь вини поглинає нижчий;</a:t>
            </a:r>
          </a:p>
          <a:p>
            <a:pPr indent="180975">
              <a:spcBef>
                <a:spcPts val="400"/>
              </a:spcBef>
            </a:pPr>
            <a:r>
              <a:rPr lang="uk-UA" sz="1200" dirty="0"/>
              <a:t>10) при конкуренції самостійної норми та норми про співучасть у більш тяжкому злочині застосовується норма про співучасть тощо.</a:t>
            </a:r>
          </a:p>
          <a:p>
            <a:endParaRPr lang="uk-UA" sz="1300" dirty="0"/>
          </a:p>
          <a:p>
            <a:endParaRPr lang="uk-UA" sz="1200" dirty="0"/>
          </a:p>
        </p:txBody>
      </p:sp>
      <p:sp>
        <p:nvSpPr>
          <p:cNvPr id="5" name="Прямоугольник 4">
            <a:hlinkClick r:id="rId2" action="ppaction://hlinksldjump"/>
          </p:cNvPr>
          <p:cNvSpPr/>
          <p:nvPr/>
        </p:nvSpPr>
        <p:spPr>
          <a:xfrm>
            <a:off x="0" y="1419621"/>
            <a:ext cx="899592" cy="360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Прямоугольник 5">
            <a:hlinkClick r:id="rId3" action="ppaction://hlinksldjump"/>
          </p:cNvPr>
          <p:cNvSpPr/>
          <p:nvPr/>
        </p:nvSpPr>
        <p:spPr>
          <a:xfrm>
            <a:off x="0" y="1923678"/>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a:hlinkClick r:id="" action="ppaction://hlinkshowjump?jump=nextslide"/>
          </p:cNvPr>
          <p:cNvSpPr/>
          <p:nvPr/>
        </p:nvSpPr>
        <p:spPr>
          <a:xfrm>
            <a:off x="0" y="2715766"/>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a:hlinkClick r:id="" action="ppaction://hlinkshowjump?jump=previousslide"/>
          </p:cNvPr>
          <p:cNvSpPr/>
          <p:nvPr/>
        </p:nvSpPr>
        <p:spPr>
          <a:xfrm>
            <a:off x="0" y="3219822"/>
            <a:ext cx="899592"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угольник 9">
            <a:hlinkClick r:id="rId4" action="ppaction://hlinksldjump"/>
          </p:cNvPr>
          <p:cNvSpPr/>
          <p:nvPr/>
        </p:nvSpPr>
        <p:spPr>
          <a:xfrm>
            <a:off x="107504" y="3867894"/>
            <a:ext cx="7200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Прямоугольник 10">
            <a:hlinkClick r:id="rId5" action="ppaction://hlinksldjump"/>
          </p:cNvPr>
          <p:cNvSpPr/>
          <p:nvPr/>
        </p:nvSpPr>
        <p:spPr>
          <a:xfrm>
            <a:off x="107504" y="4515966"/>
            <a:ext cx="72008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7634473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Широкоэкранная презентация">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shade val="45000"/>
                <a:satMod val="150000"/>
              </a:schemeClr>
            </a:gs>
            <a:gs pos="35000">
              <a:schemeClr val="phClr">
                <a:shade val="60000"/>
                <a:satMod val="150000"/>
              </a:schemeClr>
            </a:gs>
            <a:gs pos="100000">
              <a:schemeClr val="phClr">
                <a:tint val="97000"/>
                <a:satMod val="200000"/>
              </a:schemeClr>
            </a:gs>
          </a:gsLst>
          <a:lin ang="16200000" scaled="1"/>
        </a:gra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WidescreenPresentation</Template>
  <TotalTime>0</TotalTime>
  <Words>15942</Words>
  <Application>Microsoft Office PowerPoint</Application>
  <PresentationFormat>Экран (16:9)</PresentationFormat>
  <Paragraphs>655</Paragraphs>
  <Slides>83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83</vt:i4>
      </vt:variant>
    </vt:vector>
  </HeadingPairs>
  <TitlesOfParts>
    <vt:vector size="84" baseType="lpstr">
      <vt:lpstr>Широкоэкранная презентация</vt:lpstr>
      <vt:lpstr>Навчальний  посібник</vt:lpstr>
      <vt:lpstr>Поняття, система і значення Особливої частини кримінального права. Наукові основи кваліфікації злочинів</vt:lpstr>
      <vt:lpstr>#1.1. Поняття та значення  Особливої частини          кримінального права</vt:lpstr>
      <vt:lpstr>#1.2. Система норм Особливої частини КК України </vt:lpstr>
      <vt:lpstr>#1.2. Система норм Особливої частини КК України </vt:lpstr>
      <vt:lpstr>#1.3. Процес кваліфікації злочинів, його етапи.             Значення правильної кваліфікації злочинів</vt:lpstr>
      <vt:lpstr>#1.3. Процес кваліфікації злочинів, його етапи.             Значення правильної кваліфікації злочинів</vt:lpstr>
      <vt:lpstr>#1.3. Процес кваліфікації злочинів, його етапи.             Значення правильної кваліфікації злочинів</vt:lpstr>
      <vt:lpstr>#1.3. Процес кваліфікації злочинів, його етапи.             Значення правильної кваліфікації злочинів</vt:lpstr>
      <vt:lpstr>#1.3. Процес кваліфікації злочинів, його етапи.             Значення правильної кваліфікації злочинів</vt:lpstr>
      <vt:lpstr>#1.3. Процес кваліфікації злочинів, його етапи.             Значення правильної кваліфікації злочинів</vt:lpstr>
      <vt:lpstr>ТЕМА 1</vt:lpstr>
      <vt:lpstr>Презентация PowerPoint</vt:lpstr>
      <vt:lpstr>Злочини проти ОСНОВ НАЦІОНАЛЬНОЇ БЕЗПЕКИ УКРАЇНИ</vt:lpstr>
      <vt:lpstr>#2.1. Загальна характеристика злочинів проти основ            національної безпеки України</vt:lpstr>
      <vt:lpstr>#2.1. Загальна характеристика злочинів проти основ            національної безпеки України</vt:lpstr>
      <vt:lpstr>#2.1. Загальна характеристика злочинів проти основ            національної безпеки України</vt:lpstr>
      <vt:lpstr>#2.1. Загальна характеристика злочинів проти основ            національної безпеки України</vt:lpstr>
      <vt:lpstr>#2.2. Дії, спрямовані на насильницьку зміну чи повалення конституційного ладу або на захоплення державної влади</vt:lpstr>
      <vt:lpstr>#2.2. Дії, спрямовані на насильницьку зміну чи повалення конституційного ладу або на захоплення державної влади</vt:lpstr>
      <vt:lpstr>#2.2. Дії, спрямовані на насильницьку зміну чи повалення конституційного ладу або на захоплення державної влади</vt:lpstr>
      <vt:lpstr>#2.3. Посягання на територіальну цілісність             і недоторканість України</vt:lpstr>
      <vt:lpstr>#2.3. Посягання на територіальну цілісність             і недоторканість України</vt:lpstr>
      <vt:lpstr>#2.4. Державна зрада</vt:lpstr>
      <vt:lpstr>#2.4. Державна зрада</vt:lpstr>
      <vt:lpstr>#2.4. Державна зрада</vt:lpstr>
      <vt:lpstr>#2.4. Державна зрада</vt:lpstr>
      <vt:lpstr>#2.4. Державна зрада</vt:lpstr>
      <vt:lpstr>#2.4. Державна зрада</vt:lpstr>
      <vt:lpstr>#2.4. Державна зрада</vt:lpstr>
      <vt:lpstr>#2.5. Посягання на життя державного             чи громадського  діяча</vt:lpstr>
      <vt:lpstr>#2.5. Посягання на життя державного             чи громадського  діяча</vt:lpstr>
      <vt:lpstr>#2.6. Диверсія </vt:lpstr>
      <vt:lpstr>#2.6. Диверсія </vt:lpstr>
      <vt:lpstr>#2.6. Диверсія </vt:lpstr>
      <vt:lpstr>#2.6. Диверсія </vt:lpstr>
      <vt:lpstr>#2.6. Диверсія </vt:lpstr>
      <vt:lpstr>#2.7. Шпигунство </vt:lpstr>
      <vt:lpstr>#2.7. Шпигунство </vt:lpstr>
      <vt:lpstr>#2.7. Шпигунство </vt:lpstr>
      <vt:lpstr>ТЕМА 2</vt:lpstr>
      <vt:lpstr>ТЕМА 2</vt:lpstr>
      <vt:lpstr>Презентация PowerPoint</vt:lpstr>
      <vt:lpstr>ЗЛОЧИНИ ПРОТИ ЖИТТЯ ТА  ЗДОРОВ'Я ОСОБИ</vt:lpstr>
      <vt:lpstr>ЗЛОЧИНИ ПРОТИ ЖИТТЯ ТА  ЗДОРОВ'Я ОСОБИ</vt:lpstr>
      <vt:lpstr>#3.1. Поняття, загальна характеристика та система (види)           злочинів проти життя</vt:lpstr>
      <vt:lpstr>#3.1. Поняття, загальна характеристика та система (види)           злочинів проти життя</vt:lpstr>
      <vt:lpstr>#3.2. Умисне вбивство при наявності кваліфікуючих          (обтяжуючих) обставин</vt:lpstr>
      <vt:lpstr>#3.2. Умисне вбивство при наявності кваліфікуючих          (обтяжуючих) обставин</vt:lpstr>
      <vt:lpstr>#3.2. Умисне вбивство при наявності кваліфікуючих          (обтяжуючих) обставин</vt:lpstr>
      <vt:lpstr>#3.2. Умисне вбивство при наявності кваліфікуючих          (обтяжуючих) обставин</vt:lpstr>
      <vt:lpstr>#3.2. Умисне вбивство при наявності кваліфікуючих          (обтяжуючих) обставин</vt:lpstr>
      <vt:lpstr>#3.2. Умисне вбивство при наявності кваліфікуючих          (обтяжуючих) обставин</vt:lpstr>
      <vt:lpstr>#3.3. Умисне вбивство при наявності привілейованих           (пом’якшуючих) обставин</vt:lpstr>
      <vt:lpstr>#3.3. Умисне вбивство при наявності привілейованих           (пом’якшуючих) обставин</vt:lpstr>
      <vt:lpstr>#3.3. Умисне вбивство при наявності привілейованих           (пом’якшуючих) обставин</vt:lpstr>
      <vt:lpstr>#3.4. Вбивство  через  необережність</vt:lpstr>
      <vt:lpstr>#3.5. Доведення до самогубства</vt:lpstr>
      <vt:lpstr>#3.5. Доведення до самогубства</vt:lpstr>
      <vt:lpstr>#3.6. Поняття та загальна характеристика злочинів проти            здоров’я особи</vt:lpstr>
      <vt:lpstr>#3.6. Поняття та загальна характеристика злочинів проти            здоров’я особи</vt:lpstr>
      <vt:lpstr>#3.7. Види тілесних ушкоджень</vt:lpstr>
      <vt:lpstr>#3.7. Види тілесних ушкоджень</vt:lpstr>
      <vt:lpstr>#3.7. Види тілесних ушкоджень</vt:lpstr>
      <vt:lpstr>#3.7. Види тілесних ушкоджень</vt:lpstr>
      <vt:lpstr>#3.7. Види тілесних ушкоджень</vt:lpstr>
      <vt:lpstr>#3.8. Побої і мордування</vt:lpstr>
      <vt:lpstr>#3.9. Катування</vt:lpstr>
      <vt:lpstr>#3.9. Катування</vt:lpstr>
      <vt:lpstr>#3.10. Залишення в небезпеці</vt:lpstr>
      <vt:lpstr>#3.10. Залишення в небезпеці</vt:lpstr>
      <vt:lpstr>#3.11. Ненадання допомоги особі, яка перебуває в               небезпечному для життя стані</vt:lpstr>
      <vt:lpstr>#3.11. Ненадання допомоги особі, яка перебуває в               небезпечному для життя стані</vt:lpstr>
      <vt:lpstr>#3.12. Неналежне виконання обов’язків щодо               охорони життя та здоров’я дітей</vt:lpstr>
      <vt:lpstr>#3.12. Неналежне виконання обов’язків щодо               охорони життя та здоров’я дітей</vt:lpstr>
      <vt:lpstr>#3.13. Неналежне виконання професійних обов’язків              медичним або фармацевтичним працівником</vt:lpstr>
      <vt:lpstr>#3.13. Неналежне виконання професійних обов’язків              медичним або фармацевтичним працівником</vt:lpstr>
      <vt:lpstr>ТЕМА 3</vt:lpstr>
      <vt:lpstr>ТЕМА 3</vt:lpstr>
      <vt:lpstr>ТЕМА 3</vt:lpstr>
      <vt:lpstr>ТЕМА 3</vt:lpstr>
      <vt:lpstr>ТЕМА 3</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2019-03-28T15:22:49Z</dcterms:created>
  <dcterms:modified xsi:type="dcterms:W3CDTF">2019-05-29T15:38:16Z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1049</vt:i4>
  </property>
  <property fmtid="{D5CDD505-2E9C-101B-9397-08002B2CF9AE}" pid="3" name="_Version">
    <vt:lpwstr>12.0.4518</vt:lpwstr>
  </property>
</Properties>
</file>